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embedTrueTypeFonts="1">
  <p:sldMasterIdLst>
    <p:sldMasterId id="2147483648" r:id="rId4"/>
  </p:sldMasterIdLst>
  <p:notesMasterIdLst>
    <p:notesMasterId r:id="rId49"/>
  </p:notesMasterIdLst>
  <p:handoutMasterIdLst>
    <p:handoutMasterId r:id="rId50"/>
  </p:handoutMasterIdLst>
  <p:sldIdLst>
    <p:sldId id="256" r:id="rId5"/>
    <p:sldId id="257" r:id="rId6"/>
    <p:sldId id="270" r:id="rId7"/>
    <p:sldId id="271" r:id="rId8"/>
    <p:sldId id="272" r:id="rId9"/>
    <p:sldId id="273" r:id="rId10"/>
    <p:sldId id="274" r:id="rId11"/>
    <p:sldId id="275" r:id="rId12"/>
    <p:sldId id="276" r:id="rId13"/>
    <p:sldId id="277" r:id="rId14"/>
    <p:sldId id="278" r:id="rId15"/>
    <p:sldId id="279" r:id="rId16"/>
    <p:sldId id="280" r:id="rId17"/>
    <p:sldId id="281" r:id="rId18"/>
    <p:sldId id="282" r:id="rId19"/>
    <p:sldId id="283" r:id="rId20"/>
    <p:sldId id="309" r:id="rId21"/>
    <p:sldId id="310" r:id="rId22"/>
    <p:sldId id="288" r:id="rId23"/>
    <p:sldId id="285" r:id="rId24"/>
    <p:sldId id="287" r:id="rId25"/>
    <p:sldId id="286" r:id="rId26"/>
    <p:sldId id="289" r:id="rId27"/>
    <p:sldId id="291" r:id="rId28"/>
    <p:sldId id="290" r:id="rId29"/>
    <p:sldId id="292" r:id="rId30"/>
    <p:sldId id="293" r:id="rId31"/>
    <p:sldId id="299" r:id="rId32"/>
    <p:sldId id="300" r:id="rId33"/>
    <p:sldId id="294" r:id="rId34"/>
    <p:sldId id="295" r:id="rId35"/>
    <p:sldId id="296" r:id="rId36"/>
    <p:sldId id="297" r:id="rId37"/>
    <p:sldId id="303" r:id="rId38"/>
    <p:sldId id="302" r:id="rId39"/>
    <p:sldId id="304" r:id="rId40"/>
    <p:sldId id="305" r:id="rId41"/>
    <p:sldId id="306" r:id="rId42"/>
    <p:sldId id="307" r:id="rId43"/>
    <p:sldId id="308" r:id="rId44"/>
    <p:sldId id="298" r:id="rId45"/>
    <p:sldId id="312" r:id="rId46"/>
    <p:sldId id="311" r:id="rId47"/>
    <p:sldId id="269" r:id="rId48"/>
  </p:sldIdLst>
  <p:sldSz cx="12198350" cy="6858000"/>
  <p:notesSz cx="6858000" cy="9144000"/>
  <p:embeddedFontLst>
    <p:embeddedFont>
      <p:font typeface="Calibri" panose="020F0502020204030204" pitchFamily="34" charset="0"/>
      <p:regular r:id="rId51"/>
      <p:bold r:id="rId52"/>
      <p:italic r:id="rId53"/>
      <p:boldItalic r:id="rId54"/>
    </p:embeddedFont>
    <p:embeddedFont>
      <p:font typeface="Georgia" panose="02040502050405020303" pitchFamily="18" charset="0"/>
      <p:regular r:id="rId55"/>
      <p:bold r:id="rId56"/>
      <p:italic r:id="rId57"/>
      <p:boldItalic r:id="rId58"/>
    </p:embeddedFont>
    <p:embeddedFont>
      <p:font typeface="Minion" panose="02000503070000020003" pitchFamily="2" charset="0"/>
      <p:regular r:id="rId59"/>
      <p:bold r:id="rId60"/>
      <p:italic r:id="rId61"/>
      <p:boldItalic r:id="rId62"/>
    </p:embeddedFont>
  </p:embeddedFontLst>
  <p:custDataLst>
    <p:tags r:id="rId63"/>
  </p:custDataLst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592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58" autoAdjust="0"/>
    <p:restoredTop sz="94660"/>
  </p:normalViewPr>
  <p:slideViewPr>
    <p:cSldViewPr>
      <p:cViewPr varScale="1">
        <p:scale>
          <a:sx n="115" d="100"/>
          <a:sy n="115" d="100"/>
        </p:scale>
        <p:origin x="448" y="184"/>
      </p:cViewPr>
      <p:guideLst>
        <p:guide orient="horz" pos="2160"/>
        <p:guide pos="3842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101" d="100"/>
          <a:sy n="101" d="100"/>
        </p:scale>
        <p:origin x="-3528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handoutMaster" Target="handoutMasters/handoutMaster1.xml"/><Relationship Id="rId55" Type="http://schemas.openxmlformats.org/officeDocument/2006/relationships/font" Target="fonts/font5.fntdata"/><Relationship Id="rId63" Type="http://schemas.openxmlformats.org/officeDocument/2006/relationships/tags" Target="tags/tag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font" Target="fonts/font3.fntdata"/><Relationship Id="rId58" Type="http://schemas.openxmlformats.org/officeDocument/2006/relationships/font" Target="fonts/font8.fntdata"/><Relationship Id="rId66" Type="http://schemas.openxmlformats.org/officeDocument/2006/relationships/theme" Target="theme/theme1.xml"/><Relationship Id="rId5" Type="http://schemas.openxmlformats.org/officeDocument/2006/relationships/slide" Target="slides/slide1.xml"/><Relationship Id="rId61" Type="http://schemas.openxmlformats.org/officeDocument/2006/relationships/font" Target="fonts/font11.fntdata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font" Target="fonts/font6.fntdata"/><Relationship Id="rId64" Type="http://schemas.openxmlformats.org/officeDocument/2006/relationships/presProps" Target="presProps.xml"/><Relationship Id="rId8" Type="http://schemas.openxmlformats.org/officeDocument/2006/relationships/slide" Target="slides/slide4.xml"/><Relationship Id="rId51" Type="http://schemas.openxmlformats.org/officeDocument/2006/relationships/font" Target="fonts/font1.fntdata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font" Target="fonts/font9.fntdata"/><Relationship Id="rId67" Type="http://schemas.openxmlformats.org/officeDocument/2006/relationships/tableStyles" Target="tableStyles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font" Target="fonts/font4.fntdata"/><Relationship Id="rId62" Type="http://schemas.openxmlformats.org/officeDocument/2006/relationships/font" Target="fonts/font12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notesMaster" Target="notesMasters/notesMaster1.xml"/><Relationship Id="rId57" Type="http://schemas.openxmlformats.org/officeDocument/2006/relationships/font" Target="fonts/font7.fntdata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font" Target="fonts/font2.fntdata"/><Relationship Id="rId60" Type="http://schemas.openxmlformats.org/officeDocument/2006/relationships/font" Target="fonts/font10.fntdata"/><Relationship Id="rId65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9" Type="http://schemas.openxmlformats.org/officeDocument/2006/relationships/slide" Target="slides/slide35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068446-54CF-4267-A5BD-FA01909E96A2}" type="datetimeFigureOut">
              <a:rPr lang="nl-NL" smtClean="0"/>
              <a:t>23-05-2025</a:t>
            </a:fld>
            <a:endParaRPr lang="nl-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F345F5-224F-42F7-8104-3FF77BEE4CD0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108302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698784-F1F2-4D71-B346-94F94D5EBAA2}" type="datetimeFigureOut">
              <a:rPr lang="nl-NL" smtClean="0"/>
              <a:t>23-05-2025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379413" y="685800"/>
            <a:ext cx="60991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2ECD43-08E5-4945-BC4F-4857758E978F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635155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t>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545344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jdelijke aanduiding voor tekst 5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-1"/>
            <a:ext cx="12198349" cy="4521941"/>
          </a:xfrm>
          <a:solidFill>
            <a:srgbClr val="8592BC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3719335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presentation</a:t>
            </a:r>
          </a:p>
        </p:txBody>
      </p:sp>
      <p:sp>
        <p:nvSpPr>
          <p:cNvPr id="20" name="Tijdelijke aanduiding voor tekst 19"/>
          <p:cNvSpPr>
            <a:spLocks noGrp="1"/>
          </p:cNvSpPr>
          <p:nvPr>
            <p:ph type="body" sz="quarter" idx="14" hasCustomPrompt="1"/>
          </p:nvPr>
        </p:nvSpPr>
        <p:spPr>
          <a:xfrm>
            <a:off x="1490663" y="3934610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Subtitle presentation</a:t>
            </a:r>
          </a:p>
        </p:txBody>
      </p:sp>
      <p:sp>
        <p:nvSpPr>
          <p:cNvPr id="8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7467327" y="3934684"/>
            <a:ext cx="4326359" cy="394127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2400">
                <a:solidFill>
                  <a:schemeClr val="bg1"/>
                </a:solidFill>
              </a:defRPr>
            </a:lvl1pPr>
          </a:lstStyle>
          <a:p>
            <a:fld id="{928F9493-D671-4F27-99EF-9D103FC79999}" type="datetime1">
              <a:rPr lang="nl-NL" noProof="0" smtClean="0"/>
              <a:t>23-05-2025</a:t>
            </a:fld>
            <a:endParaRPr lang="en-GB" noProof="0" dirty="0"/>
          </a:p>
        </p:txBody>
      </p:sp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8" name="Rechthoek 19"/>
          <p:cNvSpPr/>
          <p:nvPr userDrawn="1"/>
        </p:nvSpPr>
        <p:spPr bwMode="auto">
          <a:xfrm>
            <a:off x="6099174" y="6453336"/>
            <a:ext cx="6099175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42DA95D-231B-9D44-A78D-0A7A94EB980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22" name="Tijdelijke aanduiding voor tekst 19">
            <a:extLst>
              <a:ext uri="{FF2B5EF4-FFF2-40B4-BE49-F238E27FC236}">
                <a16:creationId xmlns:a16="http://schemas.microsoft.com/office/drawing/2014/main" id="{0E29121B-8495-55E8-780C-49244C24E89D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6379758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2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/>
      <p:bldP spid="2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3" y="1252836"/>
            <a:ext cx="6846640" cy="4795836"/>
          </a:xfrm>
          <a:noFill/>
        </p:spPr>
        <p:txBody>
          <a:bodyPr vert="horz" wrap="none" lIns="0" tIns="0" rIns="0" bIns="0"/>
          <a:lstStyle>
            <a:lvl1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defRPr sz="2400">
                <a:solidFill>
                  <a:schemeClr val="bg2"/>
                </a:solidFill>
              </a:defRPr>
            </a:lvl1pPr>
            <a:lvl2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2pPr>
            <a:lvl3pPr>
              <a:defRPr>
                <a:solidFill>
                  <a:schemeClr val="bg2"/>
                </a:solidFill>
              </a:defRPr>
            </a:lvl3pPr>
            <a:lvl4pPr>
              <a:defRPr>
                <a:solidFill>
                  <a:schemeClr val="bg2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  <a:lvl6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tabLst/>
              <a:defRPr sz="2400">
                <a:solidFill>
                  <a:schemeClr val="bg2"/>
                </a:solidFill>
              </a:defRPr>
            </a:lvl6pPr>
            <a:lvl7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7pPr>
            <a:lvl8pPr>
              <a:defRPr>
                <a:solidFill>
                  <a:schemeClr val="bg2"/>
                </a:solidFill>
              </a:defRPr>
            </a:lvl8pPr>
            <a:lvl9pPr>
              <a:defRPr>
                <a:solidFill>
                  <a:schemeClr val="bg2"/>
                </a:solidFill>
              </a:defRPr>
            </a:lvl9pPr>
          </a:lstStyle>
          <a:p>
            <a:pPr lvl="0"/>
            <a:r>
              <a:rPr lang="en-GB" noProof="0" dirty="0"/>
              <a:t>Numbering</a:t>
            </a:r>
          </a:p>
          <a:p>
            <a:pPr lvl="1"/>
            <a:r>
              <a:rPr lang="en-GB" noProof="0" dirty="0"/>
              <a:t>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yellow</a:t>
            </a:r>
          </a:p>
          <a:p>
            <a:pPr lvl="5"/>
            <a:r>
              <a:rPr lang="en-GB" noProof="0" dirty="0"/>
              <a:t>Numbering</a:t>
            </a:r>
          </a:p>
          <a:p>
            <a:pPr lvl="6"/>
            <a:r>
              <a:rPr lang="en-GB" noProof="0" dirty="0"/>
              <a:t>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7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7453634" y="1252538"/>
            <a:ext cx="4339905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grpSp>
        <p:nvGrpSpPr>
          <p:cNvPr id="8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9" name="Rechthoek 8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392346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54426134"/>
      </p:ext>
    </p:extLst>
  </p:cSld>
  <p:clrMapOvr>
    <a:masterClrMapping/>
  </p:clrMapOvr>
  <p:transition spd="slow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2596851"/>
      </p:ext>
    </p:extLst>
  </p:cSld>
  <p:clrMapOvr>
    <a:masterClrMapping/>
  </p:clrMapOvr>
  <p:transition spd="slow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75%/2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7926761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500358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8533755" y="1252538"/>
            <a:ext cx="3259784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0302820"/>
      </p:ext>
    </p:extLst>
  </p:cSld>
  <p:clrMapOvr>
    <a:masterClrMapping/>
  </p:clrMapOvr>
  <p:transition spd="slow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50%/5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5" y="1252538"/>
            <a:ext cx="5592763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82767422"/>
      </p:ext>
    </p:extLst>
  </p:cSld>
  <p:clrMapOvr>
    <a:masterClrMapping/>
  </p:clrMapOvr>
  <p:transition spd="slow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5%/7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3534273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611099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141267" y="1252538"/>
            <a:ext cx="7652271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32317621"/>
      </p:ext>
    </p:extLst>
  </p:cSld>
  <p:clrMapOvr>
    <a:masterClrMapping/>
  </p:clrMapOvr>
  <p:transition spd="slow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04663" y="1252538"/>
            <a:ext cx="11388876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29258224"/>
      </p:ext>
    </p:extLst>
  </p:cSld>
  <p:clrMapOvr>
    <a:masterClrMapping/>
  </p:clrMapOvr>
  <p:transition spd="slow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4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218777" cy="6858004"/>
            <a:chOff x="-2" y="-1"/>
            <a:chExt cx="12218777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 rot="10800000">
              <a:off x="5360772" y="3549589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6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614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8" name="Tijdelijke aanduiding voor afbeelding 13"/>
          <p:cNvSpPr>
            <a:spLocks noGrp="1"/>
          </p:cNvSpPr>
          <p:nvPr>
            <p:ph type="pic" sz="quarter" idx="15" hasCustomPrompt="1"/>
          </p:nvPr>
        </p:nvSpPr>
        <p:spPr>
          <a:xfrm>
            <a:off x="6200776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9" name="Tijdelijke aanduiding voor afbeelding 13"/>
          <p:cNvSpPr>
            <a:spLocks noGrp="1"/>
          </p:cNvSpPr>
          <p:nvPr>
            <p:ph type="pic" sz="quarter" idx="16" hasCustomPrompt="1"/>
          </p:nvPr>
        </p:nvSpPr>
        <p:spPr>
          <a:xfrm>
            <a:off x="9098614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20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73173449"/>
      </p:ext>
    </p:extLst>
  </p:cSld>
  <p:clrMapOvr>
    <a:masterClrMapping/>
  </p:clrMapOvr>
  <p:transition spd="slow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341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179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46982251"/>
      </p:ext>
    </p:extLst>
  </p:cSld>
  <p:clrMapOvr>
    <a:masterClrMapping/>
  </p:clrMapOvr>
  <p:transition spd="slow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4" name="Tijdelijke aanduiding voor grafiek 3"/>
          <p:cNvSpPr>
            <a:spLocks noGrp="1"/>
          </p:cNvSpPr>
          <p:nvPr>
            <p:ph type="chart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graph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02950967"/>
      </p:ext>
    </p:extLst>
  </p:cSld>
  <p:clrMapOvr>
    <a:masterClrMapping/>
  </p:clrMapOvr>
  <p:transition spd="slow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3" name="Tijdelijke aanduiding voor media 12"/>
          <p:cNvSpPr>
            <a:spLocks noGrp="1"/>
          </p:cNvSpPr>
          <p:nvPr>
            <p:ph type="media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video</a:t>
            </a:r>
          </a:p>
        </p:txBody>
      </p:sp>
      <p:sp>
        <p:nvSpPr>
          <p:cNvPr id="1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53170741"/>
      </p:ext>
    </p:extLst>
  </p:cSld>
  <p:clrMapOvr>
    <a:masterClrMapping/>
  </p:clrMapOvr>
  <p:transition spd="slow"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4521939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closure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18048538-D4AE-5088-18C8-E4973733DB0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5" name="Tijdelijke aanduiding voor tekst 19">
            <a:extLst>
              <a:ext uri="{FF2B5EF4-FFF2-40B4-BE49-F238E27FC236}">
                <a16:creationId xmlns:a16="http://schemas.microsoft.com/office/drawing/2014/main" id="{A5FD0683-31F6-0964-643E-E91B64949CF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613011367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432048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04662" y="1252836"/>
            <a:ext cx="11389023" cy="479583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7" name="Rechthoek 6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8" name="Rechthoek 7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20" name="Rechthoek 19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4" name="Tijdelijke aanduiding voor tekst 19">
            <a:extLst>
              <a:ext uri="{FF2B5EF4-FFF2-40B4-BE49-F238E27FC236}">
                <a16:creationId xmlns:a16="http://schemas.microsoft.com/office/drawing/2014/main" id="{530CFE0E-CEE1-AF16-0319-72803FFD8BDB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9803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58" r:id="rId3"/>
    <p:sldLayoutId id="2147483665" r:id="rId4"/>
    <p:sldLayoutId id="2147483661" r:id="rId5"/>
    <p:sldLayoutId id="2147483664" r:id="rId6"/>
    <p:sldLayoutId id="2147483666" r:id="rId7"/>
    <p:sldLayoutId id="2147483662" r:id="rId8"/>
    <p:sldLayoutId id="2147483663" r:id="rId9"/>
    <p:sldLayoutId id="2147483667" r:id="rId10"/>
    <p:sldLayoutId id="2147483668" r:id="rId11"/>
    <p:sldLayoutId id="2147483670" r:id="rId12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4000" b="1" i="0" kern="120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1pPr>
      <a:lvl2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2pPr>
      <a:lvl3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kern="1200">
          <a:solidFill>
            <a:schemeClr val="bg2"/>
          </a:solidFill>
          <a:latin typeface="+mn-lt"/>
          <a:ea typeface="+mn-ea"/>
          <a:cs typeface="+mn-cs"/>
        </a:defRPr>
      </a:lvl3pPr>
      <a:lvl4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>
          <a:solidFill>
            <a:schemeClr val="bg2"/>
          </a:solidFill>
          <a:latin typeface="+mn-lt"/>
          <a:ea typeface="+mn-ea"/>
          <a:cs typeface="+mn-cs"/>
        </a:defRPr>
      </a:lvl4pPr>
      <a:lvl5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6pPr>
      <a:lvl7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7pPr>
      <a:lvl8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600" kern="1200">
          <a:solidFill>
            <a:schemeClr val="bg2"/>
          </a:solidFill>
          <a:latin typeface="+mn-lt"/>
          <a:ea typeface="+mn-ea"/>
          <a:cs typeface="+mn-cs"/>
        </a:defRPr>
      </a:lvl8pPr>
      <a:lvl9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bg2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3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3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PD8wCi6P1mA" TargetMode="External"/><Relationship Id="rId2" Type="http://schemas.openxmlformats.org/officeDocument/2006/relationships/hyperlink" Target="https://www.youtube.com/results?search_query=tourism+and+pandemics+UNWTO" TargetMode="External"/><Relationship Id="rId1" Type="http://schemas.openxmlformats.org/officeDocument/2006/relationships/slideLayout" Target="../slideLayouts/slideLayout3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jdelijke aanduiding voor tekst 1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Tijdelijke aanduiding voor tekst 1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 b="1" dirty="0"/>
          </a:p>
          <a:p>
            <a:endParaRPr lang="en-US" b="1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90663" y="1484784"/>
            <a:ext cx="10225136" cy="1656184"/>
          </a:xfrm>
        </p:spPr>
        <p:txBody>
          <a:bodyPr/>
          <a:lstStyle/>
          <a:p>
            <a:r>
              <a:rPr lang="nl-NL" dirty="0"/>
              <a:t>Health </a:t>
            </a:r>
            <a:r>
              <a:rPr lang="nl-NL" dirty="0" err="1"/>
              <a:t>Threats</a:t>
            </a:r>
            <a:r>
              <a:rPr lang="nl-NL" dirty="0"/>
              <a:t> in </a:t>
            </a:r>
            <a:r>
              <a:rPr lang="nl-NL" dirty="0" err="1"/>
              <a:t>Tourism</a:t>
            </a:r>
            <a:br>
              <a:rPr lang="nl-NL" dirty="0"/>
            </a:br>
            <a:br>
              <a:rPr lang="nl-NL" dirty="0"/>
            </a:br>
            <a:r>
              <a:rPr lang="en-GB" sz="2000" dirty="0"/>
              <a:t>European Institute of Innovation, Entrepreneurship and Technology</a:t>
            </a:r>
            <a:br>
              <a:rPr lang="en-GB" sz="2000" dirty="0"/>
            </a:br>
            <a:r>
              <a:rPr lang="it-IT" sz="1600" dirty="0" err="1"/>
              <a:t>Lessingstraße</a:t>
            </a:r>
            <a:r>
              <a:rPr lang="it-IT" sz="1600" dirty="0"/>
              <a:t> 79, 13158 </a:t>
            </a:r>
            <a:r>
              <a:rPr lang="it-IT" sz="1600" dirty="0" err="1"/>
              <a:t>Berlin</a:t>
            </a:r>
            <a:r>
              <a:rPr lang="it-IT" sz="1600" dirty="0"/>
              <a:t>, Germany</a:t>
            </a:r>
            <a:br>
              <a:rPr lang="it-IT" sz="1600" dirty="0"/>
            </a:br>
            <a:endParaRPr lang="nl-NL" sz="1600" dirty="0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nl-NL" dirty="0" err="1"/>
              <a:t>Mahmoud</a:t>
            </a:r>
            <a:r>
              <a:rPr lang="nl-NL" dirty="0"/>
              <a:t> </a:t>
            </a:r>
            <a:r>
              <a:rPr lang="nl-NL" dirty="0" err="1"/>
              <a:t>Abdou</a:t>
            </a:r>
            <a:r>
              <a:rPr lang="nl-NL" dirty="0"/>
              <a:t>| Berlin</a:t>
            </a:r>
          </a:p>
        </p:txBody>
      </p:sp>
      <p:sp>
        <p:nvSpPr>
          <p:cNvPr id="6" name="Tijdelijke aanduiding voor verticale tekst 6">
            <a:extLst>
              <a:ext uri="{FF2B5EF4-FFF2-40B4-BE49-F238E27FC236}">
                <a16:creationId xmlns:a16="http://schemas.microsoft.com/office/drawing/2014/main" id="{52305461-B21F-48B3-AB30-6DE069F98C3A}"/>
              </a:ext>
            </a:extLst>
          </p:cNvPr>
          <p:cNvSpPr txBox="1">
            <a:spLocks/>
          </p:cNvSpPr>
          <p:nvPr/>
        </p:nvSpPr>
        <p:spPr>
          <a:xfrm>
            <a:off x="8979495" y="4581128"/>
            <a:ext cx="316835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sz="1600" dirty="0" err="1"/>
              <a:t>Lessingstraße</a:t>
            </a:r>
            <a:r>
              <a:rPr lang="en-GB" sz="1600" dirty="0"/>
              <a:t> 79,</a:t>
            </a:r>
          </a:p>
          <a:p>
            <a:pPr lvl="3"/>
            <a:r>
              <a:rPr lang="en-GB" sz="1600" dirty="0"/>
              <a:t>13158 Berlin, Germany</a:t>
            </a:r>
          </a:p>
          <a:p>
            <a:pPr lvl="3"/>
            <a:r>
              <a:rPr lang="en-GB" sz="1600" dirty="0"/>
              <a:t>Phone: +49 30 233618555</a:t>
            </a:r>
          </a:p>
          <a:p>
            <a:pPr lvl="3"/>
            <a:r>
              <a:rPr lang="en-GB" sz="1600" dirty="0"/>
              <a:t>Fax: +49 30 233618556</a:t>
            </a:r>
          </a:p>
          <a:p>
            <a:pPr lvl="3"/>
            <a:r>
              <a:rPr lang="en-GB" sz="1600" dirty="0"/>
              <a:t>Email: info@eiiet.com</a:t>
            </a:r>
            <a:endParaRPr lang="nl-NL" sz="1600" b="0" dirty="0"/>
          </a:p>
        </p:txBody>
      </p:sp>
    </p:spTree>
    <p:extLst>
      <p:ext uri="{BB962C8B-B14F-4D97-AF65-F5344CB8AC3E}">
        <p14:creationId xmlns:p14="http://schemas.microsoft.com/office/powerpoint/2010/main" val="2977814846"/>
      </p:ext>
    </p:extLst>
  </p:cSld>
  <p:clrMapOvr>
    <a:masterClrMapping/>
  </p:clrMapOvr>
  <p:transition spd="slow"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Index</a:t>
            </a:r>
            <a:endParaRPr lang="nl-NL" dirty="0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>
            <a:normAutofit/>
          </a:bodyPr>
          <a:lstStyle/>
          <a:p>
            <a:r>
              <a:rPr lang="nl-NL" dirty="0"/>
              <a:t>- </a:t>
            </a:r>
            <a:r>
              <a:rPr lang="nl-NL" sz="2400" dirty="0" err="1"/>
              <a:t>Tourism</a:t>
            </a:r>
            <a:r>
              <a:rPr lang="nl-NL" sz="2400" dirty="0"/>
              <a:t> </a:t>
            </a:r>
            <a:r>
              <a:rPr lang="nl-NL" sz="2400" dirty="0" err="1"/>
              <a:t>and</a:t>
            </a:r>
            <a:r>
              <a:rPr lang="nl-NL" sz="2400" dirty="0"/>
              <a:t> </a:t>
            </a:r>
            <a:r>
              <a:rPr lang="nl-NL" sz="2400" dirty="0" err="1"/>
              <a:t>the</a:t>
            </a:r>
            <a:r>
              <a:rPr lang="nl-NL" sz="2400" dirty="0"/>
              <a:t> 2003 SARS </a:t>
            </a:r>
            <a:r>
              <a:rPr lang="nl-NL" sz="2400" dirty="0" err="1"/>
              <a:t>Outbreak</a:t>
            </a:r>
            <a:endParaRPr lang="nl-NL" dirty="0"/>
          </a:p>
          <a:p>
            <a:r>
              <a:rPr lang="nl-NL" dirty="0"/>
              <a:t>- </a:t>
            </a:r>
            <a:r>
              <a:rPr lang="nl-NL" sz="2400" dirty="0" err="1"/>
              <a:t>Tourism</a:t>
            </a:r>
            <a:r>
              <a:rPr lang="nl-NL" sz="2400" dirty="0"/>
              <a:t> Impacts of </a:t>
            </a:r>
            <a:r>
              <a:rPr lang="nl-NL" sz="2400" dirty="0" err="1"/>
              <a:t>Chikungunya</a:t>
            </a:r>
            <a:r>
              <a:rPr lang="nl-NL" sz="2400" dirty="0"/>
              <a:t> </a:t>
            </a:r>
            <a:r>
              <a:rPr lang="nl-NL" sz="2400" dirty="0" err="1"/>
              <a:t>Disease</a:t>
            </a:r>
            <a:endParaRPr lang="nl-NL" dirty="0"/>
          </a:p>
          <a:p>
            <a:r>
              <a:rPr lang="nl-NL" dirty="0"/>
              <a:t>- The Impact of </a:t>
            </a:r>
            <a:r>
              <a:rPr lang="nl-NL" dirty="0" err="1"/>
              <a:t>the</a:t>
            </a:r>
            <a:r>
              <a:rPr lang="nl-NL" dirty="0"/>
              <a:t> Ebola </a:t>
            </a:r>
            <a:r>
              <a:rPr lang="nl-NL" dirty="0" err="1"/>
              <a:t>Outbreak</a:t>
            </a:r>
            <a:r>
              <a:rPr lang="nl-NL" dirty="0"/>
              <a:t> on </a:t>
            </a:r>
            <a:r>
              <a:rPr lang="nl-NL" dirty="0" err="1"/>
              <a:t>Tourism</a:t>
            </a:r>
            <a:endParaRPr lang="nl-NL" dirty="0"/>
          </a:p>
          <a:p>
            <a:r>
              <a:rPr lang="nl-NL" dirty="0"/>
              <a:t>- </a:t>
            </a:r>
            <a:r>
              <a:rPr lang="nl-NL" dirty="0" err="1"/>
              <a:t>Tourism</a:t>
            </a:r>
            <a:r>
              <a:rPr lang="nl-NL" dirty="0"/>
              <a:t> Impacts of </a:t>
            </a:r>
            <a:r>
              <a:rPr lang="nl-NL" dirty="0" err="1"/>
              <a:t>the</a:t>
            </a:r>
            <a:r>
              <a:rPr lang="nl-NL" dirty="0"/>
              <a:t> COVID-19 </a:t>
            </a:r>
            <a:r>
              <a:rPr lang="nl-NL" dirty="0" err="1"/>
              <a:t>Pandemic</a:t>
            </a:r>
            <a:r>
              <a:rPr lang="nl-NL" dirty="0"/>
              <a:t> 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/>
          <a:lstStyle/>
          <a:p>
            <a:fld id="{5EE7099E-8998-4851-915A-4F4831808297}" type="slidenum">
              <a:rPr lang="nl-NL" smtClean="0"/>
              <a:pPr/>
              <a:t>1</a:t>
            </a:fld>
            <a:endParaRPr lang="nl-NL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A714EC3-3048-8167-2309-5D9C3C2F508E}"/>
              </a:ext>
            </a:extLst>
          </p:cNvPr>
          <p:cNvSpPr txBox="1"/>
          <p:nvPr/>
        </p:nvSpPr>
        <p:spPr>
          <a:xfrm>
            <a:off x="1057619" y="14321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2105023"/>
      </p:ext>
    </p:extLst>
  </p:cSld>
  <p:clrMapOvr>
    <a:masterClrMapping/>
  </p:clrMapOvr>
  <p:transition spd="slow">
    <p:wipe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>
          <a:xfrm>
            <a:off x="122511" y="404664"/>
            <a:ext cx="12241359" cy="432048"/>
          </a:xfrm>
        </p:spPr>
        <p:txBody>
          <a:bodyPr/>
          <a:lstStyle/>
          <a:p>
            <a:r>
              <a:rPr lang="nl-NL" sz="3600" dirty="0"/>
              <a:t>1- </a:t>
            </a:r>
            <a:r>
              <a:rPr lang="nl-NL" sz="3600" dirty="0" err="1"/>
              <a:t>Tourism’s</a:t>
            </a:r>
            <a:r>
              <a:rPr lang="nl-NL" sz="3600" dirty="0"/>
              <a:t> Response </a:t>
            </a:r>
            <a:r>
              <a:rPr lang="nl-NL" sz="3600" dirty="0" err="1"/>
              <a:t>to</a:t>
            </a:r>
            <a:r>
              <a:rPr lang="nl-NL" sz="3600" dirty="0"/>
              <a:t> </a:t>
            </a:r>
            <a:r>
              <a:rPr lang="nl-NL" sz="3600" dirty="0" err="1"/>
              <a:t>the</a:t>
            </a:r>
            <a:r>
              <a:rPr lang="nl-NL" sz="3600" dirty="0"/>
              <a:t> 2003 SARS </a:t>
            </a:r>
            <a:r>
              <a:rPr lang="nl-NL" sz="3600" dirty="0" err="1"/>
              <a:t>Outbreak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en-GB" dirty="0"/>
              <a:t>Severe Acute Respiratory Syndrome (SARS) – 2003 Outbreak</a:t>
            </a:r>
          </a:p>
          <a:p>
            <a:pPr lvl="2"/>
            <a:endParaRPr lang="en-GB" dirty="0"/>
          </a:p>
          <a:p>
            <a:pPr lvl="2"/>
            <a:r>
              <a:rPr lang="en-GB" b="1" dirty="0"/>
              <a:t>Origin: </a:t>
            </a:r>
          </a:p>
          <a:p>
            <a:pPr lvl="2"/>
            <a:r>
              <a:rPr lang="en-GB" dirty="0"/>
              <a:t>- First identified in Guangdong, China (2002); likely transmitted from civet cats or fruit bats to humans.</a:t>
            </a:r>
          </a:p>
          <a:p>
            <a:pPr lvl="2"/>
            <a:endParaRPr lang="en-GB" b="1" dirty="0"/>
          </a:p>
          <a:p>
            <a:pPr lvl="2"/>
            <a:r>
              <a:rPr lang="en-GB" b="1" dirty="0"/>
              <a:t>Spread:</a:t>
            </a:r>
          </a:p>
          <a:p>
            <a:pPr lvl="2"/>
            <a:r>
              <a:rPr lang="en-GB" dirty="0"/>
              <a:t>- Rapid international transmission via air travel.</a:t>
            </a:r>
          </a:p>
          <a:p>
            <a:pPr lvl="2"/>
            <a:r>
              <a:rPr lang="en-GB" dirty="0"/>
              <a:t>- A single infected doctor at Hong Kong’s Hotel Metropole infected guests who spread SARS globally.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329946966"/>
      </p:ext>
    </p:extLst>
  </p:cSld>
  <p:clrMapOvr>
    <a:masterClrMapping/>
  </p:clrMapOvr>
  <p:transition spd="slow">
    <p:wipe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>
          <a:xfrm>
            <a:off x="194519" y="404664"/>
            <a:ext cx="12169351" cy="432048"/>
          </a:xfrm>
        </p:spPr>
        <p:txBody>
          <a:bodyPr/>
          <a:lstStyle/>
          <a:p>
            <a:r>
              <a:rPr lang="nl-NL" sz="3600" dirty="0"/>
              <a:t>1- </a:t>
            </a:r>
            <a:r>
              <a:rPr lang="nl-NL" sz="3600" dirty="0" err="1"/>
              <a:t>Tourism’s</a:t>
            </a:r>
            <a:r>
              <a:rPr lang="nl-NL" sz="3600" dirty="0"/>
              <a:t> Response </a:t>
            </a:r>
            <a:r>
              <a:rPr lang="nl-NL" sz="3600" dirty="0" err="1"/>
              <a:t>to</a:t>
            </a:r>
            <a:r>
              <a:rPr lang="nl-NL" sz="3600" dirty="0"/>
              <a:t> </a:t>
            </a:r>
            <a:r>
              <a:rPr lang="nl-NL" sz="3600" dirty="0" err="1"/>
              <a:t>the</a:t>
            </a:r>
            <a:r>
              <a:rPr lang="nl-NL" sz="3600" dirty="0"/>
              <a:t> 2003 SARS </a:t>
            </a:r>
            <a:r>
              <a:rPr lang="nl-NL" sz="3600" dirty="0" err="1"/>
              <a:t>Outbreak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en-GB" dirty="0"/>
              <a:t>Severe Acute Respiratory Syndrome (SARS) – 2003 Outbreak</a:t>
            </a:r>
          </a:p>
          <a:p>
            <a:pPr lvl="2"/>
            <a:endParaRPr lang="en-GB" dirty="0"/>
          </a:p>
          <a:p>
            <a:pPr lvl="2"/>
            <a:r>
              <a:rPr lang="en-GB" b="1" dirty="0"/>
              <a:t>Impact:</a:t>
            </a:r>
          </a:p>
          <a:p>
            <a:pPr lvl="2"/>
            <a:r>
              <a:rPr lang="en-GB" dirty="0"/>
              <a:t>- 8,000+ cases reported by WHO by May 2003.</a:t>
            </a:r>
          </a:p>
          <a:p>
            <a:pPr lvl="2"/>
            <a:r>
              <a:rPr lang="en-GB" dirty="0"/>
              <a:t>- 774 deaths across 29 countries on 5 continents by July 2003.</a:t>
            </a:r>
          </a:p>
          <a:p>
            <a:pPr lvl="2"/>
            <a:endParaRPr lang="en-GB" dirty="0"/>
          </a:p>
          <a:p>
            <a:pPr lvl="2"/>
            <a:r>
              <a:rPr lang="en-GB" b="1" dirty="0"/>
              <a:t>Air Travel Transmission:</a:t>
            </a:r>
          </a:p>
          <a:p>
            <a:pPr lvl="2"/>
            <a:r>
              <a:rPr lang="en-GB" dirty="0"/>
              <a:t>- Infection rates on planes ranged from 0% to 18.3%.</a:t>
            </a:r>
          </a:p>
          <a:p>
            <a:pPr lvl="2"/>
            <a:r>
              <a:rPr lang="en-GB" dirty="0"/>
              <a:t>- Passengers up to 7 rows away from the source were infected. 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243793100"/>
      </p:ext>
    </p:extLst>
  </p:cSld>
  <p:clrMapOvr>
    <a:masterClrMapping/>
  </p:clrMapOvr>
  <p:transition spd="slow">
    <p:wipe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>
          <a:xfrm>
            <a:off x="194519" y="404664"/>
            <a:ext cx="12169351" cy="432048"/>
          </a:xfrm>
        </p:spPr>
        <p:txBody>
          <a:bodyPr/>
          <a:lstStyle/>
          <a:p>
            <a:r>
              <a:rPr lang="nl-NL" sz="3600" dirty="0"/>
              <a:t>1- </a:t>
            </a:r>
            <a:r>
              <a:rPr lang="nl-NL" sz="3600" dirty="0" err="1"/>
              <a:t>Tourism’s</a:t>
            </a:r>
            <a:r>
              <a:rPr lang="nl-NL" sz="3600" dirty="0"/>
              <a:t> Response </a:t>
            </a:r>
            <a:r>
              <a:rPr lang="nl-NL" sz="3600" dirty="0" err="1"/>
              <a:t>to</a:t>
            </a:r>
            <a:r>
              <a:rPr lang="nl-NL" sz="3600" dirty="0"/>
              <a:t> </a:t>
            </a:r>
            <a:r>
              <a:rPr lang="nl-NL" sz="3600" dirty="0" err="1"/>
              <a:t>the</a:t>
            </a:r>
            <a:r>
              <a:rPr lang="nl-NL" sz="3600" dirty="0"/>
              <a:t> 2003 SARS </a:t>
            </a:r>
            <a:r>
              <a:rPr lang="nl-NL" sz="3600" dirty="0" err="1"/>
              <a:t>Outbreak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en-GB" b="0" dirty="0"/>
          </a:p>
          <a:p>
            <a:pPr lvl="3"/>
            <a:r>
              <a:rPr lang="en-GB" b="0" dirty="0"/>
              <a:t>- SARS primarily affected countries in Asia </a:t>
            </a:r>
          </a:p>
          <a:p>
            <a:pPr lvl="3"/>
            <a:r>
              <a:rPr lang="en-GB" b="0" dirty="0"/>
              <a:t>and parts of Canada.</a:t>
            </a:r>
          </a:p>
          <a:p>
            <a:pPr lvl="3"/>
            <a:r>
              <a:rPr lang="en-GB" b="0" dirty="0"/>
              <a:t>- Six nations were identified as the </a:t>
            </a:r>
            <a:r>
              <a:rPr lang="en-GB" b="0" dirty="0" err="1"/>
              <a:t>epicenters</a:t>
            </a:r>
            <a:r>
              <a:rPr lang="en-GB" b="0" dirty="0"/>
              <a:t> </a:t>
            </a:r>
          </a:p>
          <a:p>
            <a:pPr lvl="3"/>
            <a:r>
              <a:rPr lang="en-GB" b="0" dirty="0"/>
              <a:t>of the outbreak. </a:t>
            </a:r>
          </a:p>
          <a:p>
            <a:pPr lvl="3"/>
            <a:endParaRPr lang="en-GB" b="0" dirty="0"/>
          </a:p>
          <a:p>
            <a:pPr lvl="3"/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</a:t>
            </a:fld>
            <a:endParaRPr lang="nl-NL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BFC8DD8-C98D-04D1-9785-1A50260927C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26788" y="1052736"/>
            <a:ext cx="5432833" cy="524094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512B226-3353-2B70-866A-F2048DB76B9E}"/>
              </a:ext>
            </a:extLst>
          </p:cNvPr>
          <p:cNvSpPr txBox="1"/>
          <p:nvPr/>
        </p:nvSpPr>
        <p:spPr>
          <a:xfrm>
            <a:off x="5891595" y="6136565"/>
            <a:ext cx="622795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DE" dirty="0"/>
              <a:t>Dalberg (2020)</a:t>
            </a:r>
          </a:p>
        </p:txBody>
      </p:sp>
    </p:spTree>
    <p:extLst>
      <p:ext uri="{BB962C8B-B14F-4D97-AF65-F5344CB8AC3E}">
        <p14:creationId xmlns:p14="http://schemas.microsoft.com/office/powerpoint/2010/main" val="2410881339"/>
      </p:ext>
    </p:extLst>
  </p:cSld>
  <p:clrMapOvr>
    <a:masterClrMapping/>
  </p:clrMapOvr>
  <p:transition spd="slow">
    <p:wipe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>
          <a:xfrm>
            <a:off x="194519" y="404664"/>
            <a:ext cx="12169351" cy="432048"/>
          </a:xfrm>
        </p:spPr>
        <p:txBody>
          <a:bodyPr/>
          <a:lstStyle/>
          <a:p>
            <a:r>
              <a:rPr lang="nl-NL" sz="3600" dirty="0"/>
              <a:t>1- </a:t>
            </a:r>
            <a:r>
              <a:rPr lang="nl-NL" sz="3600" dirty="0" err="1"/>
              <a:t>Tourism’s</a:t>
            </a:r>
            <a:r>
              <a:rPr lang="nl-NL" sz="3600" dirty="0"/>
              <a:t> Response </a:t>
            </a:r>
            <a:r>
              <a:rPr lang="nl-NL" sz="3600" dirty="0" err="1"/>
              <a:t>to</a:t>
            </a:r>
            <a:r>
              <a:rPr lang="nl-NL" sz="3600" dirty="0"/>
              <a:t> </a:t>
            </a:r>
            <a:r>
              <a:rPr lang="nl-NL" sz="3600" dirty="0" err="1"/>
              <a:t>the</a:t>
            </a:r>
            <a:r>
              <a:rPr lang="nl-NL" sz="3600" dirty="0"/>
              <a:t> 2003 SARS </a:t>
            </a:r>
            <a:r>
              <a:rPr lang="nl-NL" sz="3600" dirty="0" err="1"/>
              <a:t>Outbreak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en-GB" b="0" dirty="0"/>
          </a:p>
          <a:p>
            <a:pPr lvl="3"/>
            <a:r>
              <a:rPr lang="en-GB" b="0" dirty="0"/>
              <a:t>- The SARS outbreak led to a notable decline in tourism. </a:t>
            </a:r>
          </a:p>
          <a:p>
            <a:pPr lvl="3"/>
            <a:r>
              <a:rPr lang="en-GB" b="0" dirty="0"/>
              <a:t>- The World Travel and Tourism Council provided </a:t>
            </a:r>
          </a:p>
          <a:p>
            <a:pPr lvl="3"/>
            <a:r>
              <a:rPr lang="en-GB" b="0" dirty="0"/>
              <a:t>estimates of the resulting fallout. </a:t>
            </a:r>
          </a:p>
          <a:p>
            <a:pPr lvl="3"/>
            <a:endParaRPr lang="en-GB" b="0" dirty="0"/>
          </a:p>
          <a:p>
            <a:pPr lvl="3"/>
            <a:r>
              <a:rPr lang="en-GB" dirty="0"/>
              <a:t>Severe decline in tourism across Asia:</a:t>
            </a:r>
          </a:p>
          <a:p>
            <a:pPr lvl="3"/>
            <a:r>
              <a:rPr lang="en-GB" b="0" dirty="0"/>
              <a:t>- Thailand: Lost at least $350 million in tourism revenue</a:t>
            </a:r>
          </a:p>
          <a:p>
            <a:pPr lvl="3"/>
            <a:r>
              <a:rPr lang="en-GB" b="0" dirty="0"/>
              <a:t>- Malaysia: Tourism receipts fell by 17% compared to 2002</a:t>
            </a:r>
          </a:p>
          <a:p>
            <a:pPr lvl="3"/>
            <a:r>
              <a:rPr lang="en-GB" b="0" dirty="0"/>
              <a:t>- Singapore: Tourist arrivals dropped by over 70% from 2002</a:t>
            </a:r>
          </a:p>
          <a:p>
            <a:pPr lvl="3"/>
            <a:r>
              <a:rPr lang="en-GB" b="0" dirty="0"/>
              <a:t>- Taiwan: Tourist arrivals declined by 71% between Q1 and Q2 of 2003</a:t>
            </a:r>
          </a:p>
          <a:p>
            <a:pPr lvl="3"/>
            <a:endParaRPr lang="nl-NL" b="0" dirty="0"/>
          </a:p>
          <a:p>
            <a:pPr lvl="3"/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5</a:t>
            </a:fld>
            <a:endParaRPr lang="nl-NL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0342CE9-0F80-0A33-9630-7FE6D3045C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89730" y="2276872"/>
            <a:ext cx="5481115" cy="405602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A07D011-1037-635E-81BC-2C2AE605021B}"/>
              </a:ext>
            </a:extLst>
          </p:cNvPr>
          <p:cNvSpPr txBox="1"/>
          <p:nvPr/>
        </p:nvSpPr>
        <p:spPr>
          <a:xfrm>
            <a:off x="6868754" y="6103773"/>
            <a:ext cx="452806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DE" dirty="0"/>
              <a:t>Dalberg (2020)</a:t>
            </a:r>
          </a:p>
        </p:txBody>
      </p:sp>
    </p:spTree>
    <p:extLst>
      <p:ext uri="{BB962C8B-B14F-4D97-AF65-F5344CB8AC3E}">
        <p14:creationId xmlns:p14="http://schemas.microsoft.com/office/powerpoint/2010/main" val="745111663"/>
      </p:ext>
    </p:extLst>
  </p:cSld>
  <p:clrMapOvr>
    <a:masterClrMapping/>
  </p:clrMapOvr>
  <p:transition spd="slow">
    <p:wipe dir="r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>
          <a:xfrm>
            <a:off x="194519" y="404664"/>
            <a:ext cx="12169351" cy="432048"/>
          </a:xfrm>
        </p:spPr>
        <p:txBody>
          <a:bodyPr/>
          <a:lstStyle/>
          <a:p>
            <a:r>
              <a:rPr lang="nl-NL" sz="3600" dirty="0"/>
              <a:t>1- </a:t>
            </a:r>
            <a:r>
              <a:rPr lang="nl-NL" sz="3600" dirty="0" err="1"/>
              <a:t>Tourism’s</a:t>
            </a:r>
            <a:r>
              <a:rPr lang="nl-NL" sz="3600" dirty="0"/>
              <a:t> Response </a:t>
            </a:r>
            <a:r>
              <a:rPr lang="nl-NL" sz="3600" dirty="0" err="1"/>
              <a:t>to</a:t>
            </a:r>
            <a:r>
              <a:rPr lang="nl-NL" sz="3600" dirty="0"/>
              <a:t> </a:t>
            </a:r>
            <a:r>
              <a:rPr lang="nl-NL" sz="3600" dirty="0" err="1"/>
              <a:t>the</a:t>
            </a:r>
            <a:r>
              <a:rPr lang="nl-NL" sz="3600" dirty="0"/>
              <a:t> 2003 SARS </a:t>
            </a:r>
            <a:r>
              <a:rPr lang="nl-NL" sz="3600" dirty="0" err="1"/>
              <a:t>Outbreak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en-GB" b="0" dirty="0"/>
          </a:p>
          <a:p>
            <a:pPr lvl="3"/>
            <a:r>
              <a:rPr lang="en-GB" dirty="0"/>
              <a:t>SARS Crisis: Continued Impact Beyond 2003</a:t>
            </a:r>
          </a:p>
          <a:p>
            <a:pPr lvl="3"/>
            <a:r>
              <a:rPr lang="en-GB" b="0" dirty="0"/>
              <a:t>- Quick tourism rebound in late 2003,</a:t>
            </a:r>
          </a:p>
          <a:p>
            <a:pPr lvl="3"/>
            <a:r>
              <a:rPr lang="en-GB" b="0" dirty="0"/>
              <a:t> but lasting effects remained.</a:t>
            </a:r>
          </a:p>
          <a:p>
            <a:pPr lvl="3"/>
            <a:r>
              <a:rPr lang="en-GB" b="0" dirty="0"/>
              <a:t>- Significant drop in tourist arrivals in </a:t>
            </a:r>
          </a:p>
          <a:p>
            <a:pPr lvl="3"/>
            <a:r>
              <a:rPr lang="en-GB" b="0" dirty="0"/>
              <a:t>Q2 2003 for countries with high SARS </a:t>
            </a:r>
          </a:p>
          <a:p>
            <a:pPr lvl="3"/>
            <a:r>
              <a:rPr lang="en-GB" b="0" dirty="0"/>
              <a:t>Cases.</a:t>
            </a:r>
          </a:p>
          <a:p>
            <a:pPr lvl="3"/>
            <a:r>
              <a:rPr lang="en-GB" b="0" dirty="0"/>
              <a:t>- Asia experienced an average 9% decline</a:t>
            </a:r>
          </a:p>
          <a:p>
            <a:pPr lvl="3"/>
            <a:r>
              <a:rPr lang="en-GB" b="0" dirty="0"/>
              <a:t> in tourist arrivals region-wide.</a:t>
            </a:r>
          </a:p>
          <a:p>
            <a:pPr lvl="3"/>
            <a:endParaRPr lang="nl-NL" b="0" dirty="0"/>
          </a:p>
          <a:p>
            <a:pPr lvl="3"/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6</a:t>
            </a:fld>
            <a:endParaRPr lang="nl-NL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3DF2D69-6042-A164-B03F-CB63CAEE64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47047" y="2073572"/>
            <a:ext cx="7073900" cy="39751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137FFDE-40C2-CA1D-63E4-FC58E1445C4E}"/>
              </a:ext>
            </a:extLst>
          </p:cNvPr>
          <p:cNvSpPr txBox="1"/>
          <p:nvPr/>
        </p:nvSpPr>
        <p:spPr>
          <a:xfrm>
            <a:off x="5649615" y="6095464"/>
            <a:ext cx="622795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DE" dirty="0"/>
              <a:t>Dalberg (2020)</a:t>
            </a:r>
          </a:p>
        </p:txBody>
      </p:sp>
    </p:spTree>
    <p:extLst>
      <p:ext uri="{BB962C8B-B14F-4D97-AF65-F5344CB8AC3E}">
        <p14:creationId xmlns:p14="http://schemas.microsoft.com/office/powerpoint/2010/main" val="2169719004"/>
      </p:ext>
    </p:extLst>
  </p:cSld>
  <p:clrMapOvr>
    <a:masterClrMapping/>
  </p:clrMapOvr>
  <p:transition spd="slow">
    <p:wipe dir="r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>
          <a:xfrm>
            <a:off x="194519" y="404664"/>
            <a:ext cx="12169351" cy="432048"/>
          </a:xfrm>
        </p:spPr>
        <p:txBody>
          <a:bodyPr/>
          <a:lstStyle/>
          <a:p>
            <a:r>
              <a:rPr lang="nl-NL" sz="3600" dirty="0"/>
              <a:t>1- </a:t>
            </a:r>
            <a:r>
              <a:rPr lang="nl-NL" sz="3600" dirty="0" err="1"/>
              <a:t>Tourism’s</a:t>
            </a:r>
            <a:r>
              <a:rPr lang="nl-NL" sz="3600" dirty="0"/>
              <a:t> Response </a:t>
            </a:r>
            <a:r>
              <a:rPr lang="nl-NL" sz="3600" dirty="0" err="1"/>
              <a:t>to</a:t>
            </a:r>
            <a:r>
              <a:rPr lang="nl-NL" sz="3600" dirty="0"/>
              <a:t> </a:t>
            </a:r>
            <a:r>
              <a:rPr lang="nl-NL" sz="3600" dirty="0" err="1"/>
              <a:t>the</a:t>
            </a:r>
            <a:r>
              <a:rPr lang="nl-NL" sz="3600" dirty="0"/>
              <a:t> 2003 SARS </a:t>
            </a:r>
            <a:r>
              <a:rPr lang="nl-NL" sz="3600" dirty="0" err="1"/>
              <a:t>Outbreak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en-GB" b="0" dirty="0"/>
          </a:p>
          <a:p>
            <a:pPr lvl="3"/>
            <a:r>
              <a:rPr lang="en-GB" dirty="0"/>
              <a:t>SARS Crisis: Continued Impact Beyond 2003</a:t>
            </a:r>
          </a:p>
          <a:p>
            <a:pPr lvl="3"/>
            <a:r>
              <a:rPr lang="en-GB" b="0" dirty="0"/>
              <a:t>- WHO travel advisories further </a:t>
            </a:r>
          </a:p>
          <a:p>
            <a:pPr lvl="3"/>
            <a:r>
              <a:rPr lang="en-GB" b="0" dirty="0"/>
              <a:t>intensified the decline.</a:t>
            </a:r>
          </a:p>
          <a:p>
            <a:pPr lvl="3"/>
            <a:r>
              <a:rPr lang="en-GB" b="0" dirty="0"/>
              <a:t>- Most pronounced impact seen in </a:t>
            </a:r>
          </a:p>
          <a:p>
            <a:pPr lvl="3"/>
            <a:r>
              <a:rPr lang="en-GB" b="0" dirty="0"/>
              <a:t>tourism-related </a:t>
            </a:r>
            <a:r>
              <a:rPr lang="en-GB" b="0" dirty="0" err="1"/>
              <a:t>employmentof</a:t>
            </a:r>
            <a:r>
              <a:rPr lang="en-GB" b="0" dirty="0"/>
              <a:t> 2003. </a:t>
            </a:r>
          </a:p>
          <a:p>
            <a:pPr lvl="3"/>
            <a:endParaRPr lang="en-GB" b="0" dirty="0"/>
          </a:p>
          <a:p>
            <a:pPr lvl="3"/>
            <a:endParaRPr lang="nl-NL" b="0" dirty="0"/>
          </a:p>
          <a:p>
            <a:pPr lvl="3"/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7</a:t>
            </a:fld>
            <a:endParaRPr lang="nl-NL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F603282-9F61-7D2C-C956-692A32B3E4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09586" y="1968049"/>
            <a:ext cx="7569200" cy="40894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E875F88-01E6-FAB4-1525-4D2FF1BE2AE6}"/>
              </a:ext>
            </a:extLst>
          </p:cNvPr>
          <p:cNvSpPr txBox="1"/>
          <p:nvPr/>
        </p:nvSpPr>
        <p:spPr>
          <a:xfrm>
            <a:off x="5091063" y="6094996"/>
            <a:ext cx="622795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DE" dirty="0"/>
              <a:t>Dalberg (2020)</a:t>
            </a:r>
          </a:p>
        </p:txBody>
      </p:sp>
    </p:spTree>
    <p:extLst>
      <p:ext uri="{BB962C8B-B14F-4D97-AF65-F5344CB8AC3E}">
        <p14:creationId xmlns:p14="http://schemas.microsoft.com/office/powerpoint/2010/main" val="2751005143"/>
      </p:ext>
    </p:extLst>
  </p:cSld>
  <p:clrMapOvr>
    <a:masterClrMapping/>
  </p:clrMapOvr>
  <p:transition spd="slow">
    <p:wipe dir="r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>
          <a:xfrm>
            <a:off x="194519" y="404664"/>
            <a:ext cx="12169351" cy="432048"/>
          </a:xfrm>
        </p:spPr>
        <p:txBody>
          <a:bodyPr/>
          <a:lstStyle/>
          <a:p>
            <a:r>
              <a:rPr lang="nl-NL" sz="3600" dirty="0"/>
              <a:t>1- </a:t>
            </a:r>
            <a:r>
              <a:rPr lang="nl-NL" sz="3600" dirty="0" err="1"/>
              <a:t>Tourism’s</a:t>
            </a:r>
            <a:r>
              <a:rPr lang="nl-NL" sz="3600" dirty="0"/>
              <a:t> Response </a:t>
            </a:r>
            <a:r>
              <a:rPr lang="nl-NL" sz="3600" dirty="0" err="1"/>
              <a:t>to</a:t>
            </a:r>
            <a:r>
              <a:rPr lang="nl-NL" sz="3600" dirty="0"/>
              <a:t> </a:t>
            </a:r>
            <a:r>
              <a:rPr lang="nl-NL" sz="3600" dirty="0" err="1"/>
              <a:t>the</a:t>
            </a:r>
            <a:r>
              <a:rPr lang="nl-NL" sz="3600" dirty="0"/>
              <a:t> 2003 SARS </a:t>
            </a:r>
            <a:r>
              <a:rPr lang="nl-NL" sz="3600" dirty="0" err="1"/>
              <a:t>Outbreak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en-GB" b="0" dirty="0"/>
          </a:p>
          <a:p>
            <a:pPr lvl="3"/>
            <a:endParaRPr lang="nl-NL" b="0" dirty="0"/>
          </a:p>
          <a:p>
            <a:pPr lvl="3"/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8</a:t>
            </a:fld>
            <a:endParaRPr lang="nl-NL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F603282-9F61-7D2C-C956-692A32B3E4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80589" y="1283043"/>
            <a:ext cx="6104390" cy="429191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E875F88-01E6-FAB4-1525-4D2FF1BE2AE6}"/>
              </a:ext>
            </a:extLst>
          </p:cNvPr>
          <p:cNvSpPr txBox="1"/>
          <p:nvPr/>
        </p:nvSpPr>
        <p:spPr>
          <a:xfrm>
            <a:off x="698575" y="5665579"/>
            <a:ext cx="622795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DE" dirty="0"/>
              <a:t>Dalberg (2020)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882CC0B-1BDE-584D-B11F-C7CAE1CC5A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7425" y="1313251"/>
            <a:ext cx="5763632" cy="4291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1427337"/>
      </p:ext>
    </p:extLst>
  </p:cSld>
  <p:clrMapOvr>
    <a:masterClrMapping/>
  </p:clrMapOvr>
  <p:transition spd="slow">
    <p:wipe dir="r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>
          <a:xfrm>
            <a:off x="194519" y="404664"/>
            <a:ext cx="12169351" cy="432048"/>
          </a:xfrm>
        </p:spPr>
        <p:txBody>
          <a:bodyPr/>
          <a:lstStyle/>
          <a:p>
            <a:r>
              <a:rPr lang="nl-NL" sz="3600" dirty="0"/>
              <a:t>1- </a:t>
            </a:r>
            <a:r>
              <a:rPr lang="nl-NL" sz="3600" dirty="0" err="1"/>
              <a:t>Tourism’s</a:t>
            </a:r>
            <a:r>
              <a:rPr lang="nl-NL" sz="3600" dirty="0"/>
              <a:t> Response </a:t>
            </a:r>
            <a:r>
              <a:rPr lang="nl-NL" sz="3600" dirty="0" err="1"/>
              <a:t>to</a:t>
            </a:r>
            <a:r>
              <a:rPr lang="nl-NL" sz="3600" dirty="0"/>
              <a:t> </a:t>
            </a:r>
            <a:r>
              <a:rPr lang="nl-NL" sz="3600" dirty="0" err="1"/>
              <a:t>the</a:t>
            </a:r>
            <a:r>
              <a:rPr lang="nl-NL" sz="3600" dirty="0"/>
              <a:t> 2003 SARS </a:t>
            </a:r>
            <a:r>
              <a:rPr lang="nl-NL" sz="3600" dirty="0" err="1"/>
              <a:t>Outbreak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/>
              <a:t>SARS Impact on Business </a:t>
            </a:r>
            <a:r>
              <a:rPr lang="nl-NL" dirty="0" err="1"/>
              <a:t>Tourism</a:t>
            </a:r>
            <a:endParaRPr lang="nl-NL" dirty="0"/>
          </a:p>
          <a:p>
            <a:pPr lvl="3"/>
            <a:r>
              <a:rPr lang="nl-NL" b="0" dirty="0"/>
              <a:t>- Significant </a:t>
            </a:r>
            <a:r>
              <a:rPr lang="nl-NL" b="0" dirty="0" err="1"/>
              <a:t>decline</a:t>
            </a:r>
            <a:r>
              <a:rPr lang="nl-NL" b="0" dirty="0"/>
              <a:t> in business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leisure</a:t>
            </a:r>
            <a:r>
              <a:rPr lang="nl-NL" b="0" dirty="0"/>
              <a:t> </a:t>
            </a:r>
          </a:p>
          <a:p>
            <a:pPr lvl="3"/>
            <a:r>
              <a:rPr lang="nl-NL" b="0" dirty="0" err="1"/>
              <a:t>spending</a:t>
            </a:r>
            <a:r>
              <a:rPr lang="nl-NL" b="0" dirty="0"/>
              <a:t> </a:t>
            </a:r>
            <a:r>
              <a:rPr lang="nl-NL" b="0" dirty="0" err="1"/>
              <a:t>across</a:t>
            </a:r>
            <a:r>
              <a:rPr lang="nl-NL" b="0" dirty="0"/>
              <a:t> 6 </a:t>
            </a:r>
            <a:r>
              <a:rPr lang="nl-NL" b="0" dirty="0" err="1"/>
              <a:t>hotspot</a:t>
            </a:r>
            <a:r>
              <a:rPr lang="nl-NL" b="0" dirty="0"/>
              <a:t> </a:t>
            </a:r>
            <a:r>
              <a:rPr lang="nl-NL" b="0" dirty="0" err="1"/>
              <a:t>markets</a:t>
            </a:r>
            <a:r>
              <a:rPr lang="nl-NL" b="0" dirty="0"/>
              <a:t>.</a:t>
            </a:r>
          </a:p>
          <a:p>
            <a:pPr lvl="3"/>
            <a:endParaRPr lang="nl-NL" dirty="0"/>
          </a:p>
          <a:p>
            <a:pPr lvl="3"/>
            <a:r>
              <a:rPr lang="nl-NL" dirty="0"/>
              <a:t>Business </a:t>
            </a:r>
            <a:r>
              <a:rPr lang="nl-NL" dirty="0" err="1"/>
              <a:t>tourism</a:t>
            </a:r>
            <a:r>
              <a:rPr lang="nl-NL" dirty="0"/>
              <a:t> </a:t>
            </a:r>
            <a:r>
              <a:rPr lang="nl-NL" dirty="0" err="1"/>
              <a:t>hardest</a:t>
            </a:r>
            <a:r>
              <a:rPr lang="nl-NL" dirty="0"/>
              <a:t> hit: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Destinations</a:t>
            </a:r>
            <a:r>
              <a:rPr lang="nl-NL" b="0" dirty="0"/>
              <a:t> like Hong Kong </a:t>
            </a:r>
            <a:r>
              <a:rPr lang="nl-NL" b="0" dirty="0" err="1"/>
              <a:t>and</a:t>
            </a:r>
            <a:r>
              <a:rPr lang="nl-NL" b="0" dirty="0"/>
              <a:t> </a:t>
            </a:r>
          </a:p>
          <a:p>
            <a:pPr lvl="3"/>
            <a:r>
              <a:rPr lang="nl-NL" b="0" dirty="0"/>
              <a:t>Singapore </a:t>
            </a:r>
            <a:r>
              <a:rPr lang="nl-NL" b="0" dirty="0" err="1"/>
              <a:t>highly</a:t>
            </a:r>
            <a:r>
              <a:rPr lang="nl-NL" b="0" dirty="0"/>
              <a:t> </a:t>
            </a:r>
            <a:r>
              <a:rPr lang="nl-NL" b="0" dirty="0" err="1"/>
              <a:t>dependent</a:t>
            </a:r>
            <a:r>
              <a:rPr lang="nl-NL" b="0" dirty="0"/>
              <a:t> on business </a:t>
            </a:r>
            <a:r>
              <a:rPr lang="nl-NL" b="0" dirty="0" err="1"/>
              <a:t>travelers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- WHO </a:t>
            </a:r>
            <a:r>
              <a:rPr lang="nl-NL" b="0" dirty="0" err="1"/>
              <a:t>travel</a:t>
            </a:r>
            <a:r>
              <a:rPr lang="nl-NL" b="0" dirty="0"/>
              <a:t> </a:t>
            </a:r>
            <a:r>
              <a:rPr lang="nl-NL" b="0" dirty="0" err="1"/>
              <a:t>advisories</a:t>
            </a:r>
            <a:r>
              <a:rPr lang="nl-NL" b="0" dirty="0"/>
              <a:t> led </a:t>
            </a:r>
            <a:r>
              <a:rPr lang="nl-NL" b="0" dirty="0" err="1"/>
              <a:t>to</a:t>
            </a:r>
            <a:r>
              <a:rPr lang="nl-NL" b="0" dirty="0"/>
              <a:t> severe </a:t>
            </a:r>
            <a:r>
              <a:rPr lang="nl-NL" b="0" dirty="0" err="1"/>
              <a:t>reductions</a:t>
            </a:r>
            <a:endParaRPr lang="nl-NL" b="0" dirty="0"/>
          </a:p>
          <a:p>
            <a:pPr lvl="3"/>
            <a:r>
              <a:rPr lang="nl-NL" b="0" dirty="0"/>
              <a:t> in business-</a:t>
            </a:r>
            <a:r>
              <a:rPr lang="nl-NL" b="0" dirty="0" err="1"/>
              <a:t>related</a:t>
            </a:r>
            <a:r>
              <a:rPr lang="nl-NL" b="0" dirty="0"/>
              <a:t> </a:t>
            </a:r>
            <a:r>
              <a:rPr lang="nl-NL" b="0" dirty="0" err="1"/>
              <a:t>visits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- Critical </a:t>
            </a:r>
            <a:r>
              <a:rPr lang="nl-NL" b="0" dirty="0" err="1"/>
              <a:t>disruption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conferences, </a:t>
            </a:r>
            <a:r>
              <a:rPr lang="nl-NL" b="0" dirty="0" err="1"/>
              <a:t>trade</a:t>
            </a:r>
            <a:r>
              <a:rPr lang="nl-NL" b="0" dirty="0"/>
              <a:t> shows, </a:t>
            </a:r>
          </a:p>
          <a:p>
            <a:pPr lvl="3"/>
            <a:r>
              <a:rPr lang="nl-NL" b="0" dirty="0" err="1"/>
              <a:t>and</a:t>
            </a:r>
            <a:r>
              <a:rPr lang="nl-NL" b="0" dirty="0"/>
              <a:t> corporate </a:t>
            </a:r>
            <a:r>
              <a:rPr lang="nl-NL" b="0" dirty="0" err="1"/>
              <a:t>travel</a:t>
            </a:r>
            <a:r>
              <a:rPr lang="nl-NL" b="0" dirty="0"/>
              <a:t>.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9</a:t>
            </a:fld>
            <a:endParaRPr lang="nl-NL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E875F88-01E6-FAB4-1525-4D2FF1BE2AE6}"/>
              </a:ext>
            </a:extLst>
          </p:cNvPr>
          <p:cNvSpPr txBox="1"/>
          <p:nvPr/>
        </p:nvSpPr>
        <p:spPr>
          <a:xfrm>
            <a:off x="6402162" y="5363411"/>
            <a:ext cx="518457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DE" dirty="0"/>
              <a:t>Dalberg (2020)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D8A898D-1406-42AF-6C36-BC538A075A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11143" y="1494589"/>
            <a:ext cx="6366614" cy="337335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349AD1B-075C-69E3-7E71-BEB21AE781F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71183" y="4867944"/>
            <a:ext cx="5926088" cy="4190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3590175"/>
      </p:ext>
    </p:extLst>
  </p:cSld>
  <p:clrMapOvr>
    <a:masterClrMapping/>
  </p:clrMapOvr>
  <p:transition spd="slow">
    <p:wipe dir="r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>
          <a:xfrm>
            <a:off x="194519" y="404664"/>
            <a:ext cx="12169351" cy="432048"/>
          </a:xfrm>
        </p:spPr>
        <p:txBody>
          <a:bodyPr/>
          <a:lstStyle/>
          <a:p>
            <a:r>
              <a:rPr lang="nl-NL" sz="3600" dirty="0"/>
              <a:t>1- </a:t>
            </a:r>
            <a:r>
              <a:rPr lang="nl-NL" sz="3600" dirty="0" err="1"/>
              <a:t>Tourism’s</a:t>
            </a:r>
            <a:r>
              <a:rPr lang="nl-NL" sz="3600" dirty="0"/>
              <a:t> Response </a:t>
            </a:r>
            <a:r>
              <a:rPr lang="nl-NL" sz="3600" dirty="0" err="1"/>
              <a:t>to</a:t>
            </a:r>
            <a:r>
              <a:rPr lang="nl-NL" sz="3600" dirty="0"/>
              <a:t> </a:t>
            </a:r>
            <a:r>
              <a:rPr lang="nl-NL" sz="3600" dirty="0" err="1"/>
              <a:t>the</a:t>
            </a:r>
            <a:r>
              <a:rPr lang="nl-NL" sz="3600" dirty="0"/>
              <a:t> 2003 SARS </a:t>
            </a:r>
            <a:r>
              <a:rPr lang="nl-NL" sz="3600" dirty="0" err="1"/>
              <a:t>Outbreak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SARS Impact on Leisure </a:t>
            </a:r>
            <a:r>
              <a:rPr lang="nl-NL" dirty="0" err="1"/>
              <a:t>Tourism</a:t>
            </a:r>
            <a:endParaRPr lang="nl-NL" dirty="0"/>
          </a:p>
          <a:p>
            <a:pPr lvl="3"/>
            <a:r>
              <a:rPr lang="nl-NL" b="0" dirty="0"/>
              <a:t>- Slower recovery of Leisure </a:t>
            </a:r>
            <a:r>
              <a:rPr lang="nl-NL" b="0" dirty="0" err="1"/>
              <a:t>tourism</a:t>
            </a:r>
            <a:r>
              <a:rPr lang="nl-NL" b="0" dirty="0"/>
              <a:t> in non-SARS </a:t>
            </a:r>
            <a:r>
              <a:rPr lang="nl-NL" b="0" dirty="0" err="1"/>
              <a:t>countries</a:t>
            </a:r>
            <a:r>
              <a:rPr lang="nl-NL" b="0" dirty="0"/>
              <a:t>,</a:t>
            </a:r>
          </a:p>
          <a:p>
            <a:pPr lvl="3"/>
            <a:r>
              <a:rPr lang="nl-NL" b="0" dirty="0"/>
              <a:t>even in </a:t>
            </a:r>
            <a:r>
              <a:rPr lang="nl-NL" b="0" dirty="0" err="1"/>
              <a:t>countries</a:t>
            </a:r>
            <a:r>
              <a:rPr lang="nl-NL" b="0" dirty="0"/>
              <a:t> </a:t>
            </a:r>
            <a:r>
              <a:rPr lang="nl-NL" b="0" dirty="0" err="1"/>
              <a:t>not</a:t>
            </a:r>
            <a:r>
              <a:rPr lang="nl-NL" b="0" dirty="0"/>
              <a:t> </a:t>
            </a:r>
            <a:r>
              <a:rPr lang="nl-NL" b="0" dirty="0" err="1"/>
              <a:t>directly</a:t>
            </a:r>
            <a:r>
              <a:rPr lang="nl-NL" b="0" dirty="0"/>
              <a:t> </a:t>
            </a:r>
            <a:r>
              <a:rPr lang="nl-NL" b="0" dirty="0" err="1"/>
              <a:t>affected</a:t>
            </a:r>
            <a:r>
              <a:rPr lang="nl-NL" b="0" dirty="0"/>
              <a:t> </a:t>
            </a:r>
            <a:r>
              <a:rPr lang="nl-NL" b="0" dirty="0" err="1"/>
              <a:t>by</a:t>
            </a:r>
            <a:r>
              <a:rPr lang="nl-NL" b="0" dirty="0"/>
              <a:t> SARS.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Tourist</a:t>
            </a:r>
            <a:r>
              <a:rPr lang="nl-NL" b="0" dirty="0"/>
              <a:t> </a:t>
            </a:r>
            <a:r>
              <a:rPr lang="nl-NL" b="0" dirty="0" err="1"/>
              <a:t>hesitation</a:t>
            </a:r>
            <a:r>
              <a:rPr lang="nl-NL" b="0" dirty="0"/>
              <a:t> </a:t>
            </a:r>
            <a:r>
              <a:rPr lang="nl-NL" b="0" dirty="0" err="1"/>
              <a:t>from</a:t>
            </a:r>
            <a:r>
              <a:rPr lang="nl-NL" b="0" dirty="0"/>
              <a:t> </a:t>
            </a:r>
            <a:r>
              <a:rPr lang="nl-NL" b="0" dirty="0" err="1"/>
              <a:t>unaffected</a:t>
            </a:r>
            <a:r>
              <a:rPr lang="nl-NL" b="0" dirty="0"/>
              <a:t> </a:t>
            </a:r>
            <a:r>
              <a:rPr lang="nl-NL" b="0" dirty="0" err="1"/>
              <a:t>markets</a:t>
            </a:r>
            <a:r>
              <a:rPr lang="nl-NL" b="0" dirty="0"/>
              <a:t> </a:t>
            </a:r>
          </a:p>
          <a:p>
            <a:pPr lvl="3"/>
            <a:r>
              <a:rPr lang="nl-NL" b="0" dirty="0"/>
              <a:t>(Japan) </a:t>
            </a:r>
            <a:r>
              <a:rPr lang="nl-NL" b="0" dirty="0" err="1"/>
              <a:t>delayed</a:t>
            </a:r>
            <a:r>
              <a:rPr lang="nl-NL" b="0" dirty="0"/>
              <a:t> return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destinations</a:t>
            </a:r>
            <a:r>
              <a:rPr lang="nl-NL" b="0" dirty="0"/>
              <a:t> </a:t>
            </a:r>
          </a:p>
          <a:p>
            <a:pPr lvl="3"/>
            <a:r>
              <a:rPr lang="nl-NL" b="0" dirty="0"/>
              <a:t>like Taiwan. </a:t>
            </a:r>
          </a:p>
          <a:p>
            <a:pPr lvl="3"/>
            <a:r>
              <a:rPr lang="nl-NL" b="0" dirty="0"/>
              <a:t>- Post-crisis marketing </a:t>
            </a:r>
            <a:r>
              <a:rPr lang="nl-NL" b="0" dirty="0" err="1"/>
              <a:t>campaigns</a:t>
            </a:r>
            <a:r>
              <a:rPr lang="nl-NL" b="0" dirty="0"/>
              <a:t> </a:t>
            </a:r>
            <a:r>
              <a:rPr lang="nl-NL" b="0" dirty="0" err="1"/>
              <a:t>were</a:t>
            </a:r>
            <a:r>
              <a:rPr lang="nl-NL" b="0" dirty="0"/>
              <a:t> </a:t>
            </a:r>
          </a:p>
          <a:p>
            <a:pPr lvl="3"/>
            <a:r>
              <a:rPr lang="nl-NL" b="0" dirty="0" err="1"/>
              <a:t>essential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rebuild</a:t>
            </a:r>
            <a:r>
              <a:rPr lang="nl-NL" b="0" dirty="0"/>
              <a:t> </a:t>
            </a:r>
            <a:r>
              <a:rPr lang="nl-NL" b="0" dirty="0" err="1"/>
              <a:t>confidence</a:t>
            </a:r>
            <a:r>
              <a:rPr lang="nl-NL" b="0" dirty="0"/>
              <a:t>. 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Emphasis</a:t>
            </a:r>
            <a:r>
              <a:rPr lang="nl-NL" b="0" dirty="0"/>
              <a:t> on health </a:t>
            </a:r>
            <a:r>
              <a:rPr lang="nl-NL" b="0" dirty="0" err="1"/>
              <a:t>safety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travel</a:t>
            </a:r>
            <a:r>
              <a:rPr lang="nl-NL" b="0" dirty="0"/>
              <a:t> </a:t>
            </a:r>
          </a:p>
          <a:p>
            <a:pPr lvl="3"/>
            <a:r>
              <a:rPr lang="nl-NL" b="0" dirty="0" err="1"/>
              <a:t>reassurance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regain</a:t>
            </a:r>
            <a:r>
              <a:rPr lang="nl-NL" b="0" dirty="0"/>
              <a:t> </a:t>
            </a:r>
            <a:r>
              <a:rPr lang="nl-NL" b="0" dirty="0" err="1"/>
              <a:t>tourist</a:t>
            </a:r>
            <a:r>
              <a:rPr lang="nl-NL" b="0" dirty="0"/>
              <a:t> </a:t>
            </a:r>
            <a:r>
              <a:rPr lang="nl-NL" b="0" dirty="0" err="1"/>
              <a:t>flows</a:t>
            </a:r>
            <a:r>
              <a:rPr lang="nl-NL" b="0" dirty="0"/>
              <a:t>. </a:t>
            </a:r>
          </a:p>
          <a:p>
            <a:pPr lvl="3"/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10</a:t>
            </a:fld>
            <a:endParaRPr lang="nl-NL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E875F88-01E6-FAB4-1525-4D2FF1BE2AE6}"/>
              </a:ext>
            </a:extLst>
          </p:cNvPr>
          <p:cNvSpPr txBox="1"/>
          <p:nvPr/>
        </p:nvSpPr>
        <p:spPr>
          <a:xfrm>
            <a:off x="6387207" y="6028422"/>
            <a:ext cx="518457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DE" dirty="0"/>
              <a:t>Dalberg (2020)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9C61798-CD74-762C-F318-48D473FE5F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67127" y="2518890"/>
            <a:ext cx="6392302" cy="3510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4678695"/>
      </p:ext>
    </p:extLst>
  </p:cSld>
  <p:clrMapOvr>
    <a:masterClrMapping/>
  </p:clrMapOvr>
  <p:transition spd="slow">
    <p:wipe dir="r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>
          <a:xfrm>
            <a:off x="194519" y="404664"/>
            <a:ext cx="12169351" cy="432048"/>
          </a:xfrm>
        </p:spPr>
        <p:txBody>
          <a:bodyPr/>
          <a:lstStyle/>
          <a:p>
            <a:r>
              <a:rPr lang="nl-NL" sz="3600" dirty="0"/>
              <a:t>1- </a:t>
            </a:r>
            <a:r>
              <a:rPr lang="nl-NL" sz="3600" dirty="0" err="1"/>
              <a:t>Tourism’s</a:t>
            </a:r>
            <a:r>
              <a:rPr lang="nl-NL" sz="3600" dirty="0"/>
              <a:t> Response </a:t>
            </a:r>
            <a:r>
              <a:rPr lang="nl-NL" sz="3600" dirty="0" err="1"/>
              <a:t>to</a:t>
            </a:r>
            <a:r>
              <a:rPr lang="nl-NL" sz="3600" dirty="0"/>
              <a:t> </a:t>
            </a:r>
            <a:r>
              <a:rPr lang="nl-NL" sz="3600" dirty="0" err="1"/>
              <a:t>the</a:t>
            </a:r>
            <a:r>
              <a:rPr lang="nl-NL" sz="3600" dirty="0"/>
              <a:t> 2003 SARS </a:t>
            </a:r>
            <a:r>
              <a:rPr lang="nl-NL" sz="3600" dirty="0" err="1"/>
              <a:t>Outbreak</a:t>
            </a:r>
            <a:endParaRPr lang="nl-NL" sz="360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11</a:t>
            </a:fld>
            <a:endParaRPr lang="nl-NL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E875F88-01E6-FAB4-1525-4D2FF1BE2AE6}"/>
              </a:ext>
            </a:extLst>
          </p:cNvPr>
          <p:cNvSpPr txBox="1"/>
          <p:nvPr/>
        </p:nvSpPr>
        <p:spPr>
          <a:xfrm>
            <a:off x="1094617" y="5229200"/>
            <a:ext cx="518457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DE" dirty="0"/>
              <a:t>Dalberg (2020)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9C61798-CD74-762C-F318-48D473FE5F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79193" y="1628800"/>
            <a:ext cx="5514495" cy="345300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6102DA2-610D-2657-E40E-A7276F245B8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7825" y="1628800"/>
            <a:ext cx="5701519" cy="345300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7CEC08F-794F-966E-4781-FD48F2BCC6B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9691" y="4792101"/>
            <a:ext cx="5177785" cy="4190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4333476"/>
      </p:ext>
    </p:extLst>
  </p:cSld>
  <p:clrMapOvr>
    <a:masterClrMapping/>
  </p:clrMapOvr>
  <p:transition spd="slow">
    <p:wipe dir="r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>
          <a:xfrm>
            <a:off x="194519" y="404664"/>
            <a:ext cx="12169351" cy="432048"/>
          </a:xfrm>
        </p:spPr>
        <p:txBody>
          <a:bodyPr/>
          <a:lstStyle/>
          <a:p>
            <a:r>
              <a:rPr lang="nl-NL" sz="3600" dirty="0"/>
              <a:t>1- </a:t>
            </a:r>
            <a:r>
              <a:rPr lang="nl-NL" sz="3600" dirty="0" err="1"/>
              <a:t>Tourism’s</a:t>
            </a:r>
            <a:r>
              <a:rPr lang="nl-NL" sz="3600" dirty="0"/>
              <a:t> Response </a:t>
            </a:r>
            <a:r>
              <a:rPr lang="nl-NL" sz="3600" dirty="0" err="1"/>
              <a:t>to</a:t>
            </a:r>
            <a:r>
              <a:rPr lang="nl-NL" sz="3600" dirty="0"/>
              <a:t> </a:t>
            </a:r>
            <a:r>
              <a:rPr lang="nl-NL" sz="3600" dirty="0" err="1"/>
              <a:t>the</a:t>
            </a:r>
            <a:r>
              <a:rPr lang="nl-NL" sz="3600" dirty="0"/>
              <a:t> 2003 SARS </a:t>
            </a:r>
            <a:r>
              <a:rPr lang="nl-NL" sz="3600" dirty="0" err="1"/>
              <a:t>Outbreak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/>
              <a:t>Global Impact of SARS on </a:t>
            </a:r>
            <a:r>
              <a:rPr lang="nl-NL" dirty="0" err="1"/>
              <a:t>Tourism</a:t>
            </a:r>
            <a:r>
              <a:rPr lang="nl-NL" dirty="0"/>
              <a:t> (2003)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Asia</a:t>
            </a:r>
            <a:r>
              <a:rPr lang="nl-NL" b="0" dirty="0"/>
              <a:t>: </a:t>
            </a:r>
            <a:r>
              <a:rPr lang="nl-NL" b="0" dirty="0" err="1"/>
              <a:t>Tourism</a:t>
            </a:r>
            <a:r>
              <a:rPr lang="nl-NL" b="0" dirty="0"/>
              <a:t> </a:t>
            </a:r>
            <a:r>
              <a:rPr lang="nl-NL" b="0" dirty="0" err="1"/>
              <a:t>arrivals</a:t>
            </a:r>
            <a:r>
              <a:rPr lang="nl-NL" b="0" dirty="0"/>
              <a:t> </a:t>
            </a:r>
            <a:r>
              <a:rPr lang="nl-NL" b="0" dirty="0" err="1"/>
              <a:t>declined</a:t>
            </a:r>
            <a:r>
              <a:rPr lang="nl-NL" b="0" dirty="0"/>
              <a:t>, </a:t>
            </a:r>
          </a:p>
          <a:p>
            <a:pPr lvl="3"/>
            <a:r>
              <a:rPr lang="nl-NL" b="0" dirty="0" err="1"/>
              <a:t>leading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negative</a:t>
            </a:r>
            <a:r>
              <a:rPr lang="nl-NL" b="0" dirty="0"/>
              <a:t> </a:t>
            </a:r>
            <a:r>
              <a:rPr lang="nl-NL" b="0" dirty="0" err="1"/>
              <a:t>growth</a:t>
            </a:r>
            <a:r>
              <a:rPr lang="nl-NL" b="0" dirty="0"/>
              <a:t> in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region</a:t>
            </a:r>
            <a:r>
              <a:rPr lang="nl-NL" b="0" dirty="0"/>
              <a:t>. </a:t>
            </a:r>
          </a:p>
          <a:p>
            <a:pPr lvl="3"/>
            <a:r>
              <a:rPr lang="nl-NL" b="0" dirty="0"/>
              <a:t>- Europe &amp; </a:t>
            </a:r>
            <a:r>
              <a:rPr lang="nl-NL" b="0" dirty="0" err="1"/>
              <a:t>Middle</a:t>
            </a:r>
            <a:r>
              <a:rPr lang="nl-NL" b="0" dirty="0"/>
              <a:t> East: </a:t>
            </a:r>
            <a:r>
              <a:rPr lang="nl-NL" b="0" dirty="0" err="1"/>
              <a:t>Growth</a:t>
            </a:r>
            <a:r>
              <a:rPr lang="nl-NL" b="0" dirty="0"/>
              <a:t> </a:t>
            </a:r>
            <a:r>
              <a:rPr lang="nl-NL" b="0" dirty="0" err="1"/>
              <a:t>continued</a:t>
            </a:r>
            <a:r>
              <a:rPr lang="nl-NL" b="0" dirty="0"/>
              <a:t>, </a:t>
            </a:r>
          </a:p>
          <a:p>
            <a:pPr lvl="3"/>
            <a:r>
              <a:rPr lang="nl-NL" b="0" dirty="0"/>
              <a:t>but at a slower </a:t>
            </a:r>
            <a:r>
              <a:rPr lang="nl-NL" b="0" dirty="0" err="1"/>
              <a:t>rate</a:t>
            </a:r>
            <a:r>
              <a:rPr lang="nl-NL" b="0" dirty="0"/>
              <a:t> </a:t>
            </a:r>
            <a:r>
              <a:rPr lang="nl-NL" b="0" dirty="0" err="1"/>
              <a:t>than</a:t>
            </a:r>
            <a:r>
              <a:rPr lang="nl-NL" b="0" dirty="0"/>
              <a:t> </a:t>
            </a:r>
            <a:r>
              <a:rPr lang="nl-NL" b="0" dirty="0" err="1"/>
              <a:t>before</a:t>
            </a:r>
            <a:r>
              <a:rPr lang="nl-NL" b="0" dirty="0"/>
              <a:t>. 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Africa</a:t>
            </a:r>
            <a:r>
              <a:rPr lang="nl-NL" b="0" dirty="0"/>
              <a:t>: </a:t>
            </a:r>
            <a:r>
              <a:rPr lang="nl-NL" b="0" dirty="0" err="1"/>
              <a:t>Tourism</a:t>
            </a:r>
            <a:r>
              <a:rPr lang="nl-NL" b="0" dirty="0"/>
              <a:t> </a:t>
            </a:r>
            <a:r>
              <a:rPr lang="nl-NL" b="0" dirty="0" err="1"/>
              <a:t>increased</a:t>
            </a:r>
            <a:r>
              <a:rPr lang="nl-NL" b="0" dirty="0"/>
              <a:t> </a:t>
            </a:r>
            <a:r>
              <a:rPr lang="nl-NL" b="0" dirty="0" err="1"/>
              <a:t>from</a:t>
            </a:r>
            <a:r>
              <a:rPr lang="nl-NL" b="0" dirty="0"/>
              <a:t> 3% </a:t>
            </a:r>
            <a:r>
              <a:rPr lang="nl-NL" b="0" dirty="0" err="1"/>
              <a:t>to</a:t>
            </a:r>
            <a:r>
              <a:rPr lang="nl-NL" b="0" dirty="0"/>
              <a:t> 5% </a:t>
            </a:r>
          </a:p>
          <a:p>
            <a:pPr lvl="3"/>
            <a:r>
              <a:rPr lang="nl-NL" b="0" dirty="0" err="1"/>
              <a:t>despite</a:t>
            </a:r>
            <a:r>
              <a:rPr lang="nl-NL" b="0" dirty="0"/>
              <a:t> </a:t>
            </a:r>
            <a:r>
              <a:rPr lang="nl-NL" b="0" dirty="0" err="1"/>
              <a:t>global</a:t>
            </a:r>
            <a:r>
              <a:rPr lang="nl-NL" b="0" dirty="0"/>
              <a:t> </a:t>
            </a:r>
            <a:r>
              <a:rPr lang="nl-NL" b="0" dirty="0" err="1"/>
              <a:t>challenges</a:t>
            </a:r>
            <a:r>
              <a:rPr lang="nl-NL" b="0" dirty="0"/>
              <a:t>. 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Americas</a:t>
            </a:r>
            <a:r>
              <a:rPr lang="nl-NL" b="0" dirty="0"/>
              <a:t>: </a:t>
            </a:r>
            <a:r>
              <a:rPr lang="nl-NL" b="0" dirty="0" err="1"/>
              <a:t>Continued</a:t>
            </a:r>
            <a:r>
              <a:rPr lang="nl-NL" b="0" dirty="0"/>
              <a:t> </a:t>
            </a:r>
            <a:r>
              <a:rPr lang="nl-NL" b="0" dirty="0" err="1"/>
              <a:t>negative</a:t>
            </a:r>
            <a:r>
              <a:rPr lang="nl-NL" b="0" dirty="0"/>
              <a:t> </a:t>
            </a:r>
            <a:r>
              <a:rPr lang="nl-NL" b="0" dirty="0" err="1"/>
              <a:t>growth</a:t>
            </a:r>
            <a:endParaRPr lang="nl-NL" b="0" dirty="0"/>
          </a:p>
          <a:p>
            <a:pPr lvl="3"/>
            <a:r>
              <a:rPr lang="nl-NL" b="0" dirty="0"/>
              <a:t> </a:t>
            </a:r>
            <a:r>
              <a:rPr lang="nl-NL" b="0" dirty="0" err="1"/>
              <a:t>due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9/11 spillover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2003 </a:t>
            </a:r>
          </a:p>
          <a:p>
            <a:pPr lvl="3"/>
            <a:r>
              <a:rPr lang="nl-NL" b="0" dirty="0"/>
              <a:t>US-Iraq War.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12</a:t>
            </a:fld>
            <a:endParaRPr lang="nl-NL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E875F88-01E6-FAB4-1525-4D2FF1BE2AE6}"/>
              </a:ext>
            </a:extLst>
          </p:cNvPr>
          <p:cNvSpPr txBox="1"/>
          <p:nvPr/>
        </p:nvSpPr>
        <p:spPr>
          <a:xfrm>
            <a:off x="5811143" y="5898320"/>
            <a:ext cx="518457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DE" dirty="0"/>
              <a:t>Dalberg (2020)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463835A-1D14-9228-41D3-9329FCF5678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63071" y="2069706"/>
            <a:ext cx="6870700" cy="374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3792555"/>
      </p:ext>
    </p:extLst>
  </p:cSld>
  <p:clrMapOvr>
    <a:masterClrMapping/>
  </p:clrMapOvr>
  <p:transition spd="slow">
    <p:wipe dir="r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>
          <a:xfrm>
            <a:off x="194519" y="404664"/>
            <a:ext cx="12169351" cy="432048"/>
          </a:xfrm>
        </p:spPr>
        <p:txBody>
          <a:bodyPr/>
          <a:lstStyle/>
          <a:p>
            <a:r>
              <a:rPr lang="nl-NL" sz="3600" dirty="0"/>
              <a:t>1- </a:t>
            </a:r>
            <a:r>
              <a:rPr lang="nl-NL" sz="3600" dirty="0" err="1"/>
              <a:t>Tourism’s</a:t>
            </a:r>
            <a:r>
              <a:rPr lang="nl-NL" sz="3600" dirty="0"/>
              <a:t> Response </a:t>
            </a:r>
            <a:r>
              <a:rPr lang="nl-NL" sz="3600" dirty="0" err="1"/>
              <a:t>to</a:t>
            </a:r>
            <a:r>
              <a:rPr lang="nl-NL" sz="3600" dirty="0"/>
              <a:t> </a:t>
            </a:r>
            <a:r>
              <a:rPr lang="nl-NL" sz="3600" dirty="0" err="1"/>
              <a:t>the</a:t>
            </a:r>
            <a:r>
              <a:rPr lang="nl-NL" sz="3600" dirty="0"/>
              <a:t> 2003 SARS </a:t>
            </a:r>
            <a:r>
              <a:rPr lang="nl-NL" sz="3600" dirty="0" err="1"/>
              <a:t>Outbreak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/>
              <a:t>Global Impact of SARS on </a:t>
            </a:r>
            <a:r>
              <a:rPr lang="nl-NL" dirty="0" err="1"/>
              <a:t>Tourism</a:t>
            </a:r>
            <a:r>
              <a:rPr lang="nl-NL" dirty="0"/>
              <a:t> (2003)</a:t>
            </a:r>
          </a:p>
          <a:p>
            <a:pPr lvl="3"/>
            <a:r>
              <a:rPr lang="nl-NL" b="0" dirty="0"/>
              <a:t>-Global </a:t>
            </a:r>
            <a:r>
              <a:rPr lang="nl-NL" b="0" dirty="0" err="1"/>
              <a:t>tourism</a:t>
            </a:r>
            <a:r>
              <a:rPr lang="nl-NL" b="0" dirty="0"/>
              <a:t> </a:t>
            </a:r>
            <a:r>
              <a:rPr lang="nl-NL" b="0" dirty="0" err="1"/>
              <a:t>arrivals</a:t>
            </a:r>
            <a:r>
              <a:rPr lang="nl-NL" b="0" dirty="0"/>
              <a:t> </a:t>
            </a:r>
            <a:r>
              <a:rPr lang="nl-NL" b="0" dirty="0" err="1"/>
              <a:t>declined</a:t>
            </a:r>
            <a:r>
              <a:rPr lang="nl-NL" b="0" dirty="0"/>
              <a:t> </a:t>
            </a:r>
            <a:r>
              <a:rPr lang="nl-NL" b="0" dirty="0" err="1"/>
              <a:t>by</a:t>
            </a:r>
            <a:r>
              <a:rPr lang="nl-NL" b="0" dirty="0"/>
              <a:t> 1% in 2003</a:t>
            </a:r>
          </a:p>
          <a:p>
            <a:pPr lvl="3"/>
            <a:r>
              <a:rPr lang="nl-NL" b="0" dirty="0"/>
              <a:t>- International </a:t>
            </a:r>
            <a:r>
              <a:rPr lang="nl-NL" b="0" dirty="0" err="1"/>
              <a:t>travelers</a:t>
            </a:r>
            <a:r>
              <a:rPr lang="nl-NL" b="0" dirty="0"/>
              <a:t> </a:t>
            </a:r>
            <a:r>
              <a:rPr lang="nl-NL" b="0" dirty="0" err="1"/>
              <a:t>dropped</a:t>
            </a:r>
            <a:r>
              <a:rPr lang="nl-NL" b="0" dirty="0"/>
              <a:t> </a:t>
            </a:r>
            <a:r>
              <a:rPr lang="nl-NL" b="0" dirty="0" err="1"/>
              <a:t>from</a:t>
            </a:r>
            <a:r>
              <a:rPr lang="nl-NL" b="0" dirty="0"/>
              <a:t> 703 </a:t>
            </a:r>
          </a:p>
          <a:p>
            <a:pPr lvl="3"/>
            <a:r>
              <a:rPr lang="nl-NL" b="0" dirty="0" err="1"/>
              <a:t>million</a:t>
            </a:r>
            <a:r>
              <a:rPr lang="nl-NL" b="0" dirty="0"/>
              <a:t> (2002) </a:t>
            </a:r>
            <a:r>
              <a:rPr lang="nl-NL" b="0" dirty="0" err="1"/>
              <a:t>to</a:t>
            </a:r>
            <a:r>
              <a:rPr lang="nl-NL" b="0" dirty="0"/>
              <a:t> 694 </a:t>
            </a:r>
            <a:r>
              <a:rPr lang="nl-NL" b="0" dirty="0" err="1"/>
              <a:t>million</a:t>
            </a:r>
            <a:r>
              <a:rPr lang="nl-NL" b="0" dirty="0"/>
              <a:t> (2003). </a:t>
            </a:r>
          </a:p>
          <a:p>
            <a:pPr lvl="3"/>
            <a:r>
              <a:rPr lang="nl-NL" b="0" dirty="0"/>
              <a:t>- Strong rebound in 2004 </a:t>
            </a:r>
            <a:r>
              <a:rPr lang="nl-NL" b="0" dirty="0" err="1"/>
              <a:t>with</a:t>
            </a:r>
            <a:r>
              <a:rPr lang="nl-NL" b="0" dirty="0"/>
              <a:t> </a:t>
            </a:r>
            <a:r>
              <a:rPr lang="nl-NL" b="0" dirty="0" err="1"/>
              <a:t>one</a:t>
            </a:r>
            <a:r>
              <a:rPr lang="nl-NL" b="0" dirty="0"/>
              <a:t> of </a:t>
            </a:r>
            <a:r>
              <a:rPr lang="nl-NL" b="0" dirty="0" err="1"/>
              <a:t>the</a:t>
            </a:r>
            <a:r>
              <a:rPr lang="nl-NL" b="0" dirty="0"/>
              <a:t> </a:t>
            </a:r>
          </a:p>
          <a:p>
            <a:pPr lvl="3"/>
            <a:r>
              <a:rPr lang="nl-NL" b="0" dirty="0" err="1"/>
              <a:t>highest</a:t>
            </a:r>
            <a:r>
              <a:rPr lang="nl-NL" b="0" dirty="0"/>
              <a:t> </a:t>
            </a:r>
            <a:r>
              <a:rPr lang="nl-NL" b="0" dirty="0" err="1"/>
              <a:t>growth</a:t>
            </a:r>
            <a:r>
              <a:rPr lang="nl-NL" b="0" dirty="0"/>
              <a:t> </a:t>
            </a:r>
            <a:r>
              <a:rPr lang="nl-NL" b="0" dirty="0" err="1"/>
              <a:t>rates</a:t>
            </a:r>
            <a:r>
              <a:rPr lang="nl-NL" b="0" dirty="0"/>
              <a:t> worldwide. </a:t>
            </a:r>
          </a:p>
          <a:p>
            <a:pPr lvl="3"/>
            <a:r>
              <a:rPr lang="nl-NL" b="0" dirty="0"/>
              <a:t>-</a:t>
            </a:r>
            <a:r>
              <a:rPr lang="nl-NL" b="0" dirty="0" err="1"/>
              <a:t>Demonstrates</a:t>
            </a:r>
            <a:r>
              <a:rPr lang="nl-NL" b="0" dirty="0"/>
              <a:t> </a:t>
            </a:r>
            <a:r>
              <a:rPr lang="nl-NL" b="0" dirty="0" err="1"/>
              <a:t>rapid</a:t>
            </a:r>
            <a:r>
              <a:rPr lang="nl-NL" b="0" dirty="0"/>
              <a:t> recovery </a:t>
            </a:r>
            <a:r>
              <a:rPr lang="nl-NL" b="0" dirty="0" err="1"/>
              <a:t>despite</a:t>
            </a:r>
            <a:r>
              <a:rPr lang="nl-NL" b="0" dirty="0"/>
              <a:t> SARS</a:t>
            </a:r>
          </a:p>
          <a:p>
            <a:pPr lvl="3"/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other</a:t>
            </a:r>
            <a:r>
              <a:rPr lang="nl-NL" b="0" dirty="0"/>
              <a:t> concurrent crises.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13</a:t>
            </a:fld>
            <a:endParaRPr lang="nl-NL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E875F88-01E6-FAB4-1525-4D2FF1BE2AE6}"/>
              </a:ext>
            </a:extLst>
          </p:cNvPr>
          <p:cNvSpPr txBox="1"/>
          <p:nvPr/>
        </p:nvSpPr>
        <p:spPr>
          <a:xfrm>
            <a:off x="5811143" y="5898320"/>
            <a:ext cx="518457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DE" dirty="0"/>
              <a:t>Dalberg (2020)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96996D4-AC08-C200-2627-373EB37F1F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02250" y="2037520"/>
            <a:ext cx="6896100" cy="3860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3969934"/>
      </p:ext>
    </p:extLst>
  </p:cSld>
  <p:clrMapOvr>
    <a:masterClrMapping/>
  </p:clrMapOvr>
  <p:transition spd="slow">
    <p:wipe dir="r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>
          <a:xfrm>
            <a:off x="194519" y="404664"/>
            <a:ext cx="12169351" cy="432048"/>
          </a:xfrm>
        </p:spPr>
        <p:txBody>
          <a:bodyPr/>
          <a:lstStyle/>
          <a:p>
            <a:r>
              <a:rPr lang="nl-NL" sz="3600" dirty="0"/>
              <a:t>2- </a:t>
            </a:r>
            <a:r>
              <a:rPr lang="nl-NL" sz="3600" dirty="0" err="1"/>
              <a:t>Tourism</a:t>
            </a:r>
            <a:r>
              <a:rPr lang="nl-NL" sz="3600" dirty="0"/>
              <a:t> Impacts of </a:t>
            </a:r>
            <a:r>
              <a:rPr lang="nl-NL" sz="3600" dirty="0" err="1"/>
              <a:t>Chikungunya</a:t>
            </a:r>
            <a:r>
              <a:rPr lang="nl-NL" sz="3600" dirty="0"/>
              <a:t> </a:t>
            </a:r>
            <a:r>
              <a:rPr lang="nl-NL" sz="3600" dirty="0" err="1"/>
              <a:t>Disease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 err="1"/>
              <a:t>Chikungunya</a:t>
            </a:r>
            <a:r>
              <a:rPr lang="nl-NL" dirty="0"/>
              <a:t> </a:t>
            </a:r>
            <a:r>
              <a:rPr lang="nl-NL" dirty="0" err="1"/>
              <a:t>Disease</a:t>
            </a:r>
            <a:r>
              <a:rPr lang="nl-NL" dirty="0"/>
              <a:t> </a:t>
            </a:r>
          </a:p>
          <a:p>
            <a:pPr lvl="3"/>
            <a:endParaRPr lang="nl-NL" b="0" dirty="0"/>
          </a:p>
          <a:p>
            <a:pPr lvl="3"/>
            <a:r>
              <a:rPr lang="nl-NL" b="0" dirty="0"/>
              <a:t>- First </a:t>
            </a:r>
            <a:r>
              <a:rPr lang="nl-NL" b="0" dirty="0" err="1"/>
              <a:t>isolated</a:t>
            </a:r>
            <a:r>
              <a:rPr lang="nl-NL" b="0" dirty="0"/>
              <a:t> in </a:t>
            </a:r>
            <a:r>
              <a:rPr lang="nl-NL" b="0" dirty="0" err="1"/>
              <a:t>Africa</a:t>
            </a:r>
            <a:r>
              <a:rPr lang="nl-NL" b="0" dirty="0"/>
              <a:t> in 1952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Mosquito-transmitted</a:t>
            </a:r>
            <a:r>
              <a:rPr lang="nl-NL" b="0" dirty="0"/>
              <a:t> </a:t>
            </a:r>
            <a:r>
              <a:rPr lang="nl-NL" b="0" dirty="0" err="1"/>
              <a:t>alpha</a:t>
            </a:r>
            <a:r>
              <a:rPr lang="nl-NL" b="0" dirty="0"/>
              <a:t> virus. </a:t>
            </a:r>
          </a:p>
          <a:p>
            <a:pPr lvl="3"/>
            <a:r>
              <a:rPr lang="nl-NL" b="0" dirty="0"/>
              <a:t>- Recent </a:t>
            </a:r>
            <a:r>
              <a:rPr lang="nl-NL" b="0" dirty="0" err="1"/>
              <a:t>outbreaks</a:t>
            </a:r>
            <a:r>
              <a:rPr lang="nl-NL" b="0" dirty="0"/>
              <a:t> </a:t>
            </a:r>
            <a:r>
              <a:rPr lang="nl-NL" b="0" dirty="0" err="1"/>
              <a:t>began</a:t>
            </a:r>
            <a:r>
              <a:rPr lang="nl-NL" b="0" dirty="0"/>
              <a:t> in Kenya (2004)</a:t>
            </a:r>
          </a:p>
          <a:p>
            <a:pPr lvl="3"/>
            <a:r>
              <a:rPr lang="nl-NL" b="0" dirty="0"/>
              <a:t>- Spread </a:t>
            </a:r>
            <a:r>
              <a:rPr lang="nl-NL" b="0" dirty="0" err="1"/>
              <a:t>to</a:t>
            </a:r>
            <a:r>
              <a:rPr lang="nl-NL" b="0" dirty="0"/>
              <a:t> Indian Ocean </a:t>
            </a:r>
            <a:r>
              <a:rPr lang="nl-NL" b="0" dirty="0" err="1"/>
              <a:t>islands</a:t>
            </a:r>
            <a:r>
              <a:rPr lang="nl-NL" b="0" dirty="0"/>
              <a:t>: </a:t>
            </a:r>
            <a:r>
              <a:rPr lang="nl-NL" b="0" dirty="0" err="1"/>
              <a:t>Reunion</a:t>
            </a:r>
            <a:r>
              <a:rPr lang="nl-NL" b="0" dirty="0"/>
              <a:t>, </a:t>
            </a:r>
          </a:p>
          <a:p>
            <a:pPr lvl="3"/>
            <a:r>
              <a:rPr lang="nl-NL" b="0" dirty="0"/>
              <a:t>Mauritius, Comoros, Seychelles, </a:t>
            </a:r>
            <a:r>
              <a:rPr lang="nl-NL" b="0" dirty="0" err="1"/>
              <a:t>Madagascar</a:t>
            </a:r>
            <a:endParaRPr lang="nl-NL" b="0" dirty="0"/>
          </a:p>
          <a:p>
            <a:pPr lvl="3"/>
            <a:r>
              <a:rPr lang="nl-NL" b="0" dirty="0"/>
              <a:t> (2005–2006).</a:t>
            </a:r>
          </a:p>
          <a:p>
            <a:pPr lvl="3"/>
            <a:r>
              <a:rPr lang="nl-NL" b="0" dirty="0"/>
              <a:t>- Spread </a:t>
            </a:r>
            <a:r>
              <a:rPr lang="nl-NL" b="0" dirty="0" err="1"/>
              <a:t>facilitated</a:t>
            </a:r>
            <a:r>
              <a:rPr lang="nl-NL" b="0" dirty="0"/>
              <a:t> </a:t>
            </a:r>
            <a:r>
              <a:rPr lang="nl-NL" b="0" dirty="0" err="1"/>
              <a:t>by</a:t>
            </a:r>
            <a:r>
              <a:rPr lang="nl-NL" b="0" dirty="0"/>
              <a:t> </a:t>
            </a:r>
            <a:r>
              <a:rPr lang="nl-NL" b="0" dirty="0" err="1"/>
              <a:t>travelers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distant</a:t>
            </a:r>
            <a:r>
              <a:rPr lang="nl-NL" b="0" dirty="0"/>
              <a:t> </a:t>
            </a:r>
          </a:p>
          <a:p>
            <a:pPr lvl="3"/>
            <a:r>
              <a:rPr lang="nl-NL" b="0" dirty="0" err="1"/>
              <a:t>regions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continents</a:t>
            </a:r>
            <a:r>
              <a:rPr lang="nl-NL" b="0" dirty="0"/>
              <a:t>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14</a:t>
            </a:fld>
            <a:endParaRPr lang="nl-NL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E875F88-01E6-FAB4-1525-4D2FF1BE2AE6}"/>
              </a:ext>
            </a:extLst>
          </p:cNvPr>
          <p:cNvSpPr txBox="1"/>
          <p:nvPr/>
        </p:nvSpPr>
        <p:spPr>
          <a:xfrm>
            <a:off x="5811143" y="5786334"/>
            <a:ext cx="518457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DE" dirty="0"/>
              <a:t>Gossner et al., (2020).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EBE3E5C-A936-D4B4-AECC-46E7A1E35CC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87523" y="1700808"/>
            <a:ext cx="6295670" cy="4006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0348460"/>
      </p:ext>
    </p:extLst>
  </p:cSld>
  <p:clrMapOvr>
    <a:masterClrMapping/>
  </p:clrMapOvr>
  <p:transition spd="slow">
    <p:wipe dir="r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>
          <a:xfrm>
            <a:off x="194519" y="404664"/>
            <a:ext cx="12169351" cy="432048"/>
          </a:xfrm>
        </p:spPr>
        <p:txBody>
          <a:bodyPr/>
          <a:lstStyle/>
          <a:p>
            <a:r>
              <a:rPr lang="nl-NL" sz="3600" dirty="0"/>
              <a:t>2- </a:t>
            </a:r>
            <a:r>
              <a:rPr lang="nl-NL" sz="3600" dirty="0" err="1"/>
              <a:t>Tourism</a:t>
            </a:r>
            <a:r>
              <a:rPr lang="nl-NL" sz="3600" dirty="0"/>
              <a:t> Impacts of </a:t>
            </a:r>
            <a:r>
              <a:rPr lang="nl-NL" sz="3600" dirty="0" err="1"/>
              <a:t>Chikungunya</a:t>
            </a:r>
            <a:r>
              <a:rPr lang="nl-NL" sz="3600" dirty="0"/>
              <a:t> </a:t>
            </a:r>
            <a:r>
              <a:rPr lang="nl-NL" sz="3600" dirty="0" err="1"/>
              <a:t>Disease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 err="1"/>
              <a:t>Chikungunya</a:t>
            </a:r>
            <a:r>
              <a:rPr lang="nl-NL" dirty="0"/>
              <a:t> </a:t>
            </a:r>
            <a:r>
              <a:rPr lang="nl-NL" dirty="0" err="1"/>
              <a:t>Disease</a:t>
            </a:r>
            <a:r>
              <a:rPr lang="nl-NL" dirty="0"/>
              <a:t> </a:t>
            </a:r>
          </a:p>
          <a:p>
            <a:pPr lvl="3"/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Outbreaks</a:t>
            </a:r>
            <a:r>
              <a:rPr lang="nl-NL" b="0" dirty="0"/>
              <a:t> in India </a:t>
            </a:r>
            <a:r>
              <a:rPr lang="nl-NL" b="0" dirty="0" err="1"/>
              <a:t>and</a:t>
            </a:r>
            <a:r>
              <a:rPr lang="nl-NL" b="0" dirty="0"/>
              <a:t> Indonesia</a:t>
            </a:r>
          </a:p>
          <a:p>
            <a:pPr lvl="3"/>
            <a:r>
              <a:rPr lang="nl-NL" b="0" dirty="0"/>
              <a:t>- Spread </a:t>
            </a:r>
            <a:r>
              <a:rPr lang="nl-NL" b="0" dirty="0" err="1"/>
              <a:t>to</a:t>
            </a:r>
            <a:r>
              <a:rPr lang="nl-NL" b="0" dirty="0"/>
              <a:t> Europe, US, Australia, </a:t>
            </a:r>
          </a:p>
          <a:p>
            <a:pPr lvl="3"/>
            <a:r>
              <a:rPr lang="nl-NL" b="0" dirty="0" err="1"/>
              <a:t>and</a:t>
            </a:r>
            <a:r>
              <a:rPr lang="nl-NL" b="0" dirty="0"/>
              <a:t> Hong Kong via </a:t>
            </a:r>
            <a:r>
              <a:rPr lang="nl-NL" b="0" dirty="0" err="1"/>
              <a:t>travelers</a:t>
            </a:r>
            <a:r>
              <a:rPr lang="nl-NL" b="0" dirty="0"/>
              <a:t>. 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taly</a:t>
            </a:r>
            <a:r>
              <a:rPr lang="nl-NL" b="0" dirty="0"/>
              <a:t> (Ravenna): </a:t>
            </a:r>
            <a:r>
              <a:rPr lang="nl-NL" b="0" dirty="0" err="1"/>
              <a:t>Traveler</a:t>
            </a:r>
            <a:r>
              <a:rPr lang="nl-NL" b="0" dirty="0"/>
              <a:t> </a:t>
            </a:r>
            <a:r>
              <a:rPr lang="nl-NL" b="0" dirty="0" err="1"/>
              <a:t>from</a:t>
            </a:r>
            <a:r>
              <a:rPr lang="nl-NL" b="0" dirty="0"/>
              <a:t> </a:t>
            </a:r>
          </a:p>
          <a:p>
            <a:pPr lvl="3"/>
            <a:r>
              <a:rPr lang="nl-NL" b="0" dirty="0"/>
              <a:t>India </a:t>
            </a:r>
            <a:r>
              <a:rPr lang="nl-NL" b="0" dirty="0" err="1"/>
              <a:t>triggered</a:t>
            </a:r>
            <a:r>
              <a:rPr lang="nl-NL" b="0" dirty="0"/>
              <a:t> </a:t>
            </a:r>
            <a:r>
              <a:rPr lang="nl-NL" b="0" dirty="0" err="1"/>
              <a:t>outbreak</a:t>
            </a:r>
            <a:r>
              <a:rPr lang="nl-NL" b="0" dirty="0"/>
              <a:t> </a:t>
            </a:r>
            <a:r>
              <a:rPr lang="nl-NL" b="0" dirty="0" err="1"/>
              <a:t>infecting</a:t>
            </a:r>
            <a:r>
              <a:rPr lang="nl-NL" b="0" dirty="0"/>
              <a:t> </a:t>
            </a:r>
          </a:p>
          <a:p>
            <a:pPr lvl="3"/>
            <a:r>
              <a:rPr lang="nl-NL" b="0" dirty="0"/>
              <a:t>205 </a:t>
            </a:r>
            <a:r>
              <a:rPr lang="nl-NL" b="0" dirty="0" err="1"/>
              <a:t>locals</a:t>
            </a:r>
            <a:r>
              <a:rPr lang="nl-NL" b="0" dirty="0"/>
              <a:t>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15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F9465D0-3798-0FA6-C9E0-1E59A914E0E4}"/>
              </a:ext>
            </a:extLst>
          </p:cNvPr>
          <p:cNvSpPr txBox="1"/>
          <p:nvPr/>
        </p:nvSpPr>
        <p:spPr>
          <a:xfrm flipH="1" flipV="1">
            <a:off x="9135506" y="2078242"/>
            <a:ext cx="45719" cy="45719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026" name="Picture 2" descr="Distribution of travel-associated CHIKVD cases reported to ECDC, by place of infection, 2019–2023">
            <a:extLst>
              <a:ext uri="{FF2B5EF4-FFF2-40B4-BE49-F238E27FC236}">
                <a16:creationId xmlns:a16="http://schemas.microsoft.com/office/drawing/2014/main" id="{4EA19677-F3DA-63EB-5F21-DCD466B656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3496" y="1412775"/>
            <a:ext cx="7465210" cy="44427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CA25B85-E2CD-15A5-CA84-73A00C8D7A1C}"/>
              </a:ext>
            </a:extLst>
          </p:cNvPr>
          <p:cNvSpPr txBox="1"/>
          <p:nvPr/>
        </p:nvSpPr>
        <p:spPr>
          <a:xfrm>
            <a:off x="4587007" y="5839138"/>
            <a:ext cx="823976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DE" sz="1200" dirty="0"/>
              <a:t>Travel-associated chikungunya cases reported to ECDC, by place of infection, 2019–2023.</a:t>
            </a:r>
          </a:p>
          <a:p>
            <a:r>
              <a:rPr lang="en-DE" sz="1200" dirty="0"/>
              <a:t>Source, </a:t>
            </a:r>
            <a:r>
              <a:rPr lang="en-US" sz="1200" dirty="0"/>
              <a:t>https://</a:t>
            </a:r>
            <a:r>
              <a:rPr lang="en-US" sz="1200" dirty="0" err="1"/>
              <a:t>www.ecdc.europa.eu</a:t>
            </a:r>
            <a:r>
              <a:rPr lang="en-US" sz="1200" dirty="0"/>
              <a:t>/</a:t>
            </a:r>
            <a:r>
              <a:rPr lang="en-US" sz="1200" dirty="0" err="1"/>
              <a:t>en</a:t>
            </a:r>
            <a:r>
              <a:rPr lang="en-US" sz="1200" dirty="0"/>
              <a:t>/chikungunya-virus-disease/surveillance/</a:t>
            </a:r>
            <a:r>
              <a:rPr lang="en-US" sz="1200" dirty="0" err="1"/>
              <a:t>travel-associated-cases?utm_source</a:t>
            </a:r>
            <a:r>
              <a:rPr lang="en-US" sz="1200" dirty="0"/>
              <a:t>=</a:t>
            </a:r>
            <a:r>
              <a:rPr lang="en-US" sz="1200" dirty="0" err="1"/>
              <a:t>chatgpt.com</a:t>
            </a:r>
            <a:r>
              <a:rPr lang="en-US" sz="1200" dirty="0"/>
              <a:t>. </a:t>
            </a:r>
            <a:endParaRPr lang="en-DE" sz="1200" dirty="0"/>
          </a:p>
        </p:txBody>
      </p:sp>
    </p:spTree>
    <p:extLst>
      <p:ext uri="{BB962C8B-B14F-4D97-AF65-F5344CB8AC3E}">
        <p14:creationId xmlns:p14="http://schemas.microsoft.com/office/powerpoint/2010/main" val="498141017"/>
      </p:ext>
    </p:extLst>
  </p:cSld>
  <p:clrMapOvr>
    <a:masterClrMapping/>
  </p:clrMapOvr>
  <p:transition spd="slow">
    <p:wipe dir="r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>
          <a:xfrm>
            <a:off x="194519" y="404664"/>
            <a:ext cx="12169351" cy="432048"/>
          </a:xfrm>
        </p:spPr>
        <p:txBody>
          <a:bodyPr/>
          <a:lstStyle/>
          <a:p>
            <a:r>
              <a:rPr lang="nl-NL" sz="3600" dirty="0"/>
              <a:t>2- </a:t>
            </a:r>
            <a:r>
              <a:rPr lang="nl-NL" sz="3600" dirty="0" err="1"/>
              <a:t>Tourism</a:t>
            </a:r>
            <a:r>
              <a:rPr lang="nl-NL" sz="3600" dirty="0"/>
              <a:t> Impacts of </a:t>
            </a:r>
            <a:r>
              <a:rPr lang="nl-NL" sz="3600" dirty="0" err="1"/>
              <a:t>Chikungunya</a:t>
            </a:r>
            <a:r>
              <a:rPr lang="nl-NL" sz="3600" dirty="0"/>
              <a:t> </a:t>
            </a:r>
            <a:r>
              <a:rPr lang="nl-NL" sz="3600" dirty="0" err="1"/>
              <a:t>Disease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 err="1"/>
              <a:t>Chikungunya</a:t>
            </a:r>
            <a:r>
              <a:rPr lang="nl-NL" dirty="0"/>
              <a:t> </a:t>
            </a:r>
            <a:r>
              <a:rPr lang="nl-NL" dirty="0" err="1"/>
              <a:t>Disease</a:t>
            </a:r>
            <a:r>
              <a:rPr lang="nl-NL" dirty="0"/>
              <a:t>  </a:t>
            </a:r>
            <a:r>
              <a:rPr lang="nl-NL" dirty="0" err="1"/>
              <a:t>Tourism</a:t>
            </a:r>
            <a:r>
              <a:rPr lang="nl-NL" dirty="0"/>
              <a:t> Impacts:</a:t>
            </a:r>
          </a:p>
          <a:p>
            <a:pPr lvl="3"/>
            <a:endParaRPr lang="nl-NL" b="0" dirty="0"/>
          </a:p>
          <a:p>
            <a:pPr lvl="3"/>
            <a:r>
              <a:rPr lang="nl-NL" dirty="0" err="1"/>
              <a:t>Loss</a:t>
            </a:r>
            <a:r>
              <a:rPr lang="nl-NL" dirty="0"/>
              <a:t> of </a:t>
            </a:r>
            <a:r>
              <a:rPr lang="nl-NL" dirty="0" err="1"/>
              <a:t>Tourism</a:t>
            </a:r>
            <a:r>
              <a:rPr lang="nl-NL" dirty="0"/>
              <a:t> </a:t>
            </a:r>
            <a:r>
              <a:rPr lang="nl-NL" dirty="0" err="1"/>
              <a:t>Revenue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Decreased</a:t>
            </a:r>
            <a:r>
              <a:rPr lang="nl-NL" b="0" dirty="0"/>
              <a:t> </a:t>
            </a:r>
            <a:r>
              <a:rPr lang="nl-NL" b="0" dirty="0" err="1"/>
              <a:t>tourist</a:t>
            </a:r>
            <a:r>
              <a:rPr lang="nl-NL" b="0" dirty="0"/>
              <a:t> </a:t>
            </a:r>
            <a:r>
              <a:rPr lang="nl-NL" b="0" dirty="0" err="1"/>
              <a:t>arrivals</a:t>
            </a:r>
            <a:r>
              <a:rPr lang="nl-NL" b="0" dirty="0"/>
              <a:t> </a:t>
            </a:r>
            <a:r>
              <a:rPr lang="nl-NL" b="0" dirty="0" err="1"/>
              <a:t>due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health concerns.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Cancellations</a:t>
            </a:r>
            <a:r>
              <a:rPr lang="nl-NL" b="0" dirty="0"/>
              <a:t> of trips, tours, </a:t>
            </a:r>
            <a:r>
              <a:rPr lang="nl-NL" b="0" dirty="0" err="1"/>
              <a:t>and</a:t>
            </a:r>
            <a:r>
              <a:rPr lang="nl-NL" b="0" dirty="0"/>
              <a:t> events in </a:t>
            </a:r>
            <a:r>
              <a:rPr lang="nl-NL" b="0" dirty="0" err="1"/>
              <a:t>affected</a:t>
            </a:r>
            <a:r>
              <a:rPr lang="nl-NL" b="0" dirty="0"/>
              <a:t> </a:t>
            </a:r>
            <a:r>
              <a:rPr lang="nl-NL" b="0" dirty="0" err="1"/>
              <a:t>areas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Reduced</a:t>
            </a:r>
            <a:r>
              <a:rPr lang="nl-NL" b="0" dirty="0"/>
              <a:t> </a:t>
            </a:r>
            <a:r>
              <a:rPr lang="nl-NL" b="0" dirty="0" err="1"/>
              <a:t>income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hotels, </a:t>
            </a:r>
            <a:r>
              <a:rPr lang="nl-NL" b="0" dirty="0" err="1"/>
              <a:t>airlines</a:t>
            </a:r>
            <a:r>
              <a:rPr lang="nl-NL" b="0" dirty="0"/>
              <a:t>, tour operators, restaurants,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local</a:t>
            </a:r>
            <a:r>
              <a:rPr lang="nl-NL" b="0" dirty="0"/>
              <a:t> </a:t>
            </a:r>
            <a:r>
              <a:rPr lang="nl-NL" b="0" dirty="0" err="1"/>
              <a:t>vendors</a:t>
            </a:r>
            <a:r>
              <a:rPr lang="nl-NL" b="0" dirty="0"/>
              <a:t>.</a:t>
            </a:r>
          </a:p>
          <a:p>
            <a:pPr lvl="3"/>
            <a:endParaRPr lang="nl-NL" b="0" dirty="0"/>
          </a:p>
          <a:p>
            <a:pPr lvl="3"/>
            <a:r>
              <a:rPr lang="nl-NL" dirty="0" err="1"/>
              <a:t>Increased</a:t>
            </a:r>
            <a:r>
              <a:rPr lang="nl-NL" dirty="0"/>
              <a:t> Healthcare </a:t>
            </a:r>
            <a:r>
              <a:rPr lang="nl-NL" dirty="0" err="1"/>
              <a:t>Costs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Burden</a:t>
            </a:r>
            <a:r>
              <a:rPr lang="nl-NL" b="0" dirty="0"/>
              <a:t> on </a:t>
            </a:r>
            <a:r>
              <a:rPr lang="nl-NL" b="0" dirty="0" err="1"/>
              <a:t>local</a:t>
            </a:r>
            <a:r>
              <a:rPr lang="nl-NL" b="0" dirty="0"/>
              <a:t> health systems </a:t>
            </a:r>
            <a:r>
              <a:rPr lang="nl-NL" b="0" dirty="0" err="1"/>
              <a:t>for</a:t>
            </a:r>
            <a:r>
              <a:rPr lang="nl-NL" b="0" dirty="0"/>
              <a:t> diagnosis, treatment, </a:t>
            </a:r>
            <a:r>
              <a:rPr lang="nl-NL" b="0" dirty="0" err="1"/>
              <a:t>and</a:t>
            </a:r>
            <a:r>
              <a:rPr lang="nl-NL" b="0" dirty="0"/>
              <a:t> vector control.</a:t>
            </a:r>
          </a:p>
          <a:p>
            <a:pPr lvl="3"/>
            <a:r>
              <a:rPr lang="nl-NL" b="0" dirty="0"/>
              <a:t>- Public health </a:t>
            </a:r>
            <a:r>
              <a:rPr lang="nl-NL" b="0" dirty="0" err="1"/>
              <a:t>campaigns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prevention </a:t>
            </a:r>
            <a:r>
              <a:rPr lang="nl-NL" b="0" dirty="0" err="1"/>
              <a:t>efforts</a:t>
            </a:r>
            <a:r>
              <a:rPr lang="nl-NL" b="0" dirty="0"/>
              <a:t> (e.g., </a:t>
            </a:r>
            <a:r>
              <a:rPr lang="nl-NL" b="0" dirty="0" err="1"/>
              <a:t>mosquito</a:t>
            </a:r>
            <a:r>
              <a:rPr lang="nl-NL" b="0" dirty="0"/>
              <a:t> control programs).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16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F9465D0-3798-0FA6-C9E0-1E59A914E0E4}"/>
              </a:ext>
            </a:extLst>
          </p:cNvPr>
          <p:cNvSpPr txBox="1"/>
          <p:nvPr/>
        </p:nvSpPr>
        <p:spPr>
          <a:xfrm flipH="1" flipV="1">
            <a:off x="9135506" y="2078242"/>
            <a:ext cx="45719" cy="45719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5584373"/>
      </p:ext>
    </p:extLst>
  </p:cSld>
  <p:clrMapOvr>
    <a:masterClrMapping/>
  </p:clrMapOvr>
  <p:transition spd="slow">
    <p:wipe dir="r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>
          <a:xfrm>
            <a:off x="194519" y="404664"/>
            <a:ext cx="12169351" cy="432048"/>
          </a:xfrm>
        </p:spPr>
        <p:txBody>
          <a:bodyPr/>
          <a:lstStyle/>
          <a:p>
            <a:r>
              <a:rPr lang="nl-NL" sz="3600" dirty="0"/>
              <a:t>2- </a:t>
            </a:r>
            <a:r>
              <a:rPr lang="nl-NL" sz="3600" dirty="0" err="1"/>
              <a:t>Tourism</a:t>
            </a:r>
            <a:r>
              <a:rPr lang="nl-NL" sz="3600" dirty="0"/>
              <a:t> Impacts of </a:t>
            </a:r>
            <a:r>
              <a:rPr lang="nl-NL" sz="3600" dirty="0" err="1"/>
              <a:t>Chikungunya</a:t>
            </a:r>
            <a:r>
              <a:rPr lang="nl-NL" sz="3600" dirty="0"/>
              <a:t> </a:t>
            </a:r>
            <a:r>
              <a:rPr lang="nl-NL" sz="3600" dirty="0" err="1"/>
              <a:t>Disease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 err="1"/>
              <a:t>Chikungunya</a:t>
            </a:r>
            <a:r>
              <a:rPr lang="nl-NL" dirty="0"/>
              <a:t> </a:t>
            </a:r>
            <a:r>
              <a:rPr lang="nl-NL" dirty="0" err="1"/>
              <a:t>Disease</a:t>
            </a:r>
            <a:r>
              <a:rPr lang="nl-NL" dirty="0"/>
              <a:t> </a:t>
            </a:r>
          </a:p>
          <a:p>
            <a:pPr lvl="3"/>
            <a:endParaRPr lang="nl-NL" b="0" dirty="0"/>
          </a:p>
          <a:p>
            <a:pPr lvl="3"/>
            <a:r>
              <a:rPr lang="nl-NL" dirty="0"/>
              <a:t>Productivity </a:t>
            </a:r>
            <a:r>
              <a:rPr lang="nl-NL" dirty="0" err="1"/>
              <a:t>Losses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Infected</a:t>
            </a:r>
            <a:r>
              <a:rPr lang="nl-NL" b="0" dirty="0"/>
              <a:t> </a:t>
            </a:r>
            <a:r>
              <a:rPr lang="nl-NL" b="0" dirty="0" err="1"/>
              <a:t>individuals</a:t>
            </a:r>
            <a:r>
              <a:rPr lang="nl-NL" b="0" dirty="0"/>
              <a:t> </a:t>
            </a:r>
            <a:r>
              <a:rPr lang="nl-NL" b="0" dirty="0" err="1"/>
              <a:t>may</a:t>
            </a:r>
            <a:r>
              <a:rPr lang="nl-NL" b="0" dirty="0"/>
              <a:t> </a:t>
            </a:r>
            <a:r>
              <a:rPr lang="nl-NL" b="0" dirty="0" err="1"/>
              <a:t>be</a:t>
            </a:r>
            <a:r>
              <a:rPr lang="nl-NL" b="0" dirty="0"/>
              <a:t> </a:t>
            </a:r>
            <a:r>
              <a:rPr lang="nl-NL" b="0" dirty="0" err="1"/>
              <a:t>unable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work</a:t>
            </a:r>
            <a:r>
              <a:rPr lang="nl-NL" b="0" dirty="0"/>
              <a:t>, </a:t>
            </a:r>
            <a:r>
              <a:rPr lang="nl-NL" b="0" dirty="0" err="1"/>
              <a:t>especially</a:t>
            </a:r>
            <a:r>
              <a:rPr lang="nl-NL" b="0" dirty="0"/>
              <a:t> in </a:t>
            </a:r>
            <a:r>
              <a:rPr lang="nl-NL" b="0" dirty="0" err="1"/>
              <a:t>tourism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service sectors.</a:t>
            </a:r>
          </a:p>
          <a:p>
            <a:pPr lvl="3"/>
            <a:r>
              <a:rPr lang="nl-NL" b="0" dirty="0"/>
              <a:t>- Sick </a:t>
            </a:r>
            <a:r>
              <a:rPr lang="nl-NL" b="0" dirty="0" err="1"/>
              <a:t>days</a:t>
            </a:r>
            <a:r>
              <a:rPr lang="nl-NL" b="0" dirty="0"/>
              <a:t> taken </a:t>
            </a:r>
            <a:r>
              <a:rPr lang="nl-NL" b="0" dirty="0" err="1"/>
              <a:t>by</a:t>
            </a:r>
            <a:r>
              <a:rPr lang="nl-NL" b="0" dirty="0"/>
              <a:t> </a:t>
            </a:r>
            <a:r>
              <a:rPr lang="nl-NL" b="0" dirty="0" err="1"/>
              <a:t>workers</a:t>
            </a:r>
            <a:r>
              <a:rPr lang="nl-NL" b="0" dirty="0"/>
              <a:t> </a:t>
            </a:r>
            <a:r>
              <a:rPr lang="nl-NL" b="0" dirty="0" err="1"/>
              <a:t>reduce</a:t>
            </a:r>
            <a:r>
              <a:rPr lang="nl-NL" b="0" dirty="0"/>
              <a:t> </a:t>
            </a:r>
            <a:r>
              <a:rPr lang="nl-NL" b="0" dirty="0" err="1"/>
              <a:t>productivity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income</a:t>
            </a:r>
            <a:r>
              <a:rPr lang="nl-NL" b="0" dirty="0"/>
              <a:t>, </a:t>
            </a:r>
            <a:r>
              <a:rPr lang="nl-NL" b="0" dirty="0" err="1"/>
              <a:t>especially</a:t>
            </a:r>
            <a:r>
              <a:rPr lang="nl-NL" b="0" dirty="0"/>
              <a:t> in </a:t>
            </a:r>
            <a:r>
              <a:rPr lang="nl-NL" b="0" dirty="0" err="1"/>
              <a:t>informal</a:t>
            </a:r>
            <a:r>
              <a:rPr lang="nl-NL" b="0" dirty="0"/>
              <a:t> </a:t>
            </a:r>
            <a:r>
              <a:rPr lang="nl-NL" b="0" dirty="0" err="1"/>
              <a:t>economies</a:t>
            </a:r>
            <a:r>
              <a:rPr lang="nl-NL" b="0" dirty="0"/>
              <a:t>.</a:t>
            </a:r>
          </a:p>
          <a:p>
            <a:pPr lvl="3"/>
            <a:endParaRPr lang="nl-NL" b="0" dirty="0"/>
          </a:p>
          <a:p>
            <a:pPr lvl="3"/>
            <a:r>
              <a:rPr lang="nl-NL" dirty="0" err="1"/>
              <a:t>Damage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Country Image</a:t>
            </a:r>
          </a:p>
          <a:p>
            <a:pPr lvl="3"/>
            <a:r>
              <a:rPr lang="nl-NL" b="0" dirty="0"/>
              <a:t>- Long-term </a:t>
            </a:r>
            <a:r>
              <a:rPr lang="nl-NL" b="0" dirty="0" err="1"/>
              <a:t>economic</a:t>
            </a:r>
            <a:r>
              <a:rPr lang="nl-NL" b="0" dirty="0"/>
              <a:t> </a:t>
            </a:r>
            <a:r>
              <a:rPr lang="nl-NL" b="0" dirty="0" err="1"/>
              <a:t>implications</a:t>
            </a:r>
            <a:r>
              <a:rPr lang="nl-NL" b="0" dirty="0"/>
              <a:t> </a:t>
            </a:r>
            <a:r>
              <a:rPr lang="nl-NL" b="0" dirty="0" err="1"/>
              <a:t>due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damage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destination’s</a:t>
            </a:r>
            <a:r>
              <a:rPr lang="nl-NL" b="0" dirty="0"/>
              <a:t> </a:t>
            </a:r>
            <a:r>
              <a:rPr lang="nl-NL" b="0" dirty="0" err="1"/>
              <a:t>international</a:t>
            </a:r>
            <a:r>
              <a:rPr lang="nl-NL" b="0" dirty="0"/>
              <a:t> </a:t>
            </a:r>
            <a:r>
              <a:rPr lang="nl-NL" b="0" dirty="0" err="1"/>
              <a:t>reputation</a:t>
            </a:r>
            <a:r>
              <a:rPr lang="nl-NL" b="0" dirty="0"/>
              <a:t> as a safe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healthy</a:t>
            </a:r>
            <a:r>
              <a:rPr lang="nl-NL" b="0" dirty="0"/>
              <a:t> </a:t>
            </a:r>
            <a:r>
              <a:rPr lang="nl-NL" b="0" dirty="0" err="1"/>
              <a:t>place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visit</a:t>
            </a:r>
            <a:r>
              <a:rPr lang="nl-NL" b="0" dirty="0"/>
              <a:t>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17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F9465D0-3798-0FA6-C9E0-1E59A914E0E4}"/>
              </a:ext>
            </a:extLst>
          </p:cNvPr>
          <p:cNvSpPr txBox="1"/>
          <p:nvPr/>
        </p:nvSpPr>
        <p:spPr>
          <a:xfrm flipH="1" flipV="1">
            <a:off x="9135506" y="2078242"/>
            <a:ext cx="45719" cy="45719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5434209"/>
      </p:ext>
    </p:extLst>
  </p:cSld>
  <p:clrMapOvr>
    <a:masterClrMapping/>
  </p:clrMapOvr>
  <p:transition spd="slow">
    <p:wipe dir="r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>
          <a:xfrm>
            <a:off x="194519" y="404664"/>
            <a:ext cx="11896119" cy="432048"/>
          </a:xfrm>
        </p:spPr>
        <p:txBody>
          <a:bodyPr/>
          <a:lstStyle/>
          <a:p>
            <a:r>
              <a:rPr lang="nl-NL" sz="3600" dirty="0"/>
              <a:t>3- The Impact of </a:t>
            </a:r>
            <a:r>
              <a:rPr lang="nl-NL" sz="3600" dirty="0" err="1"/>
              <a:t>the</a:t>
            </a:r>
            <a:r>
              <a:rPr lang="nl-NL" sz="3600" dirty="0"/>
              <a:t> Ebola </a:t>
            </a:r>
            <a:r>
              <a:rPr lang="nl-NL" sz="3600" dirty="0" err="1"/>
              <a:t>Outbreak</a:t>
            </a:r>
            <a:r>
              <a:rPr lang="nl-NL" sz="3600" dirty="0"/>
              <a:t> on </a:t>
            </a:r>
            <a:r>
              <a:rPr lang="nl-NL" sz="3600" dirty="0" err="1"/>
              <a:t>Tourism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/>
              <a:t>Ebola Virus: </a:t>
            </a:r>
            <a:r>
              <a:rPr lang="nl-NL" dirty="0" err="1"/>
              <a:t>History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Impact</a:t>
            </a:r>
          </a:p>
          <a:p>
            <a:pPr lvl="3"/>
            <a:r>
              <a:rPr lang="nl-NL" dirty="0"/>
              <a:t>First </a:t>
            </a:r>
            <a:r>
              <a:rPr lang="nl-NL" dirty="0" err="1"/>
              <a:t>Identified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1976 </a:t>
            </a:r>
            <a:r>
              <a:rPr lang="nl-NL" b="0" dirty="0" err="1"/>
              <a:t>outbreaks</a:t>
            </a:r>
            <a:r>
              <a:rPr lang="nl-NL" b="0" dirty="0"/>
              <a:t> in Sudan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Democratic</a:t>
            </a:r>
            <a:r>
              <a:rPr lang="nl-NL" b="0" dirty="0"/>
              <a:t> </a:t>
            </a:r>
            <a:r>
              <a:rPr lang="nl-NL" b="0" dirty="0" err="1"/>
              <a:t>Republic</a:t>
            </a:r>
            <a:r>
              <a:rPr lang="nl-NL" b="0" dirty="0"/>
              <a:t> of </a:t>
            </a:r>
          </a:p>
          <a:p>
            <a:pPr lvl="3"/>
            <a:r>
              <a:rPr lang="nl-NL" b="0" dirty="0" err="1"/>
              <a:t>the</a:t>
            </a:r>
            <a:r>
              <a:rPr lang="nl-NL" b="0" dirty="0"/>
              <a:t> Congo (DRC). </a:t>
            </a:r>
          </a:p>
          <a:p>
            <a:pPr lvl="3"/>
            <a:endParaRPr lang="nl-NL" b="0" dirty="0"/>
          </a:p>
          <a:p>
            <a:pPr lvl="3"/>
            <a:r>
              <a:rPr lang="nl-NL" dirty="0"/>
              <a:t>Central </a:t>
            </a:r>
            <a:r>
              <a:rPr lang="nl-NL" dirty="0" err="1"/>
              <a:t>Africa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- 20 </a:t>
            </a:r>
            <a:r>
              <a:rPr lang="nl-NL" b="0" dirty="0" err="1"/>
              <a:t>outbreaks</a:t>
            </a:r>
            <a:r>
              <a:rPr lang="nl-NL" b="0" dirty="0"/>
              <a:t> </a:t>
            </a:r>
            <a:r>
              <a:rPr lang="nl-NL" b="0" dirty="0" err="1"/>
              <a:t>since</a:t>
            </a:r>
            <a:r>
              <a:rPr lang="nl-NL" b="0" dirty="0"/>
              <a:t> 1976</a:t>
            </a:r>
          </a:p>
          <a:p>
            <a:pPr lvl="3"/>
            <a:r>
              <a:rPr lang="nl-NL" dirty="0"/>
              <a:t>West </a:t>
            </a:r>
            <a:r>
              <a:rPr lang="nl-NL" dirty="0" err="1"/>
              <a:t>Africa</a:t>
            </a:r>
            <a:r>
              <a:rPr lang="nl-NL" dirty="0"/>
              <a:t> </a:t>
            </a:r>
            <a:r>
              <a:rPr lang="nl-NL" dirty="0" err="1"/>
              <a:t>Outbreak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December 2013: First spread </a:t>
            </a:r>
            <a:r>
              <a:rPr lang="nl-NL" b="0" dirty="0" err="1"/>
              <a:t>to</a:t>
            </a:r>
            <a:r>
              <a:rPr lang="nl-NL" b="0" dirty="0"/>
              <a:t> West </a:t>
            </a:r>
            <a:r>
              <a:rPr lang="nl-NL" b="0" dirty="0" err="1"/>
              <a:t>Africa</a:t>
            </a:r>
            <a:endParaRPr lang="nl-NL" b="0" dirty="0"/>
          </a:p>
          <a:p>
            <a:pPr lvl="3"/>
            <a:r>
              <a:rPr lang="nl-NL" b="0" dirty="0"/>
              <a:t>- 2014: </a:t>
            </a:r>
            <a:r>
              <a:rPr lang="nl-NL" b="0" dirty="0" err="1"/>
              <a:t>Largest</a:t>
            </a:r>
            <a:r>
              <a:rPr lang="nl-NL" b="0" dirty="0"/>
              <a:t> Ebola </a:t>
            </a:r>
            <a:r>
              <a:rPr lang="nl-NL" b="0" dirty="0" err="1"/>
              <a:t>outbreak</a:t>
            </a:r>
            <a:r>
              <a:rPr lang="nl-NL" b="0" dirty="0"/>
              <a:t> on record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18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F9465D0-3798-0FA6-C9E0-1E59A914E0E4}"/>
              </a:ext>
            </a:extLst>
          </p:cNvPr>
          <p:cNvSpPr txBox="1"/>
          <p:nvPr/>
        </p:nvSpPr>
        <p:spPr>
          <a:xfrm flipH="1" flipV="1">
            <a:off x="9135506" y="2078242"/>
            <a:ext cx="45719" cy="45719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CA25B85-E2CD-15A5-CA84-73A00C8D7A1C}"/>
              </a:ext>
            </a:extLst>
          </p:cNvPr>
          <p:cNvSpPr txBox="1"/>
          <p:nvPr/>
        </p:nvSpPr>
        <p:spPr>
          <a:xfrm>
            <a:off x="5045875" y="6172346"/>
            <a:ext cx="6465858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DE" sz="1200" dirty="0"/>
              <a:t>Source: Sifolo, 2014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6F49E3C-8183-C57C-8C8E-A6042EF30C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45875" y="2875169"/>
            <a:ext cx="7044764" cy="32734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6918486"/>
      </p:ext>
    </p:extLst>
  </p:cSld>
  <p:clrMapOvr>
    <a:masterClrMapping/>
  </p:clrMapOvr>
  <p:transition spd="slow">
    <p:wipe dir="r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/>
              <a:t>Ebola Virus: </a:t>
            </a:r>
            <a:r>
              <a:rPr lang="nl-NL" dirty="0" err="1"/>
              <a:t>History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Impact</a:t>
            </a:r>
          </a:p>
          <a:p>
            <a:pPr lvl="3"/>
            <a:endParaRPr lang="nl-NL" dirty="0"/>
          </a:p>
          <a:p>
            <a:pPr lvl="3"/>
            <a:r>
              <a:rPr lang="nl-NL" dirty="0" err="1"/>
              <a:t>Reemergence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Multiple </a:t>
            </a:r>
            <a:r>
              <a:rPr lang="nl-NL" b="0" dirty="0" err="1"/>
              <a:t>times</a:t>
            </a:r>
            <a:r>
              <a:rPr lang="nl-NL" b="0" dirty="0"/>
              <a:t> in </a:t>
            </a:r>
            <a:r>
              <a:rPr lang="nl-NL" b="0" dirty="0" err="1"/>
              <a:t>the</a:t>
            </a:r>
            <a:r>
              <a:rPr lang="nl-NL" b="0" dirty="0"/>
              <a:t> DRC</a:t>
            </a:r>
          </a:p>
          <a:p>
            <a:pPr lvl="3"/>
            <a:r>
              <a:rPr lang="nl-NL" b="0" dirty="0"/>
              <a:t>- Guinea in 2021</a:t>
            </a:r>
          </a:p>
          <a:p>
            <a:pPr lvl="3"/>
            <a:r>
              <a:rPr lang="nl-NL" dirty="0" err="1"/>
              <a:t>Mortality</a:t>
            </a:r>
            <a:r>
              <a:rPr lang="nl-NL" dirty="0"/>
              <a:t> </a:t>
            </a:r>
            <a:r>
              <a:rPr lang="nl-NL" dirty="0" err="1"/>
              <a:t>Rate</a:t>
            </a:r>
            <a:r>
              <a:rPr lang="nl-NL" dirty="0"/>
              <a:t>:</a:t>
            </a:r>
          </a:p>
          <a:p>
            <a:pPr lvl="3"/>
            <a:r>
              <a:rPr lang="nl-NL" b="0" dirty="0" err="1"/>
              <a:t>Varies</a:t>
            </a:r>
            <a:r>
              <a:rPr lang="nl-NL" b="0" dirty="0"/>
              <a:t> </a:t>
            </a:r>
            <a:r>
              <a:rPr lang="nl-NL" b="0" dirty="0" err="1"/>
              <a:t>between</a:t>
            </a:r>
            <a:r>
              <a:rPr lang="nl-NL" b="0" dirty="0"/>
              <a:t> 30% </a:t>
            </a:r>
            <a:r>
              <a:rPr lang="nl-NL" b="0" dirty="0" err="1"/>
              <a:t>and</a:t>
            </a:r>
            <a:r>
              <a:rPr lang="nl-NL" b="0" dirty="0"/>
              <a:t> 90% </a:t>
            </a:r>
            <a:r>
              <a:rPr lang="nl-NL" b="0" dirty="0" err="1"/>
              <a:t>depending</a:t>
            </a:r>
            <a:r>
              <a:rPr lang="nl-NL" b="0" dirty="0"/>
              <a:t> </a:t>
            </a:r>
          </a:p>
          <a:p>
            <a:pPr lvl="3"/>
            <a:r>
              <a:rPr lang="nl-NL" b="0" dirty="0"/>
              <a:t>on </a:t>
            </a:r>
            <a:r>
              <a:rPr lang="nl-NL" b="0" dirty="0" err="1"/>
              <a:t>the</a:t>
            </a:r>
            <a:r>
              <a:rPr lang="nl-NL" b="0" dirty="0"/>
              <a:t> virus.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19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F9465D0-3798-0FA6-C9E0-1E59A914E0E4}"/>
              </a:ext>
            </a:extLst>
          </p:cNvPr>
          <p:cNvSpPr txBox="1"/>
          <p:nvPr/>
        </p:nvSpPr>
        <p:spPr>
          <a:xfrm flipH="1" flipV="1">
            <a:off x="9135506" y="2078242"/>
            <a:ext cx="45719" cy="45719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CA25B85-E2CD-15A5-CA84-73A00C8D7A1C}"/>
              </a:ext>
            </a:extLst>
          </p:cNvPr>
          <p:cNvSpPr txBox="1"/>
          <p:nvPr/>
        </p:nvSpPr>
        <p:spPr>
          <a:xfrm>
            <a:off x="5052579" y="5720725"/>
            <a:ext cx="6465858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200" dirty="0"/>
              <a:t>Evolution of the epidemic in Guinea, Liberia and Sierra Leone.</a:t>
            </a:r>
            <a:r>
              <a:rPr lang="en-DE" sz="1200" dirty="0"/>
              <a:t> Source, UNDG, (2015)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B5C83E7-438A-A3C7-21A9-270E636D13F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87730" y="1700808"/>
            <a:ext cx="7147831" cy="3940918"/>
          </a:xfrm>
          <a:prstGeom prst="rect">
            <a:avLst/>
          </a:prstGeom>
        </p:spPr>
      </p:pic>
      <p:sp>
        <p:nvSpPr>
          <p:cNvPr id="9" name="Titel 6">
            <a:extLst>
              <a:ext uri="{FF2B5EF4-FFF2-40B4-BE49-F238E27FC236}">
                <a16:creationId xmlns:a16="http://schemas.microsoft.com/office/drawing/2014/main" id="{9716C3EE-4DF7-BA35-C99D-A46F0949B9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5263" y="404813"/>
            <a:ext cx="11940298" cy="431800"/>
          </a:xfrm>
        </p:spPr>
        <p:txBody>
          <a:bodyPr/>
          <a:lstStyle/>
          <a:p>
            <a:r>
              <a:rPr lang="nl-NL" sz="3600" dirty="0"/>
              <a:t>3- The Impact of </a:t>
            </a:r>
            <a:r>
              <a:rPr lang="nl-NL" sz="3600" dirty="0" err="1"/>
              <a:t>the</a:t>
            </a:r>
            <a:r>
              <a:rPr lang="nl-NL" sz="3600" dirty="0"/>
              <a:t> Ebola </a:t>
            </a:r>
            <a:r>
              <a:rPr lang="nl-NL" sz="3600" dirty="0" err="1"/>
              <a:t>Outbreak</a:t>
            </a:r>
            <a:r>
              <a:rPr lang="nl-NL" sz="3600" dirty="0"/>
              <a:t> on </a:t>
            </a:r>
            <a:r>
              <a:rPr lang="nl-NL" sz="3600" dirty="0" err="1"/>
              <a:t>Tourism</a:t>
            </a:r>
            <a:endParaRPr lang="nl-NL" sz="3600" dirty="0"/>
          </a:p>
        </p:txBody>
      </p:sp>
    </p:spTree>
    <p:extLst>
      <p:ext uri="{BB962C8B-B14F-4D97-AF65-F5344CB8AC3E}">
        <p14:creationId xmlns:p14="http://schemas.microsoft.com/office/powerpoint/2010/main" val="3563255794"/>
      </p:ext>
    </p:extLst>
  </p:cSld>
  <p:clrMapOvr>
    <a:masterClrMapping/>
  </p:clrMapOvr>
  <p:transition spd="slow">
    <p:wipe dir="r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>
          <a:xfrm>
            <a:off x="194519" y="404664"/>
            <a:ext cx="11881319" cy="432048"/>
          </a:xfrm>
        </p:spPr>
        <p:txBody>
          <a:bodyPr/>
          <a:lstStyle/>
          <a:p>
            <a:r>
              <a:rPr lang="nl-NL" sz="3600" dirty="0"/>
              <a:t>3- The Impact of </a:t>
            </a:r>
            <a:r>
              <a:rPr lang="nl-NL" sz="3600" dirty="0" err="1"/>
              <a:t>the</a:t>
            </a:r>
            <a:r>
              <a:rPr lang="nl-NL" sz="3600" dirty="0"/>
              <a:t> Ebola </a:t>
            </a:r>
            <a:r>
              <a:rPr lang="nl-NL" sz="3600" dirty="0" err="1"/>
              <a:t>Outbreak</a:t>
            </a:r>
            <a:r>
              <a:rPr lang="nl-NL" sz="3600" dirty="0"/>
              <a:t> on </a:t>
            </a:r>
            <a:r>
              <a:rPr lang="nl-NL" sz="3600" dirty="0" err="1"/>
              <a:t>Tourism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/>
              <a:t>Ebola: </a:t>
            </a:r>
            <a:r>
              <a:rPr lang="nl-NL" dirty="0" err="1"/>
              <a:t>Infection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Transmission</a:t>
            </a:r>
          </a:p>
          <a:p>
            <a:pPr lvl="3"/>
            <a:r>
              <a:rPr lang="nl-NL" b="0" dirty="0"/>
              <a:t>- Natural Host: bats in </a:t>
            </a:r>
            <a:r>
              <a:rPr lang="nl-NL" b="0" dirty="0" err="1"/>
              <a:t>Africa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- Via bat </a:t>
            </a:r>
            <a:r>
              <a:rPr lang="nl-NL" b="0" dirty="0" err="1"/>
              <a:t>saliva</a:t>
            </a:r>
            <a:r>
              <a:rPr lang="nl-NL" b="0" dirty="0"/>
              <a:t>/feces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intermediate</a:t>
            </a:r>
            <a:r>
              <a:rPr lang="nl-NL" b="0" dirty="0"/>
              <a:t> </a:t>
            </a:r>
            <a:r>
              <a:rPr lang="nl-NL" b="0" dirty="0" err="1"/>
              <a:t>hosts</a:t>
            </a:r>
            <a:r>
              <a:rPr lang="nl-NL" b="0" dirty="0"/>
              <a:t> </a:t>
            </a:r>
          </a:p>
          <a:p>
            <a:pPr lvl="3"/>
            <a:r>
              <a:rPr lang="nl-NL" b="0" dirty="0"/>
              <a:t>(</a:t>
            </a:r>
            <a:r>
              <a:rPr lang="nl-NL" b="0" dirty="0" err="1"/>
              <a:t>monkeys</a:t>
            </a:r>
            <a:r>
              <a:rPr lang="nl-NL" b="0" dirty="0"/>
              <a:t>, </a:t>
            </a:r>
            <a:r>
              <a:rPr lang="nl-NL" b="0" dirty="0" err="1"/>
              <a:t>apes</a:t>
            </a:r>
            <a:r>
              <a:rPr lang="nl-NL" b="0" dirty="0"/>
              <a:t>, </a:t>
            </a:r>
            <a:r>
              <a:rPr lang="nl-NL" b="0" dirty="0" err="1"/>
              <a:t>pigs</a:t>
            </a:r>
            <a:r>
              <a:rPr lang="nl-NL" b="0" dirty="0"/>
              <a:t>). 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Humans</a:t>
            </a:r>
            <a:r>
              <a:rPr lang="nl-NL" b="0" dirty="0"/>
              <a:t> </a:t>
            </a:r>
            <a:r>
              <a:rPr lang="nl-NL" b="0" dirty="0" err="1"/>
              <a:t>infected</a:t>
            </a:r>
            <a:r>
              <a:rPr lang="nl-NL" b="0" dirty="0"/>
              <a:t> </a:t>
            </a:r>
            <a:r>
              <a:rPr lang="nl-NL" b="0" dirty="0" err="1"/>
              <a:t>by</a:t>
            </a:r>
            <a:r>
              <a:rPr lang="nl-NL" b="0" dirty="0"/>
              <a:t> handling or </a:t>
            </a:r>
          </a:p>
          <a:p>
            <a:pPr lvl="3"/>
            <a:r>
              <a:rPr lang="nl-NL" b="0" dirty="0" err="1"/>
              <a:t>consuming</a:t>
            </a:r>
            <a:r>
              <a:rPr lang="nl-NL" b="0" dirty="0"/>
              <a:t> </a:t>
            </a:r>
            <a:r>
              <a:rPr lang="nl-NL" b="0" dirty="0" err="1"/>
              <a:t>infected</a:t>
            </a:r>
            <a:r>
              <a:rPr lang="nl-NL" b="0" dirty="0"/>
              <a:t> </a:t>
            </a:r>
            <a:r>
              <a:rPr lang="nl-NL" b="0" dirty="0" err="1"/>
              <a:t>animals</a:t>
            </a:r>
            <a:r>
              <a:rPr lang="nl-NL" b="0" dirty="0"/>
              <a:t> (</a:t>
            </a:r>
            <a:r>
              <a:rPr lang="nl-NL" b="0" dirty="0" err="1"/>
              <a:t>blood</a:t>
            </a:r>
            <a:r>
              <a:rPr lang="nl-NL" b="0" dirty="0"/>
              <a:t>, </a:t>
            </a:r>
            <a:r>
              <a:rPr lang="nl-NL" b="0" dirty="0" err="1"/>
              <a:t>milk</a:t>
            </a:r>
            <a:r>
              <a:rPr lang="nl-NL" b="0" dirty="0"/>
              <a:t>, </a:t>
            </a:r>
          </a:p>
          <a:p>
            <a:pPr lvl="3"/>
            <a:r>
              <a:rPr lang="nl-NL" b="0" dirty="0" err="1"/>
              <a:t>raw</a:t>
            </a:r>
            <a:r>
              <a:rPr lang="nl-NL" b="0" dirty="0"/>
              <a:t>/</a:t>
            </a:r>
            <a:r>
              <a:rPr lang="nl-NL" b="0" dirty="0" err="1"/>
              <a:t>undercooked</a:t>
            </a:r>
            <a:r>
              <a:rPr lang="nl-NL" b="0" dirty="0"/>
              <a:t> </a:t>
            </a:r>
            <a:r>
              <a:rPr lang="nl-NL" b="0" dirty="0" err="1"/>
              <a:t>meat</a:t>
            </a:r>
            <a:r>
              <a:rPr lang="nl-NL" b="0" dirty="0"/>
              <a:t>)</a:t>
            </a:r>
          </a:p>
          <a:p>
            <a:pPr lvl="3"/>
            <a:r>
              <a:rPr lang="nl-NL" dirty="0"/>
              <a:t>Human-</a:t>
            </a:r>
            <a:r>
              <a:rPr lang="nl-NL" dirty="0" err="1"/>
              <a:t>to</a:t>
            </a:r>
            <a:r>
              <a:rPr lang="nl-NL" dirty="0"/>
              <a:t>-Human Transmission:</a:t>
            </a:r>
          </a:p>
          <a:p>
            <a:pPr lvl="3"/>
            <a:r>
              <a:rPr lang="nl-NL" b="0" dirty="0"/>
              <a:t>- Direct contact </a:t>
            </a:r>
            <a:r>
              <a:rPr lang="nl-NL" b="0" dirty="0" err="1"/>
              <a:t>with</a:t>
            </a:r>
            <a:r>
              <a:rPr lang="nl-NL" b="0" dirty="0"/>
              <a:t> </a:t>
            </a:r>
            <a:r>
              <a:rPr lang="nl-NL" b="0" dirty="0" err="1"/>
              <a:t>blood</a:t>
            </a:r>
            <a:r>
              <a:rPr lang="nl-NL" b="0" dirty="0"/>
              <a:t>, </a:t>
            </a:r>
            <a:r>
              <a:rPr lang="nl-NL" b="0" dirty="0" err="1"/>
              <a:t>secretions</a:t>
            </a:r>
            <a:r>
              <a:rPr lang="nl-NL" b="0" dirty="0"/>
              <a:t>, or </a:t>
            </a:r>
            <a:r>
              <a:rPr lang="nl-NL" b="0" dirty="0" err="1"/>
              <a:t>bodily</a:t>
            </a:r>
            <a:r>
              <a:rPr lang="nl-NL" b="0" dirty="0"/>
              <a:t> </a:t>
            </a:r>
          </a:p>
          <a:p>
            <a:pPr lvl="3"/>
            <a:r>
              <a:rPr lang="nl-NL" b="0" dirty="0" err="1"/>
              <a:t>fluids</a:t>
            </a:r>
            <a:r>
              <a:rPr lang="nl-NL" b="0" dirty="0"/>
              <a:t> of </a:t>
            </a:r>
            <a:r>
              <a:rPr lang="nl-NL" b="0" dirty="0" err="1"/>
              <a:t>infected</a:t>
            </a:r>
            <a:r>
              <a:rPr lang="nl-NL" b="0" dirty="0"/>
              <a:t> persons.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Contaminated</a:t>
            </a:r>
            <a:r>
              <a:rPr lang="nl-NL" b="0" dirty="0"/>
              <a:t> </a:t>
            </a:r>
            <a:r>
              <a:rPr lang="nl-NL" b="0" dirty="0" err="1"/>
              <a:t>needles</a:t>
            </a:r>
            <a:r>
              <a:rPr lang="nl-NL" b="0" dirty="0"/>
              <a:t> or </a:t>
            </a:r>
            <a:r>
              <a:rPr lang="nl-NL" b="0" dirty="0" err="1"/>
              <a:t>medical</a:t>
            </a:r>
            <a:r>
              <a:rPr lang="nl-NL" b="0" dirty="0"/>
              <a:t> equipment.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20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F9465D0-3798-0FA6-C9E0-1E59A914E0E4}"/>
              </a:ext>
            </a:extLst>
          </p:cNvPr>
          <p:cNvSpPr txBox="1"/>
          <p:nvPr/>
        </p:nvSpPr>
        <p:spPr>
          <a:xfrm flipH="1" flipV="1">
            <a:off x="9135506" y="2078242"/>
            <a:ext cx="45719" cy="45719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CA25B85-E2CD-15A5-CA84-73A00C8D7A1C}"/>
              </a:ext>
            </a:extLst>
          </p:cNvPr>
          <p:cNvSpPr txBox="1"/>
          <p:nvPr/>
        </p:nvSpPr>
        <p:spPr>
          <a:xfrm>
            <a:off x="6123009" y="5584617"/>
            <a:ext cx="595283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DE" sz="1200" dirty="0"/>
              <a:t>Source: Novelli et al., 2018.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18E6E8B-1065-2DE8-25B8-F7F4A180AC9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515"/>
          <a:stretch/>
        </p:blipFill>
        <p:spPr>
          <a:xfrm>
            <a:off x="6136602" y="1151038"/>
            <a:ext cx="6042102" cy="4366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827750"/>
      </p:ext>
    </p:extLst>
  </p:cSld>
  <p:clrMapOvr>
    <a:masterClrMapping/>
  </p:clrMapOvr>
  <p:transition spd="slow">
    <p:wipe dir="r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/>
              <a:t>Ebola </a:t>
            </a:r>
            <a:r>
              <a:rPr lang="nl-NL" dirty="0" err="1"/>
              <a:t>and</a:t>
            </a:r>
            <a:r>
              <a:rPr lang="nl-NL" dirty="0"/>
              <a:t> Air Travel: Low Transmission Risk</a:t>
            </a:r>
          </a:p>
          <a:p>
            <a:pPr lvl="3"/>
            <a:endParaRPr lang="nl-NL" b="0" dirty="0"/>
          </a:p>
          <a:p>
            <a:pPr lvl="3"/>
            <a:r>
              <a:rPr lang="nl-NL" dirty="0" err="1"/>
              <a:t>Not</a:t>
            </a:r>
            <a:r>
              <a:rPr lang="nl-NL" dirty="0"/>
              <a:t> </a:t>
            </a:r>
            <a:r>
              <a:rPr lang="nl-NL" dirty="0" err="1"/>
              <a:t>Airborne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Ebola does </a:t>
            </a:r>
            <a:r>
              <a:rPr lang="nl-NL" b="0" dirty="0" err="1"/>
              <a:t>not</a:t>
            </a:r>
            <a:r>
              <a:rPr lang="nl-NL" b="0" dirty="0"/>
              <a:t> spread like influenza or </a:t>
            </a:r>
            <a:r>
              <a:rPr lang="nl-NL" b="0" dirty="0" err="1"/>
              <a:t>tuberculosis</a:t>
            </a:r>
            <a:r>
              <a:rPr lang="nl-NL" b="0" dirty="0"/>
              <a:t>.</a:t>
            </a:r>
          </a:p>
          <a:p>
            <a:pPr lvl="3"/>
            <a:r>
              <a:rPr lang="nl-NL" dirty="0"/>
              <a:t>Transmission </a:t>
            </a:r>
            <a:r>
              <a:rPr lang="nl-NL" dirty="0" err="1"/>
              <a:t>Requires</a:t>
            </a:r>
            <a:r>
              <a:rPr lang="nl-NL" dirty="0"/>
              <a:t> Direct Contact: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With</a:t>
            </a:r>
            <a:r>
              <a:rPr lang="nl-NL" b="0" dirty="0"/>
              <a:t> </a:t>
            </a:r>
            <a:r>
              <a:rPr lang="nl-NL" b="0" dirty="0" err="1"/>
              <a:t>blood</a:t>
            </a:r>
            <a:r>
              <a:rPr lang="nl-NL" b="0" dirty="0"/>
              <a:t>, </a:t>
            </a:r>
            <a:r>
              <a:rPr lang="nl-NL" b="0" dirty="0" err="1"/>
              <a:t>secretions</a:t>
            </a:r>
            <a:r>
              <a:rPr lang="nl-NL" b="0" dirty="0"/>
              <a:t>, </a:t>
            </a:r>
            <a:r>
              <a:rPr lang="nl-NL" b="0" dirty="0" err="1"/>
              <a:t>organs</a:t>
            </a:r>
            <a:r>
              <a:rPr lang="nl-NL" b="0" dirty="0"/>
              <a:t>, or </a:t>
            </a:r>
            <a:r>
              <a:rPr lang="nl-NL" b="0" dirty="0" err="1"/>
              <a:t>bodily</a:t>
            </a:r>
            <a:r>
              <a:rPr lang="nl-NL" b="0" dirty="0"/>
              <a:t> </a:t>
            </a:r>
            <a:r>
              <a:rPr lang="nl-NL" b="0" dirty="0" err="1"/>
              <a:t>fluids</a:t>
            </a:r>
            <a:r>
              <a:rPr lang="nl-NL" b="0" dirty="0"/>
              <a:t> of </a:t>
            </a:r>
            <a:r>
              <a:rPr lang="nl-NL" b="0" dirty="0" err="1"/>
              <a:t>infected</a:t>
            </a:r>
            <a:r>
              <a:rPr lang="nl-NL" b="0" dirty="0"/>
              <a:t> persons or </a:t>
            </a:r>
            <a:r>
              <a:rPr lang="nl-NL" b="0" dirty="0" err="1"/>
              <a:t>animals</a:t>
            </a:r>
            <a:r>
              <a:rPr lang="nl-NL" b="0" dirty="0"/>
              <a:t>.</a:t>
            </a:r>
          </a:p>
          <a:p>
            <a:pPr lvl="3"/>
            <a:r>
              <a:rPr lang="nl-NL" dirty="0"/>
              <a:t>Low Risk </a:t>
            </a:r>
            <a:r>
              <a:rPr lang="nl-NL" dirty="0" err="1"/>
              <a:t>for</a:t>
            </a:r>
            <a:r>
              <a:rPr lang="nl-NL" dirty="0"/>
              <a:t> </a:t>
            </a:r>
            <a:r>
              <a:rPr lang="nl-NL" dirty="0" err="1"/>
              <a:t>Travelers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These types of exposure are </a:t>
            </a:r>
            <a:r>
              <a:rPr lang="nl-NL" b="0" dirty="0" err="1"/>
              <a:t>unlikely</a:t>
            </a:r>
            <a:r>
              <a:rPr lang="nl-NL" b="0" dirty="0"/>
              <a:t> </a:t>
            </a:r>
            <a:r>
              <a:rPr lang="nl-NL" b="0" dirty="0" err="1"/>
              <a:t>during</a:t>
            </a:r>
            <a:r>
              <a:rPr lang="nl-NL" b="0" dirty="0"/>
              <a:t> routine air </a:t>
            </a:r>
            <a:r>
              <a:rPr lang="nl-NL" b="0" dirty="0" err="1"/>
              <a:t>travel</a:t>
            </a:r>
            <a:r>
              <a:rPr lang="nl-NL" b="0" dirty="0"/>
              <a:t>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21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F9465D0-3798-0FA6-C9E0-1E59A914E0E4}"/>
              </a:ext>
            </a:extLst>
          </p:cNvPr>
          <p:cNvSpPr txBox="1"/>
          <p:nvPr/>
        </p:nvSpPr>
        <p:spPr>
          <a:xfrm flipH="1" flipV="1">
            <a:off x="9135506" y="2078242"/>
            <a:ext cx="45719" cy="45719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CA25B85-E2CD-15A5-CA84-73A00C8D7A1C}"/>
              </a:ext>
            </a:extLst>
          </p:cNvPr>
          <p:cNvSpPr txBox="1"/>
          <p:nvPr/>
        </p:nvSpPr>
        <p:spPr>
          <a:xfrm>
            <a:off x="5712846" y="5849788"/>
            <a:ext cx="6465858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DE" sz="1200" dirty="0"/>
              <a:t>Source: Novelli et al., 2018. </a:t>
            </a:r>
          </a:p>
        </p:txBody>
      </p:sp>
      <p:sp>
        <p:nvSpPr>
          <p:cNvPr id="11" name="Titel 6">
            <a:extLst>
              <a:ext uri="{FF2B5EF4-FFF2-40B4-BE49-F238E27FC236}">
                <a16:creationId xmlns:a16="http://schemas.microsoft.com/office/drawing/2014/main" id="{B47FA485-5050-FDB0-7CE2-F6F3DDC471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5263" y="404813"/>
            <a:ext cx="11940298" cy="431800"/>
          </a:xfrm>
        </p:spPr>
        <p:txBody>
          <a:bodyPr/>
          <a:lstStyle/>
          <a:p>
            <a:r>
              <a:rPr lang="nl-NL" sz="3600" dirty="0"/>
              <a:t>3- The Impact of </a:t>
            </a:r>
            <a:r>
              <a:rPr lang="nl-NL" sz="3600" dirty="0" err="1"/>
              <a:t>the</a:t>
            </a:r>
            <a:r>
              <a:rPr lang="nl-NL" sz="3600" dirty="0"/>
              <a:t> Ebola </a:t>
            </a:r>
            <a:r>
              <a:rPr lang="nl-NL" sz="3600" dirty="0" err="1"/>
              <a:t>Outbreak</a:t>
            </a:r>
            <a:r>
              <a:rPr lang="nl-NL" sz="3600" dirty="0"/>
              <a:t> on </a:t>
            </a:r>
            <a:r>
              <a:rPr lang="nl-NL" sz="3600" dirty="0" err="1"/>
              <a:t>Tourism</a:t>
            </a:r>
            <a:endParaRPr lang="nl-NL" sz="3600" dirty="0"/>
          </a:p>
        </p:txBody>
      </p:sp>
    </p:spTree>
    <p:extLst>
      <p:ext uri="{BB962C8B-B14F-4D97-AF65-F5344CB8AC3E}">
        <p14:creationId xmlns:p14="http://schemas.microsoft.com/office/powerpoint/2010/main" val="2974340929"/>
      </p:ext>
    </p:extLst>
  </p:cSld>
  <p:clrMapOvr>
    <a:masterClrMapping/>
  </p:clrMapOvr>
  <p:transition spd="slow">
    <p:wipe dir="r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EB59636-6BA0-65B0-CD39-B18BC04A01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87007" y="2540085"/>
            <a:ext cx="7005788" cy="3464653"/>
          </a:xfrm>
          <a:prstGeom prst="rect">
            <a:avLst/>
          </a:prstGeom>
        </p:spPr>
      </p:pic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 err="1"/>
              <a:t>Guinea's</a:t>
            </a:r>
            <a:r>
              <a:rPr lang="nl-NL" dirty="0"/>
              <a:t> </a:t>
            </a:r>
            <a:r>
              <a:rPr lang="nl-NL" dirty="0" err="1"/>
              <a:t>Economic</a:t>
            </a:r>
            <a:r>
              <a:rPr lang="nl-NL" dirty="0"/>
              <a:t> </a:t>
            </a:r>
            <a:r>
              <a:rPr lang="nl-NL" dirty="0" err="1"/>
              <a:t>Loss</a:t>
            </a:r>
            <a:r>
              <a:rPr lang="nl-NL" dirty="0"/>
              <a:t> </a:t>
            </a:r>
            <a:r>
              <a:rPr lang="nl-NL" dirty="0" err="1"/>
              <a:t>from</a:t>
            </a:r>
            <a:r>
              <a:rPr lang="nl-NL" dirty="0"/>
              <a:t> Ebola (2014–2017)</a:t>
            </a:r>
          </a:p>
          <a:p>
            <a:pPr lvl="3"/>
            <a:endParaRPr lang="nl-NL" dirty="0"/>
          </a:p>
          <a:p>
            <a:pPr lvl="3"/>
            <a:r>
              <a:rPr lang="nl-NL" dirty="0" err="1"/>
              <a:t>Economic</a:t>
            </a:r>
            <a:r>
              <a:rPr lang="nl-NL" dirty="0"/>
              <a:t> Impact of Ebola: High Scenario</a:t>
            </a:r>
          </a:p>
          <a:p>
            <a:pPr lvl="3"/>
            <a:r>
              <a:rPr lang="nl-NL" dirty="0"/>
              <a:t>GDP </a:t>
            </a:r>
            <a:r>
              <a:rPr lang="nl-NL" dirty="0" err="1"/>
              <a:t>Reduction</a:t>
            </a:r>
            <a:r>
              <a:rPr lang="nl-NL" dirty="0"/>
              <a:t>:</a:t>
            </a:r>
          </a:p>
          <a:p>
            <a:pPr lvl="3"/>
            <a:r>
              <a:rPr lang="nl-NL" b="0" dirty="0" err="1"/>
              <a:t>Average</a:t>
            </a:r>
            <a:r>
              <a:rPr lang="nl-NL" b="0" dirty="0"/>
              <a:t> GDP </a:t>
            </a:r>
            <a:r>
              <a:rPr lang="nl-NL" b="0" dirty="0" err="1"/>
              <a:t>growth</a:t>
            </a:r>
            <a:r>
              <a:rPr lang="nl-NL" b="0" dirty="0"/>
              <a:t> </a:t>
            </a:r>
            <a:r>
              <a:rPr lang="nl-NL" b="0" dirty="0" err="1"/>
              <a:t>reduced</a:t>
            </a:r>
            <a:r>
              <a:rPr lang="nl-NL" b="0" dirty="0"/>
              <a:t> </a:t>
            </a:r>
            <a:r>
              <a:rPr lang="nl-NL" b="0" dirty="0" err="1"/>
              <a:t>by</a:t>
            </a:r>
            <a:r>
              <a:rPr lang="nl-NL" b="0" dirty="0"/>
              <a:t> 3.4% </a:t>
            </a:r>
          </a:p>
          <a:p>
            <a:pPr lvl="3"/>
            <a:r>
              <a:rPr lang="nl-NL" b="0" dirty="0" err="1"/>
              <a:t>compared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no-Ebola baseline</a:t>
            </a:r>
          </a:p>
          <a:p>
            <a:pPr lvl="3"/>
            <a:endParaRPr lang="nl-NL" dirty="0"/>
          </a:p>
          <a:p>
            <a:pPr lvl="3"/>
            <a:r>
              <a:rPr lang="nl-NL" dirty="0" err="1"/>
              <a:t>Losses</a:t>
            </a:r>
            <a:r>
              <a:rPr lang="nl-NL" dirty="0"/>
              <a:t> in 2015:</a:t>
            </a:r>
          </a:p>
          <a:p>
            <a:pPr lvl="3"/>
            <a:r>
              <a:rPr lang="nl-NL" b="0" dirty="0"/>
              <a:t>- Low EVD Scenario: $155.9 </a:t>
            </a:r>
            <a:r>
              <a:rPr lang="nl-NL" b="0" dirty="0" err="1"/>
              <a:t>million</a:t>
            </a:r>
            <a:endParaRPr lang="nl-NL" b="0" dirty="0"/>
          </a:p>
          <a:p>
            <a:pPr lvl="3"/>
            <a:r>
              <a:rPr lang="nl-NL" b="0" dirty="0"/>
              <a:t>- High EVD Scenario: $238.7 </a:t>
            </a:r>
            <a:r>
              <a:rPr lang="nl-NL" b="0" dirty="0" err="1"/>
              <a:t>million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22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F9465D0-3798-0FA6-C9E0-1E59A914E0E4}"/>
              </a:ext>
            </a:extLst>
          </p:cNvPr>
          <p:cNvSpPr txBox="1"/>
          <p:nvPr/>
        </p:nvSpPr>
        <p:spPr>
          <a:xfrm flipH="1" flipV="1">
            <a:off x="9135506" y="2078242"/>
            <a:ext cx="45719" cy="45719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961F0D5-E34E-4C98-0159-CBADFF9EAD5F}"/>
              </a:ext>
            </a:extLst>
          </p:cNvPr>
          <p:cNvSpPr txBox="1"/>
          <p:nvPr/>
        </p:nvSpPr>
        <p:spPr>
          <a:xfrm>
            <a:off x="4442991" y="6056005"/>
            <a:ext cx="7827367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200" dirty="0"/>
              <a:t>Impact of the Ebola virus disease on GDP growth and GDP per capita growth in Guinea. Source:</a:t>
            </a:r>
            <a:r>
              <a:rPr lang="en-DE" sz="1200" dirty="0"/>
              <a:t> UNDG, (2015).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A08FA6D-9684-6D31-B0C3-03605800E015}"/>
              </a:ext>
            </a:extLst>
          </p:cNvPr>
          <p:cNvSpPr txBox="1"/>
          <p:nvPr/>
        </p:nvSpPr>
        <p:spPr>
          <a:xfrm>
            <a:off x="12471094" y="168558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itel 6">
            <a:extLst>
              <a:ext uri="{FF2B5EF4-FFF2-40B4-BE49-F238E27FC236}">
                <a16:creationId xmlns:a16="http://schemas.microsoft.com/office/drawing/2014/main" id="{21EABB70-3E04-B274-1C74-106200B8EC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5263" y="404813"/>
            <a:ext cx="11940298" cy="431800"/>
          </a:xfrm>
        </p:spPr>
        <p:txBody>
          <a:bodyPr/>
          <a:lstStyle/>
          <a:p>
            <a:r>
              <a:rPr lang="nl-NL" sz="3600" dirty="0"/>
              <a:t>3- The Impact of </a:t>
            </a:r>
            <a:r>
              <a:rPr lang="nl-NL" sz="3600" dirty="0" err="1"/>
              <a:t>the</a:t>
            </a:r>
            <a:r>
              <a:rPr lang="nl-NL" sz="3600" dirty="0"/>
              <a:t> Ebola </a:t>
            </a:r>
            <a:r>
              <a:rPr lang="nl-NL" sz="3600" dirty="0" err="1"/>
              <a:t>Outbreak</a:t>
            </a:r>
            <a:r>
              <a:rPr lang="nl-NL" sz="3600" dirty="0"/>
              <a:t> on </a:t>
            </a:r>
            <a:r>
              <a:rPr lang="nl-NL" sz="3600" dirty="0" err="1"/>
              <a:t>Tourism</a:t>
            </a:r>
            <a:endParaRPr lang="nl-NL" sz="3600" dirty="0"/>
          </a:p>
        </p:txBody>
      </p:sp>
    </p:spTree>
    <p:extLst>
      <p:ext uri="{BB962C8B-B14F-4D97-AF65-F5344CB8AC3E}">
        <p14:creationId xmlns:p14="http://schemas.microsoft.com/office/powerpoint/2010/main" val="1554133823"/>
      </p:ext>
    </p:extLst>
  </p:cSld>
  <p:clrMapOvr>
    <a:masterClrMapping/>
  </p:clrMapOvr>
  <p:transition spd="slow">
    <p:wipe dir="r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EB59636-6BA0-65B0-CD39-B18BC04A01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87007" y="2762944"/>
            <a:ext cx="7005788" cy="3464653"/>
          </a:xfrm>
          <a:prstGeom prst="rect">
            <a:avLst/>
          </a:prstGeom>
        </p:spPr>
      </p:pic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 err="1"/>
              <a:t>Guinea's</a:t>
            </a:r>
            <a:r>
              <a:rPr lang="nl-NL" dirty="0"/>
              <a:t> </a:t>
            </a:r>
            <a:r>
              <a:rPr lang="nl-NL" dirty="0" err="1"/>
              <a:t>Economic</a:t>
            </a:r>
            <a:r>
              <a:rPr lang="nl-NL" dirty="0"/>
              <a:t> </a:t>
            </a:r>
            <a:r>
              <a:rPr lang="nl-NL" dirty="0" err="1"/>
              <a:t>Loss</a:t>
            </a:r>
            <a:r>
              <a:rPr lang="nl-NL" dirty="0"/>
              <a:t> </a:t>
            </a:r>
            <a:r>
              <a:rPr lang="nl-NL" dirty="0" err="1"/>
              <a:t>from</a:t>
            </a:r>
            <a:r>
              <a:rPr lang="nl-NL" dirty="0"/>
              <a:t> Ebola (2014–2017)</a:t>
            </a:r>
          </a:p>
          <a:p>
            <a:pPr lvl="3"/>
            <a:endParaRPr lang="nl-NL" b="0" dirty="0"/>
          </a:p>
          <a:p>
            <a:pPr lvl="3"/>
            <a:r>
              <a:rPr lang="nl-NL" dirty="0"/>
              <a:t>Low Ebola Scenario: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Annual</a:t>
            </a:r>
            <a:r>
              <a:rPr lang="nl-NL" b="0" dirty="0"/>
              <a:t> GDP </a:t>
            </a:r>
            <a:r>
              <a:rPr lang="nl-NL" b="0" dirty="0" err="1"/>
              <a:t>Loss</a:t>
            </a:r>
            <a:r>
              <a:rPr lang="nl-NL" b="0" dirty="0"/>
              <a:t>: $184.4 </a:t>
            </a:r>
            <a:r>
              <a:rPr lang="nl-NL" b="0" dirty="0" err="1"/>
              <a:t>million</a:t>
            </a:r>
            <a:endParaRPr lang="nl-NL" b="0" dirty="0"/>
          </a:p>
          <a:p>
            <a:pPr lvl="3"/>
            <a:r>
              <a:rPr lang="nl-NL" b="0" dirty="0"/>
              <a:t>- Impact: 4.9% of </a:t>
            </a:r>
            <a:r>
              <a:rPr lang="nl-NL" b="0" dirty="0" err="1"/>
              <a:t>average</a:t>
            </a:r>
            <a:r>
              <a:rPr lang="nl-NL" b="0" dirty="0"/>
              <a:t> GDP</a:t>
            </a:r>
          </a:p>
          <a:p>
            <a:pPr lvl="3"/>
            <a:endParaRPr lang="nl-NL" b="0" dirty="0"/>
          </a:p>
          <a:p>
            <a:pPr lvl="3"/>
            <a:r>
              <a:rPr lang="nl-NL" dirty="0"/>
              <a:t>High Ebola Scenario: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Annual</a:t>
            </a:r>
            <a:r>
              <a:rPr lang="nl-NL" b="0" dirty="0"/>
              <a:t> GDP </a:t>
            </a:r>
            <a:r>
              <a:rPr lang="nl-NL" b="0" dirty="0" err="1"/>
              <a:t>Loss</a:t>
            </a:r>
            <a:r>
              <a:rPr lang="nl-NL" b="0" dirty="0"/>
              <a:t>: $315.5 </a:t>
            </a:r>
            <a:r>
              <a:rPr lang="nl-NL" b="0" dirty="0" err="1"/>
              <a:t>million</a:t>
            </a:r>
            <a:endParaRPr lang="nl-NL" b="0" dirty="0"/>
          </a:p>
          <a:p>
            <a:pPr lvl="3"/>
            <a:r>
              <a:rPr lang="nl-NL" b="0" dirty="0"/>
              <a:t>- Impact: 8.6% of </a:t>
            </a:r>
            <a:r>
              <a:rPr lang="nl-NL" b="0" dirty="0" err="1"/>
              <a:t>average</a:t>
            </a:r>
            <a:r>
              <a:rPr lang="nl-NL" b="0" dirty="0"/>
              <a:t> GDP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23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F9465D0-3798-0FA6-C9E0-1E59A914E0E4}"/>
              </a:ext>
            </a:extLst>
          </p:cNvPr>
          <p:cNvSpPr txBox="1"/>
          <p:nvPr/>
        </p:nvSpPr>
        <p:spPr>
          <a:xfrm flipH="1" flipV="1">
            <a:off x="9135506" y="2078242"/>
            <a:ext cx="45719" cy="45719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961F0D5-E34E-4C98-0159-CBADFF9EAD5F}"/>
              </a:ext>
            </a:extLst>
          </p:cNvPr>
          <p:cNvSpPr txBox="1"/>
          <p:nvPr/>
        </p:nvSpPr>
        <p:spPr>
          <a:xfrm>
            <a:off x="4370983" y="6187797"/>
            <a:ext cx="7827367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200" dirty="0"/>
              <a:t>Impact of the Ebola virus disease on GDP growth and GDP per capita growth in Guinea. Source:</a:t>
            </a:r>
            <a:r>
              <a:rPr lang="en-DE" sz="1200" dirty="0"/>
              <a:t> UNDG, (2015).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A08FA6D-9684-6D31-B0C3-03605800E015}"/>
              </a:ext>
            </a:extLst>
          </p:cNvPr>
          <p:cNvSpPr txBox="1"/>
          <p:nvPr/>
        </p:nvSpPr>
        <p:spPr>
          <a:xfrm>
            <a:off x="12471094" y="168558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itel 6">
            <a:extLst>
              <a:ext uri="{FF2B5EF4-FFF2-40B4-BE49-F238E27FC236}">
                <a16:creationId xmlns:a16="http://schemas.microsoft.com/office/drawing/2014/main" id="{5F4DFD45-366C-00AC-02DA-B9AF1B9324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5263" y="404813"/>
            <a:ext cx="11940298" cy="431800"/>
          </a:xfrm>
        </p:spPr>
        <p:txBody>
          <a:bodyPr/>
          <a:lstStyle/>
          <a:p>
            <a:r>
              <a:rPr lang="nl-NL" sz="3600" dirty="0"/>
              <a:t>3- The Impact of </a:t>
            </a:r>
            <a:r>
              <a:rPr lang="nl-NL" sz="3600" dirty="0" err="1"/>
              <a:t>the</a:t>
            </a:r>
            <a:r>
              <a:rPr lang="nl-NL" sz="3600" dirty="0"/>
              <a:t> Ebola </a:t>
            </a:r>
            <a:r>
              <a:rPr lang="nl-NL" sz="3600" dirty="0" err="1"/>
              <a:t>Outbreak</a:t>
            </a:r>
            <a:r>
              <a:rPr lang="nl-NL" sz="3600" dirty="0"/>
              <a:t> on </a:t>
            </a:r>
            <a:r>
              <a:rPr lang="nl-NL" sz="3600" dirty="0" err="1"/>
              <a:t>Tourism</a:t>
            </a:r>
            <a:endParaRPr lang="nl-NL" sz="3600" dirty="0"/>
          </a:p>
        </p:txBody>
      </p:sp>
    </p:spTree>
    <p:extLst>
      <p:ext uri="{BB962C8B-B14F-4D97-AF65-F5344CB8AC3E}">
        <p14:creationId xmlns:p14="http://schemas.microsoft.com/office/powerpoint/2010/main" val="355795203"/>
      </p:ext>
    </p:extLst>
  </p:cSld>
  <p:clrMapOvr>
    <a:masterClrMapping/>
  </p:clrMapOvr>
  <p:transition spd="slow">
    <p:wipe dir="r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 err="1"/>
              <a:t>Liberia’s</a:t>
            </a:r>
            <a:r>
              <a:rPr lang="nl-NL" dirty="0"/>
              <a:t> </a:t>
            </a:r>
            <a:r>
              <a:rPr lang="nl-NL" dirty="0" err="1"/>
              <a:t>Economic</a:t>
            </a:r>
            <a:r>
              <a:rPr lang="nl-NL" dirty="0"/>
              <a:t> </a:t>
            </a:r>
            <a:r>
              <a:rPr lang="nl-NL" dirty="0" err="1"/>
              <a:t>Loss</a:t>
            </a:r>
            <a:r>
              <a:rPr lang="nl-NL" dirty="0"/>
              <a:t> </a:t>
            </a:r>
            <a:r>
              <a:rPr lang="nl-NL" dirty="0" err="1"/>
              <a:t>from</a:t>
            </a:r>
            <a:r>
              <a:rPr lang="nl-NL" dirty="0"/>
              <a:t> Ebola (2014–2017)</a:t>
            </a:r>
          </a:p>
          <a:p>
            <a:pPr lvl="3"/>
            <a:endParaRPr lang="nl-NL" dirty="0"/>
          </a:p>
          <a:p>
            <a:pPr lvl="3"/>
            <a:r>
              <a:rPr lang="nl-NL" dirty="0"/>
              <a:t>Low Scenario</a:t>
            </a:r>
            <a:endParaRPr lang="nl-NL" b="0" dirty="0"/>
          </a:p>
          <a:p>
            <a:pPr lvl="3"/>
            <a:r>
              <a:rPr lang="nl-NL" b="0" dirty="0"/>
              <a:t>- GDP </a:t>
            </a:r>
            <a:r>
              <a:rPr lang="nl-NL" b="0" dirty="0" err="1"/>
              <a:t>Loss</a:t>
            </a:r>
            <a:r>
              <a:rPr lang="nl-NL" b="0" dirty="0"/>
              <a:t> in 2015: US$159 </a:t>
            </a:r>
            <a:r>
              <a:rPr lang="nl-NL" b="0" dirty="0" err="1"/>
              <a:t>million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Average</a:t>
            </a:r>
            <a:r>
              <a:rPr lang="nl-NL" b="0" dirty="0"/>
              <a:t> </a:t>
            </a:r>
            <a:r>
              <a:rPr lang="nl-NL" b="0" dirty="0" err="1"/>
              <a:t>Annual</a:t>
            </a:r>
            <a:r>
              <a:rPr lang="nl-NL" b="0" dirty="0"/>
              <a:t> </a:t>
            </a:r>
            <a:r>
              <a:rPr lang="nl-NL" b="0" dirty="0" err="1"/>
              <a:t>Loss</a:t>
            </a:r>
            <a:r>
              <a:rPr lang="nl-NL" b="0" dirty="0"/>
              <a:t>: US$187.7 </a:t>
            </a:r>
            <a:r>
              <a:rPr lang="nl-NL" b="0" dirty="0" err="1"/>
              <a:t>million</a:t>
            </a:r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dirty="0"/>
              <a:t>High Scenario</a:t>
            </a:r>
          </a:p>
          <a:p>
            <a:pPr lvl="3"/>
            <a:r>
              <a:rPr lang="nl-NL" b="0" dirty="0"/>
              <a:t>- GDP </a:t>
            </a:r>
            <a:r>
              <a:rPr lang="nl-NL" b="0" dirty="0" err="1"/>
              <a:t>Loss</a:t>
            </a:r>
            <a:r>
              <a:rPr lang="nl-NL" b="0" dirty="0"/>
              <a:t> in 2015: US$214 </a:t>
            </a:r>
            <a:r>
              <a:rPr lang="nl-NL" b="0" dirty="0" err="1"/>
              <a:t>million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Average</a:t>
            </a:r>
            <a:r>
              <a:rPr lang="nl-NL" b="0" dirty="0"/>
              <a:t> </a:t>
            </a:r>
            <a:r>
              <a:rPr lang="nl-NL" b="0" dirty="0" err="1"/>
              <a:t>Annual</a:t>
            </a:r>
            <a:r>
              <a:rPr lang="nl-NL" b="0" dirty="0"/>
              <a:t> </a:t>
            </a:r>
            <a:r>
              <a:rPr lang="nl-NL" b="0" dirty="0" err="1"/>
              <a:t>Loss</a:t>
            </a:r>
            <a:r>
              <a:rPr lang="nl-NL" b="0" dirty="0"/>
              <a:t>: US$245.2 </a:t>
            </a:r>
            <a:r>
              <a:rPr lang="nl-NL" b="0" dirty="0" err="1"/>
              <a:t>million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24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F9465D0-3798-0FA6-C9E0-1E59A914E0E4}"/>
              </a:ext>
            </a:extLst>
          </p:cNvPr>
          <p:cNvSpPr txBox="1"/>
          <p:nvPr/>
        </p:nvSpPr>
        <p:spPr>
          <a:xfrm flipH="1" flipV="1">
            <a:off x="9135506" y="2078242"/>
            <a:ext cx="45719" cy="45719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961F0D5-E34E-4C98-0159-CBADFF9EAD5F}"/>
              </a:ext>
            </a:extLst>
          </p:cNvPr>
          <p:cNvSpPr txBox="1"/>
          <p:nvPr/>
        </p:nvSpPr>
        <p:spPr>
          <a:xfrm>
            <a:off x="5019055" y="5738331"/>
            <a:ext cx="678958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200" dirty="0"/>
              <a:t>Impact of the Ebola virus disease on GDP growth and GDP per capita growth in Guinea. Source:</a:t>
            </a:r>
            <a:r>
              <a:rPr lang="en-DE" sz="1200" dirty="0"/>
              <a:t> UNDG, (2015).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A08FA6D-9684-6D31-B0C3-03605800E015}"/>
              </a:ext>
            </a:extLst>
          </p:cNvPr>
          <p:cNvSpPr txBox="1"/>
          <p:nvPr/>
        </p:nvSpPr>
        <p:spPr>
          <a:xfrm>
            <a:off x="12471094" y="168558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8102364-33E8-B793-0359-12E1D4F643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09499" y="2263086"/>
            <a:ext cx="6699141" cy="3401528"/>
          </a:xfrm>
          <a:prstGeom prst="rect">
            <a:avLst/>
          </a:prstGeom>
        </p:spPr>
      </p:pic>
      <p:sp>
        <p:nvSpPr>
          <p:cNvPr id="11" name="Titel 6">
            <a:extLst>
              <a:ext uri="{FF2B5EF4-FFF2-40B4-BE49-F238E27FC236}">
                <a16:creationId xmlns:a16="http://schemas.microsoft.com/office/drawing/2014/main" id="{58AB0D04-1BCA-32FF-7BE7-E7D2245B53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5263" y="404813"/>
            <a:ext cx="11940298" cy="431800"/>
          </a:xfrm>
        </p:spPr>
        <p:txBody>
          <a:bodyPr/>
          <a:lstStyle/>
          <a:p>
            <a:r>
              <a:rPr lang="nl-NL" sz="3600" dirty="0"/>
              <a:t>3- The Impact of </a:t>
            </a:r>
            <a:r>
              <a:rPr lang="nl-NL" sz="3600" dirty="0" err="1"/>
              <a:t>the</a:t>
            </a:r>
            <a:r>
              <a:rPr lang="nl-NL" sz="3600" dirty="0"/>
              <a:t> Ebola </a:t>
            </a:r>
            <a:r>
              <a:rPr lang="nl-NL" sz="3600" dirty="0" err="1"/>
              <a:t>Outbreak</a:t>
            </a:r>
            <a:r>
              <a:rPr lang="nl-NL" sz="3600" dirty="0"/>
              <a:t> on </a:t>
            </a:r>
            <a:r>
              <a:rPr lang="nl-NL" sz="3600" dirty="0" err="1"/>
              <a:t>Tourism</a:t>
            </a:r>
            <a:endParaRPr lang="nl-NL" sz="3600" dirty="0"/>
          </a:p>
        </p:txBody>
      </p:sp>
    </p:spTree>
    <p:extLst>
      <p:ext uri="{BB962C8B-B14F-4D97-AF65-F5344CB8AC3E}">
        <p14:creationId xmlns:p14="http://schemas.microsoft.com/office/powerpoint/2010/main" val="3520173788"/>
      </p:ext>
    </p:extLst>
  </p:cSld>
  <p:clrMapOvr>
    <a:masterClrMapping/>
  </p:clrMapOvr>
  <p:transition spd="slow">
    <p:wipe dir="r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 err="1"/>
              <a:t>Economic</a:t>
            </a:r>
            <a:r>
              <a:rPr lang="nl-NL" dirty="0"/>
              <a:t> Impact of EVD on Sierra Leone (2014–2017)</a:t>
            </a:r>
          </a:p>
          <a:p>
            <a:pPr lvl="3"/>
            <a:r>
              <a:rPr lang="nl-NL" dirty="0"/>
              <a:t>Low Scenario</a:t>
            </a:r>
          </a:p>
          <a:p>
            <a:pPr lvl="3"/>
            <a:r>
              <a:rPr lang="nl-NL" b="0" dirty="0"/>
              <a:t>- GDP </a:t>
            </a:r>
            <a:r>
              <a:rPr lang="nl-NL" b="0" dirty="0" err="1"/>
              <a:t>Loss</a:t>
            </a:r>
            <a:r>
              <a:rPr lang="nl-NL" b="0" dirty="0"/>
              <a:t> in 2015: US$219 </a:t>
            </a:r>
            <a:r>
              <a:rPr lang="nl-NL" b="0" dirty="0" err="1"/>
              <a:t>million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Average</a:t>
            </a:r>
            <a:r>
              <a:rPr lang="nl-NL" b="0" dirty="0"/>
              <a:t> </a:t>
            </a:r>
            <a:r>
              <a:rPr lang="nl-NL" b="0" dirty="0" err="1"/>
              <a:t>Annual</a:t>
            </a:r>
            <a:r>
              <a:rPr lang="nl-NL" b="0" dirty="0"/>
              <a:t> </a:t>
            </a:r>
            <a:r>
              <a:rPr lang="nl-NL" b="0" dirty="0" err="1"/>
              <a:t>Loss</a:t>
            </a:r>
            <a:r>
              <a:rPr lang="nl-NL" b="0" dirty="0"/>
              <a:t>: US$200.7 </a:t>
            </a:r>
            <a:r>
              <a:rPr lang="nl-NL" b="0" dirty="0" err="1"/>
              <a:t>million</a:t>
            </a:r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dirty="0"/>
              <a:t>High Scenario</a:t>
            </a:r>
          </a:p>
          <a:p>
            <a:pPr lvl="3"/>
            <a:r>
              <a:rPr lang="nl-NL" b="0" dirty="0"/>
              <a:t>- GDP </a:t>
            </a:r>
            <a:r>
              <a:rPr lang="nl-NL" b="0" dirty="0" err="1"/>
              <a:t>Loss</a:t>
            </a:r>
            <a:r>
              <a:rPr lang="nl-NL" b="0" dirty="0"/>
              <a:t> in 2015: US$286 </a:t>
            </a:r>
            <a:r>
              <a:rPr lang="nl-NL" b="0" dirty="0" err="1"/>
              <a:t>million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Average</a:t>
            </a:r>
            <a:r>
              <a:rPr lang="nl-NL" b="0" dirty="0"/>
              <a:t> </a:t>
            </a:r>
            <a:r>
              <a:rPr lang="nl-NL" b="0" dirty="0" err="1"/>
              <a:t>Annual</a:t>
            </a:r>
            <a:r>
              <a:rPr lang="nl-NL" b="0" dirty="0"/>
              <a:t> </a:t>
            </a:r>
            <a:r>
              <a:rPr lang="nl-NL" b="0" dirty="0" err="1"/>
              <a:t>Loss</a:t>
            </a:r>
            <a:r>
              <a:rPr lang="nl-NL" b="0" dirty="0"/>
              <a:t>: US$264.3 </a:t>
            </a:r>
            <a:r>
              <a:rPr lang="nl-NL" b="0" dirty="0" err="1"/>
              <a:t>million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25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F9465D0-3798-0FA6-C9E0-1E59A914E0E4}"/>
              </a:ext>
            </a:extLst>
          </p:cNvPr>
          <p:cNvSpPr txBox="1"/>
          <p:nvPr/>
        </p:nvSpPr>
        <p:spPr>
          <a:xfrm flipH="1" flipV="1">
            <a:off x="9135506" y="2078242"/>
            <a:ext cx="45719" cy="45719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961F0D5-E34E-4C98-0159-CBADFF9EAD5F}"/>
              </a:ext>
            </a:extLst>
          </p:cNvPr>
          <p:cNvSpPr txBox="1"/>
          <p:nvPr/>
        </p:nvSpPr>
        <p:spPr>
          <a:xfrm>
            <a:off x="5019055" y="5738331"/>
            <a:ext cx="678958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200" dirty="0"/>
              <a:t>Impact of the Ebola virus disease on GDP growth and GDP per capita growth in Guinea. Source:</a:t>
            </a:r>
            <a:r>
              <a:rPr lang="en-DE" sz="1200" dirty="0"/>
              <a:t> UNDG, (2015).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A08FA6D-9684-6D31-B0C3-03605800E015}"/>
              </a:ext>
            </a:extLst>
          </p:cNvPr>
          <p:cNvSpPr txBox="1"/>
          <p:nvPr/>
        </p:nvSpPr>
        <p:spPr>
          <a:xfrm>
            <a:off x="12471094" y="168558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4F42099-6785-6D17-F629-B89A9B8E9D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19055" y="2287139"/>
            <a:ext cx="7064968" cy="3451192"/>
          </a:xfrm>
          <a:prstGeom prst="rect">
            <a:avLst/>
          </a:prstGeom>
        </p:spPr>
      </p:pic>
      <p:sp>
        <p:nvSpPr>
          <p:cNvPr id="11" name="Titel 6">
            <a:extLst>
              <a:ext uri="{FF2B5EF4-FFF2-40B4-BE49-F238E27FC236}">
                <a16:creationId xmlns:a16="http://schemas.microsoft.com/office/drawing/2014/main" id="{19C474D7-2368-B703-CBBE-202CA40976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5263" y="404813"/>
            <a:ext cx="11940298" cy="431800"/>
          </a:xfrm>
        </p:spPr>
        <p:txBody>
          <a:bodyPr/>
          <a:lstStyle/>
          <a:p>
            <a:r>
              <a:rPr lang="nl-NL" sz="3600" dirty="0"/>
              <a:t>3- The Impact of </a:t>
            </a:r>
            <a:r>
              <a:rPr lang="nl-NL" sz="3600" dirty="0" err="1"/>
              <a:t>the</a:t>
            </a:r>
            <a:r>
              <a:rPr lang="nl-NL" sz="3600" dirty="0"/>
              <a:t> Ebola </a:t>
            </a:r>
            <a:r>
              <a:rPr lang="nl-NL" sz="3600" dirty="0" err="1"/>
              <a:t>Outbreak</a:t>
            </a:r>
            <a:r>
              <a:rPr lang="nl-NL" sz="3600" dirty="0"/>
              <a:t> on </a:t>
            </a:r>
            <a:r>
              <a:rPr lang="nl-NL" sz="3600" dirty="0" err="1"/>
              <a:t>Tourism</a:t>
            </a:r>
            <a:endParaRPr lang="nl-NL" sz="3600" dirty="0"/>
          </a:p>
        </p:txBody>
      </p:sp>
    </p:spTree>
    <p:extLst>
      <p:ext uri="{BB962C8B-B14F-4D97-AF65-F5344CB8AC3E}">
        <p14:creationId xmlns:p14="http://schemas.microsoft.com/office/powerpoint/2010/main" val="1289278700"/>
      </p:ext>
    </p:extLst>
  </p:cSld>
  <p:clrMapOvr>
    <a:masterClrMapping/>
  </p:clrMapOvr>
  <p:transition spd="slow">
    <p:wipe dir="r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>
          <a:xfrm>
            <a:off x="194520" y="404664"/>
            <a:ext cx="11305256" cy="432048"/>
          </a:xfrm>
        </p:spPr>
        <p:txBody>
          <a:bodyPr/>
          <a:lstStyle/>
          <a:p>
            <a:r>
              <a:rPr lang="nl-NL" sz="3600" dirty="0"/>
              <a:t>4- </a:t>
            </a:r>
            <a:r>
              <a:rPr lang="nl-NL" sz="3600" dirty="0" err="1"/>
              <a:t>Tourism</a:t>
            </a:r>
            <a:r>
              <a:rPr lang="nl-NL" sz="3600" dirty="0"/>
              <a:t> Impacts of </a:t>
            </a:r>
            <a:r>
              <a:rPr lang="nl-NL" sz="3600" dirty="0" err="1"/>
              <a:t>the</a:t>
            </a:r>
            <a:r>
              <a:rPr lang="nl-NL" sz="3600" dirty="0"/>
              <a:t> COVID-19 </a:t>
            </a:r>
            <a:r>
              <a:rPr lang="nl-NL" sz="3600" dirty="0" err="1"/>
              <a:t>Pandemic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Global Impact of COVID-19 on </a:t>
            </a:r>
            <a:r>
              <a:rPr lang="nl-NL" dirty="0" err="1"/>
              <a:t>Tourism</a:t>
            </a:r>
            <a:endParaRPr lang="nl-NL" dirty="0"/>
          </a:p>
          <a:p>
            <a:pPr lvl="3"/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Origin</a:t>
            </a:r>
            <a:r>
              <a:rPr lang="nl-NL" b="0" dirty="0"/>
              <a:t>: </a:t>
            </a:r>
            <a:r>
              <a:rPr lang="nl-NL" b="0" dirty="0" err="1"/>
              <a:t>Emerged</a:t>
            </a:r>
            <a:r>
              <a:rPr lang="nl-NL" b="0" dirty="0"/>
              <a:t> in China, late 2019</a:t>
            </a:r>
          </a:p>
          <a:p>
            <a:pPr lvl="3"/>
            <a:r>
              <a:rPr lang="nl-NL" b="0" dirty="0"/>
              <a:t>- Spread: </a:t>
            </a:r>
            <a:r>
              <a:rPr lang="nl-NL" b="0" dirty="0" err="1"/>
              <a:t>Rapidly</a:t>
            </a:r>
            <a:r>
              <a:rPr lang="nl-NL" b="0" dirty="0"/>
              <a:t> </a:t>
            </a:r>
            <a:r>
              <a:rPr lang="nl-NL" b="0" dirty="0" err="1"/>
              <a:t>affected</a:t>
            </a:r>
            <a:r>
              <a:rPr lang="nl-NL" b="0" dirty="0"/>
              <a:t> </a:t>
            </a:r>
            <a:r>
              <a:rPr lang="nl-NL" b="0" dirty="0" err="1"/>
              <a:t>Asia</a:t>
            </a:r>
            <a:r>
              <a:rPr lang="nl-NL" b="0" dirty="0"/>
              <a:t>, Australia, </a:t>
            </a:r>
            <a:r>
              <a:rPr lang="nl-NL" b="0" dirty="0" err="1"/>
              <a:t>Middle</a:t>
            </a:r>
            <a:r>
              <a:rPr lang="nl-NL" b="0" dirty="0"/>
              <a:t> East, Europe,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Americas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Africa</a:t>
            </a:r>
            <a:endParaRPr lang="nl-NL" b="0" dirty="0"/>
          </a:p>
          <a:p>
            <a:pPr lvl="3"/>
            <a:endParaRPr lang="nl-NL" dirty="0"/>
          </a:p>
          <a:p>
            <a:pPr lvl="3"/>
            <a:r>
              <a:rPr lang="nl-NL" dirty="0" err="1"/>
              <a:t>Effects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Progressive</a:t>
            </a:r>
            <a:r>
              <a:rPr lang="nl-NL" b="0" dirty="0"/>
              <a:t> </a:t>
            </a:r>
            <a:r>
              <a:rPr lang="nl-NL" b="0" dirty="0" err="1"/>
              <a:t>infection</a:t>
            </a:r>
            <a:r>
              <a:rPr lang="nl-NL" b="0" dirty="0"/>
              <a:t> waves </a:t>
            </a:r>
            <a:r>
              <a:rPr lang="nl-NL" b="0" dirty="0" err="1"/>
              <a:t>triggered</a:t>
            </a:r>
            <a:r>
              <a:rPr lang="nl-NL" b="0" dirty="0"/>
              <a:t> </a:t>
            </a:r>
            <a:r>
              <a:rPr lang="nl-NL" b="0" dirty="0" err="1"/>
              <a:t>economic</a:t>
            </a:r>
            <a:r>
              <a:rPr lang="nl-NL" b="0" dirty="0"/>
              <a:t> </a:t>
            </a:r>
            <a:r>
              <a:rPr lang="nl-NL" b="0" dirty="0" err="1"/>
              <a:t>shutdowns</a:t>
            </a:r>
            <a:endParaRPr lang="nl-NL" b="0" dirty="0"/>
          </a:p>
          <a:p>
            <a:pPr lvl="3"/>
            <a:r>
              <a:rPr lang="nl-NL" b="0" dirty="0"/>
              <a:t>- Significant </a:t>
            </a:r>
            <a:r>
              <a:rPr lang="nl-NL" b="0" dirty="0" err="1"/>
              <a:t>decline</a:t>
            </a:r>
            <a:r>
              <a:rPr lang="nl-NL" b="0" dirty="0"/>
              <a:t> in output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demand</a:t>
            </a:r>
            <a:r>
              <a:rPr lang="nl-NL" b="0" dirty="0"/>
              <a:t> </a:t>
            </a:r>
            <a:r>
              <a:rPr lang="nl-NL" b="0" dirty="0" err="1"/>
              <a:t>across</a:t>
            </a:r>
            <a:r>
              <a:rPr lang="nl-NL" b="0" dirty="0"/>
              <a:t> major </a:t>
            </a:r>
            <a:r>
              <a:rPr lang="nl-NL" b="0" dirty="0" err="1"/>
              <a:t>tourism</a:t>
            </a:r>
            <a:r>
              <a:rPr lang="nl-NL" b="0" dirty="0"/>
              <a:t> source </a:t>
            </a:r>
            <a:r>
              <a:rPr lang="nl-NL" b="0" dirty="0" err="1"/>
              <a:t>markets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Tourism</a:t>
            </a:r>
            <a:r>
              <a:rPr lang="nl-NL" b="0" dirty="0"/>
              <a:t> </a:t>
            </a:r>
            <a:r>
              <a:rPr lang="nl-NL" b="0" dirty="0" err="1"/>
              <a:t>industry</a:t>
            </a:r>
            <a:r>
              <a:rPr lang="nl-NL" b="0" dirty="0"/>
              <a:t> </a:t>
            </a:r>
            <a:r>
              <a:rPr lang="nl-NL" b="0" dirty="0" err="1"/>
              <a:t>faced</a:t>
            </a:r>
            <a:r>
              <a:rPr lang="nl-NL" b="0" dirty="0"/>
              <a:t> </a:t>
            </a:r>
            <a:r>
              <a:rPr lang="nl-NL" b="0" dirty="0" err="1"/>
              <a:t>inevitable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severe </a:t>
            </a:r>
            <a:r>
              <a:rPr lang="nl-NL" b="0" dirty="0" err="1"/>
              <a:t>disruptions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26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F9465D0-3798-0FA6-C9E0-1E59A914E0E4}"/>
              </a:ext>
            </a:extLst>
          </p:cNvPr>
          <p:cNvSpPr txBox="1"/>
          <p:nvPr/>
        </p:nvSpPr>
        <p:spPr>
          <a:xfrm flipH="1" flipV="1">
            <a:off x="9135506" y="2078242"/>
            <a:ext cx="45719" cy="45719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A08FA6D-9684-6D31-B0C3-03605800E015}"/>
              </a:ext>
            </a:extLst>
          </p:cNvPr>
          <p:cNvSpPr txBox="1"/>
          <p:nvPr/>
        </p:nvSpPr>
        <p:spPr>
          <a:xfrm>
            <a:off x="12471094" y="168558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4080980"/>
      </p:ext>
    </p:extLst>
  </p:cSld>
  <p:clrMapOvr>
    <a:masterClrMapping/>
  </p:clrMapOvr>
  <p:transition spd="slow">
    <p:wipe dir="r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>
          <a:xfrm>
            <a:off x="194520" y="404664"/>
            <a:ext cx="11305256" cy="432048"/>
          </a:xfrm>
        </p:spPr>
        <p:txBody>
          <a:bodyPr/>
          <a:lstStyle/>
          <a:p>
            <a:r>
              <a:rPr lang="nl-NL" sz="3600" dirty="0"/>
              <a:t>4- </a:t>
            </a:r>
            <a:r>
              <a:rPr lang="nl-NL" sz="3600" dirty="0" err="1"/>
              <a:t>Tourism</a:t>
            </a:r>
            <a:r>
              <a:rPr lang="nl-NL" sz="3600" dirty="0"/>
              <a:t> Impacts of </a:t>
            </a:r>
            <a:r>
              <a:rPr lang="nl-NL" sz="3600" dirty="0" err="1"/>
              <a:t>the</a:t>
            </a:r>
            <a:r>
              <a:rPr lang="nl-NL" sz="3600" dirty="0"/>
              <a:t> COVID-19 </a:t>
            </a:r>
            <a:r>
              <a:rPr lang="nl-NL" sz="3600" dirty="0" err="1"/>
              <a:t>Pandemic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Global Impact of COVID-19 on </a:t>
            </a:r>
            <a:r>
              <a:rPr lang="nl-NL" dirty="0" err="1"/>
              <a:t>Tourism</a:t>
            </a:r>
            <a:endParaRPr lang="nl-NL" dirty="0"/>
          </a:p>
          <a:p>
            <a:pPr lvl="3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27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F9465D0-3798-0FA6-C9E0-1E59A914E0E4}"/>
              </a:ext>
            </a:extLst>
          </p:cNvPr>
          <p:cNvSpPr txBox="1"/>
          <p:nvPr/>
        </p:nvSpPr>
        <p:spPr>
          <a:xfrm flipH="1" flipV="1">
            <a:off x="9135506" y="2078242"/>
            <a:ext cx="45719" cy="45719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A08FA6D-9684-6D31-B0C3-03605800E015}"/>
              </a:ext>
            </a:extLst>
          </p:cNvPr>
          <p:cNvSpPr txBox="1"/>
          <p:nvPr/>
        </p:nvSpPr>
        <p:spPr>
          <a:xfrm>
            <a:off x="12471094" y="168558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1FAD4B0-E543-8EFB-D854-5E2E104062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8515" y="2123962"/>
            <a:ext cx="6197026" cy="411335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2B5730E-BCED-06C9-E366-6F1A5EA616F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91263" y="1916832"/>
            <a:ext cx="5154789" cy="264215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80A663B-3D14-EE21-E31F-058CB03DCE5D}"/>
              </a:ext>
            </a:extLst>
          </p:cNvPr>
          <p:cNvSpPr txBox="1"/>
          <p:nvPr/>
        </p:nvSpPr>
        <p:spPr>
          <a:xfrm>
            <a:off x="6605541" y="6032307"/>
            <a:ext cx="544051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de-DE" sz="1200" dirty="0"/>
              <a:t>Source: https://</a:t>
            </a:r>
            <a:r>
              <a:rPr lang="de-DE" sz="1200" dirty="0" err="1"/>
              <a:t>www.unwto.org</a:t>
            </a:r>
            <a:r>
              <a:rPr lang="de-DE" sz="1200" dirty="0"/>
              <a:t>/impact-assessment-of-the-covid-19-outbreak-on-international-tourism</a:t>
            </a:r>
            <a:endParaRPr lang="en-DE" sz="1200" dirty="0"/>
          </a:p>
        </p:txBody>
      </p:sp>
    </p:spTree>
    <p:extLst>
      <p:ext uri="{BB962C8B-B14F-4D97-AF65-F5344CB8AC3E}">
        <p14:creationId xmlns:p14="http://schemas.microsoft.com/office/powerpoint/2010/main" val="933738154"/>
      </p:ext>
    </p:extLst>
  </p:cSld>
  <p:clrMapOvr>
    <a:masterClrMapping/>
  </p:clrMapOvr>
  <p:transition spd="slow">
    <p:wipe dir="r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>
          <a:xfrm>
            <a:off x="194520" y="404664"/>
            <a:ext cx="11305256" cy="432048"/>
          </a:xfrm>
        </p:spPr>
        <p:txBody>
          <a:bodyPr/>
          <a:lstStyle/>
          <a:p>
            <a:r>
              <a:rPr lang="nl-NL" sz="3600" dirty="0"/>
              <a:t>4- </a:t>
            </a:r>
            <a:r>
              <a:rPr lang="nl-NL" sz="3600" dirty="0" err="1"/>
              <a:t>Tourism</a:t>
            </a:r>
            <a:r>
              <a:rPr lang="nl-NL" sz="3600" dirty="0"/>
              <a:t> Impacts of </a:t>
            </a:r>
            <a:r>
              <a:rPr lang="nl-NL" sz="3600" dirty="0" err="1"/>
              <a:t>the</a:t>
            </a:r>
            <a:r>
              <a:rPr lang="nl-NL" sz="3600" dirty="0"/>
              <a:t> COVID-19 </a:t>
            </a:r>
            <a:r>
              <a:rPr lang="nl-NL" sz="3600" dirty="0" err="1"/>
              <a:t>Pandemic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Global Impact of COVID-19 on </a:t>
            </a:r>
            <a:r>
              <a:rPr lang="nl-NL" dirty="0" err="1"/>
              <a:t>Tourism</a:t>
            </a:r>
            <a:endParaRPr lang="nl-NL" dirty="0"/>
          </a:p>
          <a:p>
            <a:pPr lvl="3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28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F9465D0-3798-0FA6-C9E0-1E59A914E0E4}"/>
              </a:ext>
            </a:extLst>
          </p:cNvPr>
          <p:cNvSpPr txBox="1"/>
          <p:nvPr/>
        </p:nvSpPr>
        <p:spPr>
          <a:xfrm flipH="1" flipV="1">
            <a:off x="9135506" y="2078242"/>
            <a:ext cx="45719" cy="45719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A08FA6D-9684-6D31-B0C3-03605800E015}"/>
              </a:ext>
            </a:extLst>
          </p:cNvPr>
          <p:cNvSpPr txBox="1"/>
          <p:nvPr/>
        </p:nvSpPr>
        <p:spPr>
          <a:xfrm>
            <a:off x="12471094" y="168558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1FAD4B0-E543-8EFB-D854-5E2E104062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8515" y="2123962"/>
            <a:ext cx="6197026" cy="411335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CD42EE1-77AA-A471-D20E-8F964A2F931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63271" y="1484784"/>
            <a:ext cx="5069869" cy="2978617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44C9587D-7D6C-5594-2CD7-CE28C9A2FC00}"/>
              </a:ext>
            </a:extLst>
          </p:cNvPr>
          <p:cNvSpPr txBox="1"/>
          <p:nvPr/>
        </p:nvSpPr>
        <p:spPr>
          <a:xfrm>
            <a:off x="6605541" y="6032307"/>
            <a:ext cx="554230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de-DE" sz="1200" dirty="0"/>
              <a:t>Source: https://</a:t>
            </a:r>
            <a:r>
              <a:rPr lang="de-DE" sz="1200" dirty="0" err="1"/>
              <a:t>www.unwto.org</a:t>
            </a:r>
            <a:r>
              <a:rPr lang="de-DE" sz="1200" dirty="0"/>
              <a:t>/impact-assessment-of-the-covid-19-outbreak-on-international-tourism</a:t>
            </a:r>
            <a:endParaRPr lang="en-DE" sz="1200" dirty="0"/>
          </a:p>
        </p:txBody>
      </p:sp>
    </p:spTree>
    <p:extLst>
      <p:ext uri="{BB962C8B-B14F-4D97-AF65-F5344CB8AC3E}">
        <p14:creationId xmlns:p14="http://schemas.microsoft.com/office/powerpoint/2010/main" val="1426954022"/>
      </p:ext>
    </p:extLst>
  </p:cSld>
  <p:clrMapOvr>
    <a:masterClrMapping/>
  </p:clrMapOvr>
  <p:transition spd="slow">
    <p:wipe dir="r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>
          <a:xfrm>
            <a:off x="194520" y="404664"/>
            <a:ext cx="11305256" cy="432048"/>
          </a:xfrm>
        </p:spPr>
        <p:txBody>
          <a:bodyPr/>
          <a:lstStyle/>
          <a:p>
            <a:r>
              <a:rPr lang="nl-NL" sz="3600" dirty="0"/>
              <a:t>4- </a:t>
            </a:r>
            <a:r>
              <a:rPr lang="nl-NL" sz="3600" dirty="0" err="1"/>
              <a:t>Tourism</a:t>
            </a:r>
            <a:r>
              <a:rPr lang="nl-NL" sz="3600" dirty="0"/>
              <a:t> Impacts of </a:t>
            </a:r>
            <a:r>
              <a:rPr lang="nl-NL" sz="3600" dirty="0" err="1"/>
              <a:t>the</a:t>
            </a:r>
            <a:r>
              <a:rPr lang="nl-NL" sz="3600" dirty="0"/>
              <a:t> COVID-19 </a:t>
            </a:r>
            <a:r>
              <a:rPr lang="nl-NL" sz="3600" dirty="0" err="1"/>
              <a:t>Pandemic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29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F9465D0-3798-0FA6-C9E0-1E59A914E0E4}"/>
              </a:ext>
            </a:extLst>
          </p:cNvPr>
          <p:cNvSpPr txBox="1"/>
          <p:nvPr/>
        </p:nvSpPr>
        <p:spPr>
          <a:xfrm flipH="1" flipV="1">
            <a:off x="9135506" y="2078242"/>
            <a:ext cx="45719" cy="45719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961F0D5-E34E-4C98-0159-CBADFF9EAD5F}"/>
              </a:ext>
            </a:extLst>
          </p:cNvPr>
          <p:cNvSpPr txBox="1"/>
          <p:nvPr/>
        </p:nvSpPr>
        <p:spPr>
          <a:xfrm>
            <a:off x="5019055" y="5738331"/>
            <a:ext cx="678958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200" dirty="0"/>
              <a:t>Impact of the Ebola virus disease on GDP growth and GDP per capita growth in Guinea. Source:</a:t>
            </a:r>
            <a:r>
              <a:rPr lang="en-DE" sz="1200" dirty="0"/>
              <a:t> UNDG, (2015).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A08FA6D-9684-6D31-B0C3-03605800E015}"/>
              </a:ext>
            </a:extLst>
          </p:cNvPr>
          <p:cNvSpPr txBox="1"/>
          <p:nvPr/>
        </p:nvSpPr>
        <p:spPr>
          <a:xfrm>
            <a:off x="12471094" y="168558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026" name="Picture 2" descr="International Tourist Arrivals by Region">
            <a:extLst>
              <a:ext uri="{FF2B5EF4-FFF2-40B4-BE49-F238E27FC236}">
                <a16:creationId xmlns:a16="http://schemas.microsoft.com/office/drawing/2014/main" id="{0B58E406-3B05-6391-782D-CC76DA2CF8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1252836"/>
            <a:ext cx="12192000" cy="5605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CEA54A3-9C2F-DD21-EA3F-AE0643B55EC2}"/>
              </a:ext>
            </a:extLst>
          </p:cNvPr>
          <p:cNvSpPr txBox="1"/>
          <p:nvPr/>
        </p:nvSpPr>
        <p:spPr>
          <a:xfrm>
            <a:off x="3434879" y="6517167"/>
            <a:ext cx="7371365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de-DE" sz="1200" dirty="0">
                <a:solidFill>
                  <a:schemeClr val="bg1"/>
                </a:solidFill>
              </a:rPr>
              <a:t>Source: https://</a:t>
            </a:r>
            <a:r>
              <a:rPr lang="de-DE" sz="1200" dirty="0" err="1">
                <a:solidFill>
                  <a:schemeClr val="bg1"/>
                </a:solidFill>
              </a:rPr>
              <a:t>www.unwto.org</a:t>
            </a:r>
            <a:r>
              <a:rPr lang="de-DE" sz="1200" dirty="0">
                <a:solidFill>
                  <a:schemeClr val="bg1"/>
                </a:solidFill>
              </a:rPr>
              <a:t>/impact-assessment-of-the-covid-19-outbreak-on-international-tourism</a:t>
            </a:r>
            <a:endParaRPr lang="en-DE" sz="1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7277469"/>
      </p:ext>
    </p:extLst>
  </p:cSld>
  <p:clrMapOvr>
    <a:masterClrMapping/>
  </p:clrMapOvr>
  <p:transition spd="slow">
    <p:wipe dir="r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>
          <a:xfrm>
            <a:off x="194520" y="404664"/>
            <a:ext cx="11305256" cy="432048"/>
          </a:xfrm>
        </p:spPr>
        <p:txBody>
          <a:bodyPr/>
          <a:lstStyle/>
          <a:p>
            <a:r>
              <a:rPr lang="nl-NL" sz="3600" dirty="0"/>
              <a:t>4- </a:t>
            </a:r>
            <a:r>
              <a:rPr lang="nl-NL" sz="3600" dirty="0" err="1"/>
              <a:t>Tourism</a:t>
            </a:r>
            <a:r>
              <a:rPr lang="nl-NL" sz="3600" dirty="0"/>
              <a:t> Impacts of </a:t>
            </a:r>
            <a:r>
              <a:rPr lang="nl-NL" sz="3600" dirty="0" err="1"/>
              <a:t>the</a:t>
            </a:r>
            <a:r>
              <a:rPr lang="nl-NL" sz="3600" dirty="0"/>
              <a:t> COVID-19 </a:t>
            </a:r>
            <a:r>
              <a:rPr lang="nl-NL" sz="3600" dirty="0" err="1"/>
              <a:t>Pandemic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30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F9465D0-3798-0FA6-C9E0-1E59A914E0E4}"/>
              </a:ext>
            </a:extLst>
          </p:cNvPr>
          <p:cNvSpPr txBox="1"/>
          <p:nvPr/>
        </p:nvSpPr>
        <p:spPr>
          <a:xfrm flipH="1" flipV="1">
            <a:off x="9135506" y="2078242"/>
            <a:ext cx="45719" cy="45719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961F0D5-E34E-4C98-0159-CBADFF9EAD5F}"/>
              </a:ext>
            </a:extLst>
          </p:cNvPr>
          <p:cNvSpPr txBox="1"/>
          <p:nvPr/>
        </p:nvSpPr>
        <p:spPr>
          <a:xfrm>
            <a:off x="5019055" y="5738331"/>
            <a:ext cx="678958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200" dirty="0"/>
              <a:t>Impact of the Ebola virus disease on GDP growth and GDP per capita growth in Guinea. Source:</a:t>
            </a:r>
            <a:r>
              <a:rPr lang="en-DE" sz="1200" dirty="0"/>
              <a:t> UNDG, (2015).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A08FA6D-9684-6D31-B0C3-03605800E015}"/>
              </a:ext>
            </a:extLst>
          </p:cNvPr>
          <p:cNvSpPr txBox="1"/>
          <p:nvPr/>
        </p:nvSpPr>
        <p:spPr>
          <a:xfrm>
            <a:off x="12471094" y="168558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2050" name="Picture 2" descr="International Tourist Arrivals">
            <a:extLst>
              <a:ext uri="{FF2B5EF4-FFF2-40B4-BE49-F238E27FC236}">
                <a16:creationId xmlns:a16="http://schemas.microsoft.com/office/drawing/2014/main" id="{45EC5279-D72A-A673-E21F-215BDDFDC7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1252836"/>
            <a:ext cx="12192000" cy="5605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EF805AB-50A9-1155-CD2B-12004EC05CD0}"/>
              </a:ext>
            </a:extLst>
          </p:cNvPr>
          <p:cNvSpPr txBox="1"/>
          <p:nvPr/>
        </p:nvSpPr>
        <p:spPr>
          <a:xfrm>
            <a:off x="4659015" y="6556418"/>
            <a:ext cx="7371365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de-DE" sz="1200" dirty="0">
                <a:solidFill>
                  <a:schemeClr val="bg1"/>
                </a:solidFill>
              </a:rPr>
              <a:t>Source: https://</a:t>
            </a:r>
            <a:r>
              <a:rPr lang="de-DE" sz="1200" dirty="0" err="1">
                <a:solidFill>
                  <a:schemeClr val="bg1"/>
                </a:solidFill>
              </a:rPr>
              <a:t>www.unwto.org</a:t>
            </a:r>
            <a:r>
              <a:rPr lang="de-DE" sz="1200" dirty="0">
                <a:solidFill>
                  <a:schemeClr val="bg1"/>
                </a:solidFill>
              </a:rPr>
              <a:t>/impact-assessment-of-the-covid-19-outbreak-on-international-tourism</a:t>
            </a:r>
            <a:endParaRPr lang="en-DE" sz="1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6662712"/>
      </p:ext>
    </p:extLst>
  </p:cSld>
  <p:clrMapOvr>
    <a:masterClrMapping/>
  </p:clrMapOvr>
  <p:transition spd="slow">
    <p:wipe dir="r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>
          <a:xfrm>
            <a:off x="194520" y="404664"/>
            <a:ext cx="11305256" cy="432048"/>
          </a:xfrm>
        </p:spPr>
        <p:txBody>
          <a:bodyPr/>
          <a:lstStyle/>
          <a:p>
            <a:r>
              <a:rPr lang="nl-NL" sz="3600" dirty="0"/>
              <a:t>4- </a:t>
            </a:r>
            <a:r>
              <a:rPr lang="nl-NL" sz="3600" dirty="0" err="1"/>
              <a:t>Tourism</a:t>
            </a:r>
            <a:r>
              <a:rPr lang="nl-NL" sz="3600" dirty="0"/>
              <a:t> Impacts of </a:t>
            </a:r>
            <a:r>
              <a:rPr lang="nl-NL" sz="3600" dirty="0" err="1"/>
              <a:t>the</a:t>
            </a:r>
            <a:r>
              <a:rPr lang="nl-NL" sz="3600" dirty="0"/>
              <a:t> COVID-19 </a:t>
            </a:r>
            <a:r>
              <a:rPr lang="nl-NL" sz="3600" dirty="0" err="1"/>
              <a:t>Pandemic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31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F9465D0-3798-0FA6-C9E0-1E59A914E0E4}"/>
              </a:ext>
            </a:extLst>
          </p:cNvPr>
          <p:cNvSpPr txBox="1"/>
          <p:nvPr/>
        </p:nvSpPr>
        <p:spPr>
          <a:xfrm flipH="1" flipV="1">
            <a:off x="9135506" y="2078242"/>
            <a:ext cx="45719" cy="45719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961F0D5-E34E-4C98-0159-CBADFF9EAD5F}"/>
              </a:ext>
            </a:extLst>
          </p:cNvPr>
          <p:cNvSpPr txBox="1"/>
          <p:nvPr/>
        </p:nvSpPr>
        <p:spPr>
          <a:xfrm>
            <a:off x="5019055" y="5738331"/>
            <a:ext cx="678958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200" dirty="0"/>
              <a:t>Impact of the Ebola virus disease on GDP growth and GDP per capita growth in Guinea. Source:</a:t>
            </a:r>
            <a:r>
              <a:rPr lang="en-DE" sz="1200" dirty="0"/>
              <a:t> UNDG, (2015).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A08FA6D-9684-6D31-B0C3-03605800E015}"/>
              </a:ext>
            </a:extLst>
          </p:cNvPr>
          <p:cNvSpPr txBox="1"/>
          <p:nvPr/>
        </p:nvSpPr>
        <p:spPr>
          <a:xfrm>
            <a:off x="12471094" y="168558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4100" name="Picture 4" descr="International Tourist Arrivals scenarios 2023">
            <a:extLst>
              <a:ext uri="{FF2B5EF4-FFF2-40B4-BE49-F238E27FC236}">
                <a16:creationId xmlns:a16="http://schemas.microsoft.com/office/drawing/2014/main" id="{5A41E455-9D72-D59F-C98E-CBD80A3CAD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1252836"/>
            <a:ext cx="12192000" cy="5605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B61AA85-BF69-A796-D230-A6AE567F0BDF}"/>
              </a:ext>
            </a:extLst>
          </p:cNvPr>
          <p:cNvSpPr txBox="1"/>
          <p:nvPr/>
        </p:nvSpPr>
        <p:spPr>
          <a:xfrm>
            <a:off x="4947047" y="6251998"/>
            <a:ext cx="7371365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de-DE" sz="1200" dirty="0">
                <a:solidFill>
                  <a:schemeClr val="bg1"/>
                </a:solidFill>
              </a:rPr>
              <a:t>Source: https://</a:t>
            </a:r>
            <a:r>
              <a:rPr lang="de-DE" sz="1200" dirty="0" err="1">
                <a:solidFill>
                  <a:schemeClr val="bg1"/>
                </a:solidFill>
              </a:rPr>
              <a:t>www.unwto.org</a:t>
            </a:r>
            <a:r>
              <a:rPr lang="de-DE" sz="1200" dirty="0">
                <a:solidFill>
                  <a:schemeClr val="bg1"/>
                </a:solidFill>
              </a:rPr>
              <a:t>/impact-assessment-of-the-covid-19-outbreak-on-international-tourism</a:t>
            </a:r>
            <a:endParaRPr lang="en-DE" sz="1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5473914"/>
      </p:ext>
    </p:extLst>
  </p:cSld>
  <p:clrMapOvr>
    <a:masterClrMapping/>
  </p:clrMapOvr>
  <p:transition spd="slow">
    <p:wipe dir="r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>
          <a:xfrm>
            <a:off x="194520" y="404664"/>
            <a:ext cx="11305256" cy="432048"/>
          </a:xfrm>
        </p:spPr>
        <p:txBody>
          <a:bodyPr/>
          <a:lstStyle/>
          <a:p>
            <a:r>
              <a:rPr lang="nl-NL" sz="3600" dirty="0"/>
              <a:t>4- </a:t>
            </a:r>
            <a:r>
              <a:rPr lang="nl-NL" sz="3600" dirty="0" err="1"/>
              <a:t>Tourism</a:t>
            </a:r>
            <a:r>
              <a:rPr lang="nl-NL" sz="3600" dirty="0"/>
              <a:t> Impacts of </a:t>
            </a:r>
            <a:r>
              <a:rPr lang="nl-NL" sz="3600" dirty="0" err="1"/>
              <a:t>the</a:t>
            </a:r>
            <a:r>
              <a:rPr lang="nl-NL" sz="3600" dirty="0"/>
              <a:t> COVID-19 </a:t>
            </a:r>
            <a:r>
              <a:rPr lang="nl-NL" sz="3600" dirty="0" err="1"/>
              <a:t>Pandemic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32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F9465D0-3798-0FA6-C9E0-1E59A914E0E4}"/>
              </a:ext>
            </a:extLst>
          </p:cNvPr>
          <p:cNvSpPr txBox="1"/>
          <p:nvPr/>
        </p:nvSpPr>
        <p:spPr>
          <a:xfrm flipH="1" flipV="1">
            <a:off x="9135506" y="2078242"/>
            <a:ext cx="45719" cy="45719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A08FA6D-9684-6D31-B0C3-03605800E015}"/>
              </a:ext>
            </a:extLst>
          </p:cNvPr>
          <p:cNvSpPr txBox="1"/>
          <p:nvPr/>
        </p:nvSpPr>
        <p:spPr>
          <a:xfrm>
            <a:off x="12471094" y="168558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0A95D39-E544-3493-2EB1-676DA1B3F6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0779" y="1219074"/>
            <a:ext cx="11556792" cy="4829597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8F83769-84B5-BFDB-FD09-00314B92EBB7}"/>
              </a:ext>
            </a:extLst>
          </p:cNvPr>
          <p:cNvSpPr txBox="1"/>
          <p:nvPr/>
        </p:nvSpPr>
        <p:spPr>
          <a:xfrm>
            <a:off x="4128411" y="6084524"/>
            <a:ext cx="7371365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de-DE" sz="1200" dirty="0"/>
              <a:t>Source: https://</a:t>
            </a:r>
            <a:r>
              <a:rPr lang="de-DE" sz="1200" dirty="0" err="1"/>
              <a:t>www.unwto.org</a:t>
            </a:r>
            <a:r>
              <a:rPr lang="de-DE" sz="1200" dirty="0"/>
              <a:t>/impact-assessment-of-the-covid-19-outbreak-on-international-tourism</a:t>
            </a:r>
            <a:endParaRPr lang="en-DE" sz="1200" dirty="0"/>
          </a:p>
        </p:txBody>
      </p:sp>
    </p:spTree>
    <p:extLst>
      <p:ext uri="{BB962C8B-B14F-4D97-AF65-F5344CB8AC3E}">
        <p14:creationId xmlns:p14="http://schemas.microsoft.com/office/powerpoint/2010/main" val="2439110543"/>
      </p:ext>
    </p:extLst>
  </p:cSld>
  <p:clrMapOvr>
    <a:masterClrMapping/>
  </p:clrMapOvr>
  <p:transition spd="slow">
    <p:wipe dir="r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>
          <a:xfrm>
            <a:off x="194520" y="404664"/>
            <a:ext cx="11305256" cy="432048"/>
          </a:xfrm>
        </p:spPr>
        <p:txBody>
          <a:bodyPr/>
          <a:lstStyle/>
          <a:p>
            <a:r>
              <a:rPr lang="nl-NL" sz="3600" dirty="0"/>
              <a:t>4- </a:t>
            </a:r>
            <a:r>
              <a:rPr lang="nl-NL" sz="3600" dirty="0" err="1"/>
              <a:t>Tourism</a:t>
            </a:r>
            <a:r>
              <a:rPr lang="nl-NL" sz="3600" dirty="0"/>
              <a:t> Impacts of </a:t>
            </a:r>
            <a:r>
              <a:rPr lang="nl-NL" sz="3600" dirty="0" err="1"/>
              <a:t>the</a:t>
            </a:r>
            <a:r>
              <a:rPr lang="nl-NL" sz="3600" dirty="0"/>
              <a:t> COVID-19 </a:t>
            </a:r>
            <a:r>
              <a:rPr lang="nl-NL" sz="3600" dirty="0" err="1"/>
              <a:t>Pandemic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/>
              <a:t>The </a:t>
            </a:r>
            <a:r>
              <a:rPr lang="nl-NL" dirty="0" err="1"/>
              <a:t>effects</a:t>
            </a:r>
            <a:r>
              <a:rPr lang="nl-NL" dirty="0"/>
              <a:t> of </a:t>
            </a:r>
            <a:r>
              <a:rPr lang="nl-NL" dirty="0" err="1"/>
              <a:t>the</a:t>
            </a:r>
            <a:r>
              <a:rPr lang="nl-NL" dirty="0"/>
              <a:t> COVID-19 </a:t>
            </a:r>
            <a:r>
              <a:rPr lang="nl-NL" dirty="0" err="1"/>
              <a:t>pandemic</a:t>
            </a:r>
            <a:r>
              <a:rPr lang="nl-NL" dirty="0"/>
              <a:t> in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Euand</a:t>
            </a:r>
            <a:r>
              <a:rPr lang="nl-NL" dirty="0"/>
              <a:t> EFTA:</a:t>
            </a:r>
          </a:p>
          <a:p>
            <a:pPr lvl="3"/>
            <a:r>
              <a:rPr lang="nl-NL" dirty="0"/>
              <a:t>Gross </a:t>
            </a:r>
            <a:r>
              <a:rPr lang="nl-NL" dirty="0" err="1"/>
              <a:t>domestic</a:t>
            </a:r>
            <a:r>
              <a:rPr lang="nl-NL" dirty="0"/>
              <a:t> product</a:t>
            </a:r>
          </a:p>
          <a:p>
            <a:pPr lvl="3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33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F9465D0-3798-0FA6-C9E0-1E59A914E0E4}"/>
              </a:ext>
            </a:extLst>
          </p:cNvPr>
          <p:cNvSpPr txBox="1"/>
          <p:nvPr/>
        </p:nvSpPr>
        <p:spPr>
          <a:xfrm flipH="1" flipV="1">
            <a:off x="9135506" y="2078242"/>
            <a:ext cx="45719" cy="45719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A08FA6D-9684-6D31-B0C3-03605800E015}"/>
              </a:ext>
            </a:extLst>
          </p:cNvPr>
          <p:cNvSpPr txBox="1"/>
          <p:nvPr/>
        </p:nvSpPr>
        <p:spPr>
          <a:xfrm>
            <a:off x="12471094" y="168558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1268" name="Picture 4">
            <a:extLst>
              <a:ext uri="{FF2B5EF4-FFF2-40B4-BE49-F238E27FC236}">
                <a16:creationId xmlns:a16="http://schemas.microsoft.com/office/drawing/2014/main" id="{07C7BA9E-A917-898E-EEC8-0BD5F470CA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51514"/>
            <a:ext cx="12198350" cy="40971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50CDF9C-2908-227D-B452-7C1BD42C8AD5}"/>
              </a:ext>
            </a:extLst>
          </p:cNvPr>
          <p:cNvSpPr txBox="1"/>
          <p:nvPr/>
        </p:nvSpPr>
        <p:spPr>
          <a:xfrm>
            <a:off x="194520" y="6153778"/>
            <a:ext cx="11110454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DE" sz="1400" dirty="0"/>
              <a:t>https://www.efta.int/media-resources/news/pandemic-crisis-and-economic-trends-tourism-sector-european-and-efta-countries</a:t>
            </a:r>
          </a:p>
        </p:txBody>
      </p:sp>
    </p:spTree>
    <p:extLst>
      <p:ext uri="{BB962C8B-B14F-4D97-AF65-F5344CB8AC3E}">
        <p14:creationId xmlns:p14="http://schemas.microsoft.com/office/powerpoint/2010/main" val="1921444728"/>
      </p:ext>
    </p:extLst>
  </p:cSld>
  <p:clrMapOvr>
    <a:masterClrMapping/>
  </p:clrMapOvr>
  <p:transition spd="slow">
    <p:wipe dir="r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>
          <a:xfrm>
            <a:off x="194520" y="404664"/>
            <a:ext cx="11305256" cy="432048"/>
          </a:xfrm>
        </p:spPr>
        <p:txBody>
          <a:bodyPr/>
          <a:lstStyle/>
          <a:p>
            <a:r>
              <a:rPr lang="nl-NL" sz="3600" dirty="0"/>
              <a:t>4- </a:t>
            </a:r>
            <a:r>
              <a:rPr lang="nl-NL" sz="3600" dirty="0" err="1"/>
              <a:t>Tourism</a:t>
            </a:r>
            <a:r>
              <a:rPr lang="nl-NL" sz="3600" dirty="0"/>
              <a:t> Impacts of </a:t>
            </a:r>
            <a:r>
              <a:rPr lang="nl-NL" sz="3600" dirty="0" err="1"/>
              <a:t>the</a:t>
            </a:r>
            <a:r>
              <a:rPr lang="nl-NL" sz="3600" dirty="0"/>
              <a:t> COVID-19 </a:t>
            </a:r>
            <a:r>
              <a:rPr lang="nl-NL" sz="3600" dirty="0" err="1"/>
              <a:t>Pandemic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/>
              <a:t>The </a:t>
            </a:r>
            <a:r>
              <a:rPr lang="nl-NL" dirty="0" err="1"/>
              <a:t>effects</a:t>
            </a:r>
            <a:r>
              <a:rPr lang="nl-NL" dirty="0"/>
              <a:t> of </a:t>
            </a:r>
            <a:r>
              <a:rPr lang="nl-NL" dirty="0" err="1"/>
              <a:t>the</a:t>
            </a:r>
            <a:r>
              <a:rPr lang="nl-NL" dirty="0"/>
              <a:t> COVID-19 </a:t>
            </a:r>
            <a:r>
              <a:rPr lang="nl-NL" dirty="0" err="1"/>
              <a:t>pandemic</a:t>
            </a:r>
            <a:r>
              <a:rPr lang="nl-NL" dirty="0"/>
              <a:t> in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Euand</a:t>
            </a:r>
            <a:r>
              <a:rPr lang="nl-NL" dirty="0"/>
              <a:t> EFTA:</a:t>
            </a:r>
          </a:p>
          <a:p>
            <a:pPr lvl="3"/>
            <a:r>
              <a:rPr lang="nl-NL" dirty="0"/>
              <a:t>Total </a:t>
            </a:r>
            <a:r>
              <a:rPr lang="nl-NL" dirty="0" err="1"/>
              <a:t>nights</a:t>
            </a:r>
            <a:r>
              <a:rPr lang="nl-NL" dirty="0"/>
              <a:t> </a:t>
            </a:r>
            <a:r>
              <a:rPr lang="nl-NL" dirty="0" err="1"/>
              <a:t>spent</a:t>
            </a:r>
            <a:r>
              <a:rPr lang="nl-NL" dirty="0"/>
              <a:t> in </a:t>
            </a:r>
            <a:r>
              <a:rPr lang="nl-NL" dirty="0" err="1"/>
              <a:t>tourist</a:t>
            </a:r>
            <a:r>
              <a:rPr lang="nl-NL" dirty="0"/>
              <a:t> </a:t>
            </a:r>
            <a:r>
              <a:rPr lang="nl-NL" dirty="0" err="1"/>
              <a:t>accommodation</a:t>
            </a:r>
            <a:r>
              <a:rPr lang="nl-NL" dirty="0"/>
              <a:t>, EFTA </a:t>
            </a:r>
            <a:r>
              <a:rPr lang="nl-NL" dirty="0" err="1"/>
              <a:t>countries</a:t>
            </a:r>
            <a:r>
              <a:rPr lang="nl-NL" dirty="0"/>
              <a:t>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34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F9465D0-3798-0FA6-C9E0-1E59A914E0E4}"/>
              </a:ext>
            </a:extLst>
          </p:cNvPr>
          <p:cNvSpPr txBox="1"/>
          <p:nvPr/>
        </p:nvSpPr>
        <p:spPr>
          <a:xfrm flipH="1" flipV="1">
            <a:off x="9135506" y="2078242"/>
            <a:ext cx="45719" cy="45719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A08FA6D-9684-6D31-B0C3-03605800E015}"/>
              </a:ext>
            </a:extLst>
          </p:cNvPr>
          <p:cNvSpPr txBox="1"/>
          <p:nvPr/>
        </p:nvSpPr>
        <p:spPr>
          <a:xfrm>
            <a:off x="12471094" y="168558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EC6B4F1-384F-641A-4210-E12390726DA9}"/>
              </a:ext>
            </a:extLst>
          </p:cNvPr>
          <p:cNvSpPr txBox="1"/>
          <p:nvPr/>
        </p:nvSpPr>
        <p:spPr>
          <a:xfrm>
            <a:off x="5971142" y="370166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8194" name="Picture 2">
            <a:extLst>
              <a:ext uri="{FF2B5EF4-FFF2-40B4-BE49-F238E27FC236}">
                <a16:creationId xmlns:a16="http://schemas.microsoft.com/office/drawing/2014/main" id="{899FDBE3-C279-5D6E-EB44-E4390A3099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52640"/>
            <a:ext cx="12198350" cy="47958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E04FD61-4A21-F0DF-037F-835C7C6F1606}"/>
              </a:ext>
            </a:extLst>
          </p:cNvPr>
          <p:cNvSpPr txBox="1"/>
          <p:nvPr/>
        </p:nvSpPr>
        <p:spPr>
          <a:xfrm>
            <a:off x="-5571" y="6584193"/>
            <a:ext cx="11110454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DE" sz="1400" dirty="0"/>
              <a:t>https://www.efta.int/media-resources/news/pandemic-crisis-and-economic-trends-tourism-sector-european-and-efta-countries</a:t>
            </a:r>
          </a:p>
        </p:txBody>
      </p:sp>
    </p:spTree>
    <p:extLst>
      <p:ext uri="{BB962C8B-B14F-4D97-AF65-F5344CB8AC3E}">
        <p14:creationId xmlns:p14="http://schemas.microsoft.com/office/powerpoint/2010/main" val="4264323719"/>
      </p:ext>
    </p:extLst>
  </p:cSld>
  <p:clrMapOvr>
    <a:masterClrMapping/>
  </p:clrMapOvr>
  <p:transition spd="slow">
    <p:wipe dir="r"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>
          <a:xfrm>
            <a:off x="194520" y="404664"/>
            <a:ext cx="11305256" cy="432048"/>
          </a:xfrm>
        </p:spPr>
        <p:txBody>
          <a:bodyPr/>
          <a:lstStyle/>
          <a:p>
            <a:r>
              <a:rPr lang="nl-NL" sz="3600" dirty="0"/>
              <a:t>4- </a:t>
            </a:r>
            <a:r>
              <a:rPr lang="nl-NL" sz="3600" dirty="0" err="1"/>
              <a:t>Tourism</a:t>
            </a:r>
            <a:r>
              <a:rPr lang="nl-NL" sz="3600" dirty="0"/>
              <a:t> Impacts of </a:t>
            </a:r>
            <a:r>
              <a:rPr lang="nl-NL" sz="3600" dirty="0" err="1"/>
              <a:t>the</a:t>
            </a:r>
            <a:r>
              <a:rPr lang="nl-NL" sz="3600" dirty="0"/>
              <a:t> COVID-19 </a:t>
            </a:r>
            <a:r>
              <a:rPr lang="nl-NL" sz="3600" dirty="0" err="1"/>
              <a:t>Pandemic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/>
              <a:t>The </a:t>
            </a:r>
            <a:r>
              <a:rPr lang="nl-NL" dirty="0" err="1"/>
              <a:t>effects</a:t>
            </a:r>
            <a:r>
              <a:rPr lang="nl-NL" dirty="0"/>
              <a:t> of </a:t>
            </a:r>
            <a:r>
              <a:rPr lang="nl-NL" dirty="0" err="1"/>
              <a:t>the</a:t>
            </a:r>
            <a:r>
              <a:rPr lang="nl-NL" dirty="0"/>
              <a:t> COVID-19 </a:t>
            </a:r>
            <a:r>
              <a:rPr lang="nl-NL" dirty="0" err="1"/>
              <a:t>pandemic</a:t>
            </a:r>
            <a:r>
              <a:rPr lang="nl-NL" dirty="0"/>
              <a:t> in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Euand</a:t>
            </a:r>
            <a:r>
              <a:rPr lang="nl-NL" dirty="0"/>
              <a:t> EFTA:</a:t>
            </a:r>
          </a:p>
          <a:p>
            <a:pPr lvl="3"/>
            <a:r>
              <a:rPr lang="nl-NL" dirty="0"/>
              <a:t>Total </a:t>
            </a:r>
            <a:r>
              <a:rPr lang="nl-NL" dirty="0" err="1"/>
              <a:t>nights</a:t>
            </a:r>
            <a:r>
              <a:rPr lang="nl-NL" dirty="0"/>
              <a:t> </a:t>
            </a:r>
            <a:r>
              <a:rPr lang="nl-NL" dirty="0" err="1"/>
              <a:t>spent</a:t>
            </a:r>
            <a:r>
              <a:rPr lang="nl-NL" dirty="0"/>
              <a:t> in </a:t>
            </a:r>
            <a:r>
              <a:rPr lang="nl-NL" dirty="0" err="1"/>
              <a:t>tourist</a:t>
            </a:r>
            <a:r>
              <a:rPr lang="nl-NL" dirty="0"/>
              <a:t> </a:t>
            </a:r>
            <a:r>
              <a:rPr lang="nl-NL" dirty="0" err="1"/>
              <a:t>accommodation</a:t>
            </a:r>
            <a:r>
              <a:rPr lang="nl-NL" dirty="0"/>
              <a:t> in </a:t>
            </a:r>
            <a:r>
              <a:rPr lang="nl-NL" dirty="0" err="1"/>
              <a:t>selected</a:t>
            </a:r>
            <a:r>
              <a:rPr lang="nl-NL" dirty="0"/>
              <a:t> EU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35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F9465D0-3798-0FA6-C9E0-1E59A914E0E4}"/>
              </a:ext>
            </a:extLst>
          </p:cNvPr>
          <p:cNvSpPr txBox="1"/>
          <p:nvPr/>
        </p:nvSpPr>
        <p:spPr>
          <a:xfrm flipH="1" flipV="1">
            <a:off x="9135506" y="2078242"/>
            <a:ext cx="45719" cy="45719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A08FA6D-9684-6D31-B0C3-03605800E015}"/>
              </a:ext>
            </a:extLst>
          </p:cNvPr>
          <p:cNvSpPr txBox="1"/>
          <p:nvPr/>
        </p:nvSpPr>
        <p:spPr>
          <a:xfrm>
            <a:off x="12471094" y="168558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EC6B4F1-384F-641A-4210-E12390726DA9}"/>
              </a:ext>
            </a:extLst>
          </p:cNvPr>
          <p:cNvSpPr txBox="1"/>
          <p:nvPr/>
        </p:nvSpPr>
        <p:spPr>
          <a:xfrm>
            <a:off x="5971142" y="370166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3314" name="Picture 2">
            <a:extLst>
              <a:ext uri="{FF2B5EF4-FFF2-40B4-BE49-F238E27FC236}">
                <a16:creationId xmlns:a16="http://schemas.microsoft.com/office/drawing/2014/main" id="{22C50F44-922A-6B95-2AFE-23480DFB3A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13167"/>
            <a:ext cx="12198350" cy="4375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00C3A58-EBBF-6FFB-7C08-77C4CAA9083A}"/>
              </a:ext>
            </a:extLst>
          </p:cNvPr>
          <p:cNvSpPr txBox="1"/>
          <p:nvPr/>
        </p:nvSpPr>
        <p:spPr>
          <a:xfrm>
            <a:off x="0" y="6165328"/>
            <a:ext cx="11110454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DE" sz="1400" dirty="0"/>
              <a:t>https://www.efta.int/media-resources/news/pandemic-crisis-and-economic-trends-tourism-sector-european-and-efta-countries</a:t>
            </a:r>
          </a:p>
        </p:txBody>
      </p:sp>
    </p:spTree>
    <p:extLst>
      <p:ext uri="{BB962C8B-B14F-4D97-AF65-F5344CB8AC3E}">
        <p14:creationId xmlns:p14="http://schemas.microsoft.com/office/powerpoint/2010/main" val="927437176"/>
      </p:ext>
    </p:extLst>
  </p:cSld>
  <p:clrMapOvr>
    <a:masterClrMapping/>
  </p:clrMapOvr>
  <p:transition spd="slow">
    <p:wipe dir="r"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>
          <a:xfrm>
            <a:off x="194520" y="404664"/>
            <a:ext cx="11305256" cy="432048"/>
          </a:xfrm>
        </p:spPr>
        <p:txBody>
          <a:bodyPr/>
          <a:lstStyle/>
          <a:p>
            <a:r>
              <a:rPr lang="nl-NL" sz="3600" dirty="0"/>
              <a:t>4- </a:t>
            </a:r>
            <a:r>
              <a:rPr lang="nl-NL" sz="3600" dirty="0" err="1"/>
              <a:t>Tourism</a:t>
            </a:r>
            <a:r>
              <a:rPr lang="nl-NL" sz="3600" dirty="0"/>
              <a:t> Impacts of </a:t>
            </a:r>
            <a:r>
              <a:rPr lang="nl-NL" sz="3600" dirty="0" err="1"/>
              <a:t>the</a:t>
            </a:r>
            <a:r>
              <a:rPr lang="nl-NL" sz="3600" dirty="0"/>
              <a:t> COVID-19 </a:t>
            </a:r>
            <a:r>
              <a:rPr lang="nl-NL" sz="3600" dirty="0" err="1"/>
              <a:t>Pandemic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/>
              <a:t>The </a:t>
            </a:r>
            <a:r>
              <a:rPr lang="nl-NL" dirty="0" err="1"/>
              <a:t>effects</a:t>
            </a:r>
            <a:r>
              <a:rPr lang="nl-NL" dirty="0"/>
              <a:t> of </a:t>
            </a:r>
            <a:r>
              <a:rPr lang="nl-NL" dirty="0" err="1"/>
              <a:t>the</a:t>
            </a:r>
            <a:r>
              <a:rPr lang="nl-NL" dirty="0"/>
              <a:t> COVID-19 </a:t>
            </a:r>
            <a:r>
              <a:rPr lang="nl-NL" dirty="0" err="1"/>
              <a:t>pandemic</a:t>
            </a:r>
            <a:r>
              <a:rPr lang="nl-NL" dirty="0"/>
              <a:t> in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Euand</a:t>
            </a:r>
            <a:r>
              <a:rPr lang="nl-NL" dirty="0"/>
              <a:t> EFTA:</a:t>
            </a:r>
          </a:p>
          <a:p>
            <a:pPr lvl="3"/>
            <a:r>
              <a:rPr lang="nl-NL" dirty="0"/>
              <a:t>Air passenger transport: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36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F9465D0-3798-0FA6-C9E0-1E59A914E0E4}"/>
              </a:ext>
            </a:extLst>
          </p:cNvPr>
          <p:cNvSpPr txBox="1"/>
          <p:nvPr/>
        </p:nvSpPr>
        <p:spPr>
          <a:xfrm flipH="1" flipV="1">
            <a:off x="9135506" y="2078242"/>
            <a:ext cx="45719" cy="45719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A08FA6D-9684-6D31-B0C3-03605800E015}"/>
              </a:ext>
            </a:extLst>
          </p:cNvPr>
          <p:cNvSpPr txBox="1"/>
          <p:nvPr/>
        </p:nvSpPr>
        <p:spPr>
          <a:xfrm>
            <a:off x="12471094" y="168558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EC6B4F1-384F-641A-4210-E12390726DA9}"/>
              </a:ext>
            </a:extLst>
          </p:cNvPr>
          <p:cNvSpPr txBox="1"/>
          <p:nvPr/>
        </p:nvSpPr>
        <p:spPr>
          <a:xfrm>
            <a:off x="5971142" y="370166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5362" name="Picture 2">
            <a:extLst>
              <a:ext uri="{FF2B5EF4-FFF2-40B4-BE49-F238E27FC236}">
                <a16:creationId xmlns:a16="http://schemas.microsoft.com/office/drawing/2014/main" id="{D20A259E-97D5-1516-B5A4-636EFEDE4C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2123960"/>
            <a:ext cx="12152630" cy="4734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C473BB4-32B0-57B0-C77A-1F3743A46890}"/>
              </a:ext>
            </a:extLst>
          </p:cNvPr>
          <p:cNvSpPr txBox="1"/>
          <p:nvPr/>
        </p:nvSpPr>
        <p:spPr>
          <a:xfrm>
            <a:off x="-5571" y="6584193"/>
            <a:ext cx="11110454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DE" sz="1400" dirty="0"/>
              <a:t>https://www.efta.int/media-resources/news/pandemic-crisis-and-economic-trends-tourism-sector-european-and-efta-countries</a:t>
            </a:r>
          </a:p>
        </p:txBody>
      </p:sp>
    </p:spTree>
    <p:extLst>
      <p:ext uri="{BB962C8B-B14F-4D97-AF65-F5344CB8AC3E}">
        <p14:creationId xmlns:p14="http://schemas.microsoft.com/office/powerpoint/2010/main" val="767846674"/>
      </p:ext>
    </p:extLst>
  </p:cSld>
  <p:clrMapOvr>
    <a:masterClrMapping/>
  </p:clrMapOvr>
  <p:transition spd="slow">
    <p:wipe dir="r"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>
          <a:xfrm>
            <a:off x="194520" y="404664"/>
            <a:ext cx="11305256" cy="432048"/>
          </a:xfrm>
        </p:spPr>
        <p:txBody>
          <a:bodyPr/>
          <a:lstStyle/>
          <a:p>
            <a:r>
              <a:rPr lang="nl-NL" sz="3600" dirty="0"/>
              <a:t>4- </a:t>
            </a:r>
            <a:r>
              <a:rPr lang="nl-NL" sz="3600" dirty="0" err="1"/>
              <a:t>Tourism</a:t>
            </a:r>
            <a:r>
              <a:rPr lang="nl-NL" sz="3600" dirty="0"/>
              <a:t> Impacts of </a:t>
            </a:r>
            <a:r>
              <a:rPr lang="nl-NL" sz="3600" dirty="0" err="1"/>
              <a:t>the</a:t>
            </a:r>
            <a:r>
              <a:rPr lang="nl-NL" sz="3600" dirty="0"/>
              <a:t> COVID-19 </a:t>
            </a:r>
            <a:r>
              <a:rPr lang="nl-NL" sz="3600" dirty="0" err="1"/>
              <a:t>Pandemic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/>
              <a:t>The </a:t>
            </a:r>
            <a:r>
              <a:rPr lang="nl-NL" dirty="0" err="1"/>
              <a:t>effects</a:t>
            </a:r>
            <a:r>
              <a:rPr lang="nl-NL" dirty="0"/>
              <a:t> of </a:t>
            </a:r>
            <a:r>
              <a:rPr lang="nl-NL" dirty="0" err="1"/>
              <a:t>the</a:t>
            </a:r>
            <a:r>
              <a:rPr lang="nl-NL" dirty="0"/>
              <a:t> COVID-19 </a:t>
            </a:r>
            <a:r>
              <a:rPr lang="nl-NL" dirty="0" err="1"/>
              <a:t>pandemic</a:t>
            </a:r>
            <a:r>
              <a:rPr lang="nl-NL" dirty="0"/>
              <a:t> in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Euand</a:t>
            </a:r>
            <a:r>
              <a:rPr lang="nl-NL" dirty="0"/>
              <a:t> EFTA:</a:t>
            </a:r>
          </a:p>
          <a:p>
            <a:pPr lvl="3"/>
            <a:r>
              <a:rPr lang="nl-NL" dirty="0"/>
              <a:t>Railway passenger transport: </a:t>
            </a:r>
          </a:p>
          <a:p>
            <a:pPr lvl="3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37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F9465D0-3798-0FA6-C9E0-1E59A914E0E4}"/>
              </a:ext>
            </a:extLst>
          </p:cNvPr>
          <p:cNvSpPr txBox="1"/>
          <p:nvPr/>
        </p:nvSpPr>
        <p:spPr>
          <a:xfrm flipH="1" flipV="1">
            <a:off x="9135506" y="2078242"/>
            <a:ext cx="45719" cy="45719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A08FA6D-9684-6D31-B0C3-03605800E015}"/>
              </a:ext>
            </a:extLst>
          </p:cNvPr>
          <p:cNvSpPr txBox="1"/>
          <p:nvPr/>
        </p:nvSpPr>
        <p:spPr>
          <a:xfrm>
            <a:off x="12471094" y="168558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EC6B4F1-384F-641A-4210-E12390726DA9}"/>
              </a:ext>
            </a:extLst>
          </p:cNvPr>
          <p:cNvSpPr txBox="1"/>
          <p:nvPr/>
        </p:nvSpPr>
        <p:spPr>
          <a:xfrm>
            <a:off x="5971142" y="370166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6386" name="Picture 2">
            <a:extLst>
              <a:ext uri="{FF2B5EF4-FFF2-40B4-BE49-F238E27FC236}">
                <a16:creationId xmlns:a16="http://schemas.microsoft.com/office/drawing/2014/main" id="{A93C2661-94C4-5457-8F38-E367C7C423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153" y="2123961"/>
            <a:ext cx="12206503" cy="43289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85093516"/>
      </p:ext>
    </p:extLst>
  </p:cSld>
  <p:clrMapOvr>
    <a:masterClrMapping/>
  </p:clrMapOvr>
  <p:transition spd="slow">
    <p:wipe dir="r"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>
          <a:xfrm>
            <a:off x="194520" y="404664"/>
            <a:ext cx="11305256" cy="432048"/>
          </a:xfrm>
        </p:spPr>
        <p:txBody>
          <a:bodyPr/>
          <a:lstStyle/>
          <a:p>
            <a:r>
              <a:rPr lang="nl-NL" sz="3600" dirty="0"/>
              <a:t>4- </a:t>
            </a:r>
            <a:r>
              <a:rPr lang="nl-NL" sz="3600" dirty="0" err="1"/>
              <a:t>Tourism</a:t>
            </a:r>
            <a:r>
              <a:rPr lang="nl-NL" sz="3600" dirty="0"/>
              <a:t> Impacts of </a:t>
            </a:r>
            <a:r>
              <a:rPr lang="nl-NL" sz="3600" dirty="0" err="1"/>
              <a:t>the</a:t>
            </a:r>
            <a:r>
              <a:rPr lang="nl-NL" sz="3600" dirty="0"/>
              <a:t> COVID-19 </a:t>
            </a:r>
            <a:r>
              <a:rPr lang="nl-NL" sz="3600" dirty="0" err="1"/>
              <a:t>Pandemic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/>
              <a:t>The </a:t>
            </a:r>
            <a:r>
              <a:rPr lang="nl-NL" dirty="0" err="1"/>
              <a:t>effects</a:t>
            </a:r>
            <a:r>
              <a:rPr lang="nl-NL" dirty="0"/>
              <a:t> of </a:t>
            </a:r>
            <a:r>
              <a:rPr lang="nl-NL" dirty="0" err="1"/>
              <a:t>the</a:t>
            </a:r>
            <a:r>
              <a:rPr lang="nl-NL" dirty="0"/>
              <a:t> COVID-19 </a:t>
            </a:r>
            <a:r>
              <a:rPr lang="nl-NL" dirty="0" err="1"/>
              <a:t>pandemic</a:t>
            </a:r>
            <a:r>
              <a:rPr lang="nl-NL" dirty="0"/>
              <a:t> in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Euand</a:t>
            </a:r>
            <a:r>
              <a:rPr lang="nl-NL" dirty="0"/>
              <a:t> EFTA:</a:t>
            </a:r>
          </a:p>
          <a:p>
            <a:pPr lvl="3"/>
            <a:r>
              <a:rPr lang="nl-NL" dirty="0" err="1"/>
              <a:t>Maritime</a:t>
            </a:r>
            <a:r>
              <a:rPr lang="nl-NL" dirty="0"/>
              <a:t> passenger transport: </a:t>
            </a:r>
          </a:p>
          <a:p>
            <a:pPr lvl="3"/>
            <a:endParaRPr lang="nl-NL" dirty="0"/>
          </a:p>
          <a:p>
            <a:pPr lvl="3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38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F9465D0-3798-0FA6-C9E0-1E59A914E0E4}"/>
              </a:ext>
            </a:extLst>
          </p:cNvPr>
          <p:cNvSpPr txBox="1"/>
          <p:nvPr/>
        </p:nvSpPr>
        <p:spPr>
          <a:xfrm flipH="1" flipV="1">
            <a:off x="9135506" y="2078242"/>
            <a:ext cx="45719" cy="45719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A08FA6D-9684-6D31-B0C3-03605800E015}"/>
              </a:ext>
            </a:extLst>
          </p:cNvPr>
          <p:cNvSpPr txBox="1"/>
          <p:nvPr/>
        </p:nvSpPr>
        <p:spPr>
          <a:xfrm>
            <a:off x="12471094" y="168558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EC6B4F1-384F-641A-4210-E12390726DA9}"/>
              </a:ext>
            </a:extLst>
          </p:cNvPr>
          <p:cNvSpPr txBox="1"/>
          <p:nvPr/>
        </p:nvSpPr>
        <p:spPr>
          <a:xfrm>
            <a:off x="5971142" y="370166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7410" name="Picture 2">
            <a:extLst>
              <a:ext uri="{FF2B5EF4-FFF2-40B4-BE49-F238E27FC236}">
                <a16:creationId xmlns:a16="http://schemas.microsoft.com/office/drawing/2014/main" id="{EF6089D1-7B27-C764-0EA5-3C3F6CA5AC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35653"/>
            <a:ext cx="12198350" cy="44176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731D70C-FAD2-86BC-2EB9-EB5530911C00}"/>
              </a:ext>
            </a:extLst>
          </p:cNvPr>
          <p:cNvSpPr txBox="1"/>
          <p:nvPr/>
        </p:nvSpPr>
        <p:spPr>
          <a:xfrm>
            <a:off x="-19445" y="6165328"/>
            <a:ext cx="11110454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DE" sz="1400" dirty="0"/>
              <a:t>https://www.efta.int/media-resources/news/pandemic-crisis-and-economic-trends-tourism-sector-european-and-efta-countries</a:t>
            </a:r>
          </a:p>
        </p:txBody>
      </p:sp>
    </p:spTree>
    <p:extLst>
      <p:ext uri="{BB962C8B-B14F-4D97-AF65-F5344CB8AC3E}">
        <p14:creationId xmlns:p14="http://schemas.microsoft.com/office/powerpoint/2010/main" val="1054859570"/>
      </p:ext>
    </p:extLst>
  </p:cSld>
  <p:clrMapOvr>
    <a:masterClrMapping/>
  </p:clrMapOvr>
  <p:transition spd="slow">
    <p:wipe dir="r"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>
          <a:xfrm>
            <a:off x="194520" y="404664"/>
            <a:ext cx="11305256" cy="432048"/>
          </a:xfrm>
        </p:spPr>
        <p:txBody>
          <a:bodyPr/>
          <a:lstStyle/>
          <a:p>
            <a:r>
              <a:rPr lang="nl-NL" sz="3600" dirty="0"/>
              <a:t>4- </a:t>
            </a:r>
            <a:r>
              <a:rPr lang="nl-NL" sz="3600" dirty="0" err="1"/>
              <a:t>Tourism</a:t>
            </a:r>
            <a:r>
              <a:rPr lang="nl-NL" sz="3600" dirty="0"/>
              <a:t> Impacts of </a:t>
            </a:r>
            <a:r>
              <a:rPr lang="nl-NL" sz="3600" dirty="0" err="1"/>
              <a:t>the</a:t>
            </a:r>
            <a:r>
              <a:rPr lang="nl-NL" sz="3600" dirty="0"/>
              <a:t> COVID-19 </a:t>
            </a:r>
            <a:r>
              <a:rPr lang="nl-NL" sz="3600" dirty="0" err="1"/>
              <a:t>Pandemic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/>
              <a:t>The </a:t>
            </a:r>
            <a:r>
              <a:rPr lang="nl-NL" dirty="0" err="1"/>
              <a:t>effects</a:t>
            </a:r>
            <a:r>
              <a:rPr lang="nl-NL" dirty="0"/>
              <a:t> of </a:t>
            </a:r>
            <a:r>
              <a:rPr lang="nl-NL" dirty="0" err="1"/>
              <a:t>the</a:t>
            </a:r>
            <a:r>
              <a:rPr lang="nl-NL" dirty="0"/>
              <a:t> COVID-19 </a:t>
            </a:r>
            <a:r>
              <a:rPr lang="nl-NL" dirty="0" err="1"/>
              <a:t>pandemic</a:t>
            </a:r>
            <a:r>
              <a:rPr lang="nl-NL" dirty="0"/>
              <a:t> in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Euand</a:t>
            </a:r>
            <a:r>
              <a:rPr lang="nl-NL" dirty="0"/>
              <a:t> EFTA:</a:t>
            </a:r>
          </a:p>
          <a:p>
            <a:pPr lvl="3"/>
            <a:r>
              <a:rPr lang="nl-NL" dirty="0" err="1"/>
              <a:t>Maritime</a:t>
            </a:r>
            <a:r>
              <a:rPr lang="nl-NL" dirty="0"/>
              <a:t> passenger transport in </a:t>
            </a:r>
            <a:r>
              <a:rPr lang="nl-NL" dirty="0" err="1"/>
              <a:t>selected</a:t>
            </a:r>
            <a:r>
              <a:rPr lang="nl-NL" dirty="0"/>
              <a:t> </a:t>
            </a:r>
            <a:r>
              <a:rPr lang="nl-NL" dirty="0" err="1"/>
              <a:t>Countries</a:t>
            </a:r>
            <a:r>
              <a:rPr lang="nl-NL" dirty="0"/>
              <a:t>: </a:t>
            </a:r>
          </a:p>
          <a:p>
            <a:pPr lvl="3"/>
            <a:endParaRPr lang="nl-NL" dirty="0"/>
          </a:p>
          <a:p>
            <a:pPr lvl="3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39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F9465D0-3798-0FA6-C9E0-1E59A914E0E4}"/>
              </a:ext>
            </a:extLst>
          </p:cNvPr>
          <p:cNvSpPr txBox="1"/>
          <p:nvPr/>
        </p:nvSpPr>
        <p:spPr>
          <a:xfrm flipH="1" flipV="1">
            <a:off x="9135506" y="2078242"/>
            <a:ext cx="45719" cy="45719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A08FA6D-9684-6D31-B0C3-03605800E015}"/>
              </a:ext>
            </a:extLst>
          </p:cNvPr>
          <p:cNvSpPr txBox="1"/>
          <p:nvPr/>
        </p:nvSpPr>
        <p:spPr>
          <a:xfrm>
            <a:off x="12471094" y="168558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EC6B4F1-384F-641A-4210-E12390726DA9}"/>
              </a:ext>
            </a:extLst>
          </p:cNvPr>
          <p:cNvSpPr txBox="1"/>
          <p:nvPr/>
        </p:nvSpPr>
        <p:spPr>
          <a:xfrm>
            <a:off x="5971142" y="370166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8434" name="Picture 2">
            <a:extLst>
              <a:ext uri="{FF2B5EF4-FFF2-40B4-BE49-F238E27FC236}">
                <a16:creationId xmlns:a16="http://schemas.microsoft.com/office/drawing/2014/main" id="{6B2A8CE2-9153-F863-5509-D2E71E7366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88839"/>
            <a:ext cx="12198350" cy="44624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7FB041F-61FA-9157-0B4E-34601FFA012C}"/>
              </a:ext>
            </a:extLst>
          </p:cNvPr>
          <p:cNvSpPr txBox="1"/>
          <p:nvPr/>
        </p:nvSpPr>
        <p:spPr>
          <a:xfrm>
            <a:off x="0" y="6185610"/>
            <a:ext cx="11110454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DE" sz="1400" dirty="0"/>
              <a:t>https://www.efta.int/media-resources/news/pandemic-crisis-and-economic-trends-tourism-sector-european-and-efta-countries</a:t>
            </a:r>
          </a:p>
        </p:txBody>
      </p:sp>
    </p:spTree>
    <p:extLst>
      <p:ext uri="{BB962C8B-B14F-4D97-AF65-F5344CB8AC3E}">
        <p14:creationId xmlns:p14="http://schemas.microsoft.com/office/powerpoint/2010/main" val="1657531127"/>
      </p:ext>
    </p:extLst>
  </p:cSld>
  <p:clrMapOvr>
    <a:masterClrMapping/>
  </p:clrMapOvr>
  <p:transition spd="slow">
    <p:wipe dir="r"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>
          <a:xfrm>
            <a:off x="194520" y="404664"/>
            <a:ext cx="11305256" cy="432048"/>
          </a:xfrm>
        </p:spPr>
        <p:txBody>
          <a:bodyPr/>
          <a:lstStyle/>
          <a:p>
            <a:r>
              <a:rPr lang="nl-NL" sz="3600" dirty="0"/>
              <a:t>4- </a:t>
            </a:r>
            <a:r>
              <a:rPr lang="nl-NL" sz="3600" dirty="0" err="1"/>
              <a:t>Tourism</a:t>
            </a:r>
            <a:r>
              <a:rPr lang="nl-NL" sz="3600" dirty="0"/>
              <a:t> Impacts of </a:t>
            </a:r>
            <a:r>
              <a:rPr lang="nl-NL" sz="3600" dirty="0" err="1"/>
              <a:t>the</a:t>
            </a:r>
            <a:r>
              <a:rPr lang="nl-NL" sz="3600" dirty="0"/>
              <a:t> COVID-19 </a:t>
            </a:r>
            <a:r>
              <a:rPr lang="nl-NL" sz="3600" dirty="0" err="1"/>
              <a:t>Pandemic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Factors affecting </a:t>
            </a:r>
            <a:r>
              <a:rPr lang="nl-NL" dirty="0" err="1"/>
              <a:t>the</a:t>
            </a:r>
            <a:r>
              <a:rPr lang="nl-NL" dirty="0"/>
              <a:t> recovery of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international</a:t>
            </a:r>
            <a:r>
              <a:rPr lang="nl-NL" dirty="0"/>
              <a:t> </a:t>
            </a:r>
            <a:r>
              <a:rPr lang="nl-NL" dirty="0" err="1"/>
              <a:t>tourism</a:t>
            </a:r>
            <a:r>
              <a:rPr lang="nl-NL" dirty="0"/>
              <a:t>: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40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F9465D0-3798-0FA6-C9E0-1E59A914E0E4}"/>
              </a:ext>
            </a:extLst>
          </p:cNvPr>
          <p:cNvSpPr txBox="1"/>
          <p:nvPr/>
        </p:nvSpPr>
        <p:spPr>
          <a:xfrm flipH="1" flipV="1">
            <a:off x="9135506" y="2078242"/>
            <a:ext cx="45719" cy="45719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A08FA6D-9684-6D31-B0C3-03605800E015}"/>
              </a:ext>
            </a:extLst>
          </p:cNvPr>
          <p:cNvSpPr txBox="1"/>
          <p:nvPr/>
        </p:nvSpPr>
        <p:spPr>
          <a:xfrm>
            <a:off x="12471094" y="168558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32EADD8-94B5-A1D2-84FA-A26D8ACF77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6768" y="2156405"/>
            <a:ext cx="10366920" cy="410448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3F77D53-5041-700A-33B3-12C14350EAA9}"/>
              </a:ext>
            </a:extLst>
          </p:cNvPr>
          <p:cNvSpPr txBox="1"/>
          <p:nvPr/>
        </p:nvSpPr>
        <p:spPr>
          <a:xfrm>
            <a:off x="5019055" y="6227643"/>
            <a:ext cx="7371365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de-DE" sz="1200" dirty="0"/>
              <a:t>Source: https://</a:t>
            </a:r>
            <a:r>
              <a:rPr lang="de-DE" sz="1200" dirty="0" err="1"/>
              <a:t>www.unwto.org</a:t>
            </a:r>
            <a:r>
              <a:rPr lang="de-DE" sz="1200" dirty="0"/>
              <a:t>/impact-assessment-of-the-covid-19-outbreak-on-international-tourism</a:t>
            </a:r>
            <a:endParaRPr lang="en-DE" sz="1200" dirty="0"/>
          </a:p>
        </p:txBody>
      </p:sp>
    </p:spTree>
    <p:extLst>
      <p:ext uri="{BB962C8B-B14F-4D97-AF65-F5344CB8AC3E}">
        <p14:creationId xmlns:p14="http://schemas.microsoft.com/office/powerpoint/2010/main" val="2976509983"/>
      </p:ext>
    </p:extLst>
  </p:cSld>
  <p:clrMapOvr>
    <a:masterClrMapping/>
  </p:clrMapOvr>
  <p:transition spd="slow">
    <p:wipe dir="r"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>
          <a:xfrm>
            <a:off x="194520" y="404664"/>
            <a:ext cx="11305256" cy="432048"/>
          </a:xfrm>
        </p:spPr>
        <p:txBody>
          <a:bodyPr/>
          <a:lstStyle/>
          <a:p>
            <a:r>
              <a:rPr lang="nl-NL" sz="3600" dirty="0"/>
              <a:t>4- </a:t>
            </a:r>
            <a:r>
              <a:rPr lang="nl-NL" sz="3600" dirty="0" err="1"/>
              <a:t>Tourism</a:t>
            </a:r>
            <a:r>
              <a:rPr lang="nl-NL" sz="3600" dirty="0"/>
              <a:t> Impacts of </a:t>
            </a:r>
            <a:r>
              <a:rPr lang="nl-NL" sz="3600" dirty="0" err="1"/>
              <a:t>the</a:t>
            </a:r>
            <a:r>
              <a:rPr lang="nl-NL" sz="3600" dirty="0"/>
              <a:t> COVID-19 </a:t>
            </a:r>
            <a:r>
              <a:rPr lang="nl-NL" sz="3600" dirty="0" err="1"/>
              <a:t>Pandemic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endParaRPr lang="nl-NL" dirty="0">
              <a:hlinkClick r:id="rId2"/>
            </a:endParaRPr>
          </a:p>
          <a:p>
            <a:pPr lvl="3"/>
            <a:r>
              <a:rPr lang="nl-NL" dirty="0">
                <a:hlinkClick r:id="rId3"/>
              </a:rPr>
              <a:t>The Pandemic Impacts on Tourism. Link </a:t>
            </a:r>
            <a:endParaRPr lang="nl-NL" dirty="0"/>
          </a:p>
          <a:p>
            <a:pPr lvl="3"/>
            <a:endParaRPr lang="nl-NL" dirty="0"/>
          </a:p>
          <a:p>
            <a:pPr lvl="3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41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F9465D0-3798-0FA6-C9E0-1E59A914E0E4}"/>
              </a:ext>
            </a:extLst>
          </p:cNvPr>
          <p:cNvSpPr txBox="1"/>
          <p:nvPr/>
        </p:nvSpPr>
        <p:spPr>
          <a:xfrm flipH="1" flipV="1">
            <a:off x="9135506" y="2078242"/>
            <a:ext cx="45719" cy="45719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A08FA6D-9684-6D31-B0C3-03605800E015}"/>
              </a:ext>
            </a:extLst>
          </p:cNvPr>
          <p:cNvSpPr txBox="1"/>
          <p:nvPr/>
        </p:nvSpPr>
        <p:spPr>
          <a:xfrm>
            <a:off x="12471094" y="168558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3F77D53-5041-700A-33B3-12C14350EAA9}"/>
              </a:ext>
            </a:extLst>
          </p:cNvPr>
          <p:cNvSpPr txBox="1"/>
          <p:nvPr/>
        </p:nvSpPr>
        <p:spPr>
          <a:xfrm>
            <a:off x="5019055" y="6227643"/>
            <a:ext cx="7371365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de-DE" sz="1200" dirty="0"/>
              <a:t>Source: https://</a:t>
            </a:r>
            <a:r>
              <a:rPr lang="de-DE" sz="1200" dirty="0" err="1"/>
              <a:t>www.unwto.org</a:t>
            </a:r>
            <a:r>
              <a:rPr lang="de-DE" sz="1200" dirty="0"/>
              <a:t>/impact-assessment-of-the-covid-19-outbreak-on-international-tourism</a:t>
            </a:r>
            <a:endParaRPr lang="en-DE" sz="12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97D4132-AFAC-0936-29EA-2304EA6236A8}"/>
              </a:ext>
            </a:extLst>
          </p:cNvPr>
          <p:cNvSpPr txBox="1"/>
          <p:nvPr/>
        </p:nvSpPr>
        <p:spPr>
          <a:xfrm>
            <a:off x="3613533" y="191693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23A958C-E67C-15F0-421A-E4954761B220}"/>
              </a:ext>
            </a:extLst>
          </p:cNvPr>
          <p:cNvSpPr txBox="1"/>
          <p:nvPr/>
        </p:nvSpPr>
        <p:spPr>
          <a:xfrm>
            <a:off x="3448280" y="178473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6174546"/>
      </p:ext>
    </p:extLst>
  </p:cSld>
  <p:clrMapOvr>
    <a:masterClrMapping/>
  </p:clrMapOvr>
  <p:transition spd="slow">
    <p:wipe dir="r"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764704"/>
            <a:ext cx="11472909" cy="5283968"/>
          </a:xfrm>
        </p:spPr>
        <p:txBody>
          <a:bodyPr>
            <a:normAutofit/>
          </a:bodyPr>
          <a:lstStyle/>
          <a:p>
            <a:pPr lvl="3" algn="ctr"/>
            <a:r>
              <a:rPr lang="nl-NL" sz="3200" dirty="0" err="1"/>
              <a:t>Discussion</a:t>
            </a:r>
            <a:endParaRPr lang="nl-NL" sz="3200" dirty="0"/>
          </a:p>
          <a:p>
            <a:pPr lvl="3"/>
            <a:endParaRPr lang="nl-NL" b="0" dirty="0"/>
          </a:p>
          <a:p>
            <a:pPr lvl="3"/>
            <a:r>
              <a:rPr lang="nl-NL" b="0" dirty="0"/>
              <a:t>In light of </a:t>
            </a:r>
            <a:r>
              <a:rPr lang="nl-NL" b="0" dirty="0" err="1"/>
              <a:t>the</a:t>
            </a:r>
            <a:r>
              <a:rPr lang="nl-NL" b="0" dirty="0"/>
              <a:t> recent </a:t>
            </a:r>
            <a:r>
              <a:rPr lang="nl-NL" b="0" dirty="0" err="1"/>
              <a:t>rise</a:t>
            </a:r>
            <a:r>
              <a:rPr lang="nl-NL" b="0" dirty="0"/>
              <a:t> in COVID-19 cases in </a:t>
            </a:r>
            <a:r>
              <a:rPr lang="nl-NL" b="0" dirty="0" err="1"/>
              <a:t>countries</a:t>
            </a:r>
            <a:r>
              <a:rPr lang="nl-NL" b="0" dirty="0"/>
              <a:t> </a:t>
            </a:r>
            <a:r>
              <a:rPr lang="nl-NL" b="0" dirty="0" err="1"/>
              <a:t>such</a:t>
            </a:r>
            <a:r>
              <a:rPr lang="nl-NL" b="0" dirty="0"/>
              <a:t> as Hong Kong, Singapore, China, </a:t>
            </a:r>
            <a:r>
              <a:rPr lang="nl-NL" b="0" dirty="0" err="1"/>
              <a:t>and</a:t>
            </a:r>
            <a:r>
              <a:rPr lang="nl-NL" b="0" dirty="0"/>
              <a:t> Thailand, </a:t>
            </a:r>
            <a:r>
              <a:rPr lang="nl-NL" b="0" dirty="0" err="1"/>
              <a:t>discuss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following</a:t>
            </a:r>
            <a:r>
              <a:rPr lang="nl-NL" b="0" dirty="0"/>
              <a:t> </a:t>
            </a:r>
            <a:r>
              <a:rPr lang="nl-NL" b="0" dirty="0" err="1"/>
              <a:t>questions</a:t>
            </a:r>
            <a:r>
              <a:rPr lang="nl-NL" b="0" dirty="0"/>
              <a:t>:</a:t>
            </a:r>
          </a:p>
          <a:p>
            <a:pPr lvl="3"/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What</a:t>
            </a:r>
            <a:r>
              <a:rPr lang="nl-NL" b="0" dirty="0"/>
              <a:t> </a:t>
            </a:r>
            <a:r>
              <a:rPr lang="nl-NL" b="0" dirty="0" err="1"/>
              <a:t>can</a:t>
            </a:r>
            <a:r>
              <a:rPr lang="nl-NL" b="0" dirty="0"/>
              <a:t> </a:t>
            </a:r>
            <a:r>
              <a:rPr lang="nl-NL" b="0" dirty="0" err="1"/>
              <a:t>governments</a:t>
            </a:r>
            <a:r>
              <a:rPr lang="nl-NL" b="0" dirty="0"/>
              <a:t> do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prevent</a:t>
            </a:r>
            <a:r>
              <a:rPr lang="nl-NL" b="0" dirty="0"/>
              <a:t> a new wave of COVID-19?</a:t>
            </a:r>
          </a:p>
          <a:p>
            <a:pPr lvl="3"/>
            <a:r>
              <a:rPr lang="nl-NL" b="0" dirty="0"/>
              <a:t>- How </a:t>
            </a:r>
            <a:r>
              <a:rPr lang="nl-NL" b="0" dirty="0" err="1"/>
              <a:t>can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tourism</a:t>
            </a:r>
            <a:r>
              <a:rPr lang="nl-NL" b="0" dirty="0"/>
              <a:t> sector help </a:t>
            </a:r>
            <a:r>
              <a:rPr lang="nl-NL" b="0" dirty="0" err="1"/>
              <a:t>reduce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spread of </a:t>
            </a:r>
            <a:r>
              <a:rPr lang="nl-NL" b="0" dirty="0" err="1"/>
              <a:t>the</a:t>
            </a:r>
            <a:r>
              <a:rPr lang="nl-NL" b="0" dirty="0"/>
              <a:t> virus </a:t>
            </a:r>
            <a:r>
              <a:rPr lang="nl-NL" b="0" dirty="0" err="1"/>
              <a:t>while</a:t>
            </a:r>
            <a:r>
              <a:rPr lang="nl-NL" b="0" dirty="0"/>
              <a:t> </a:t>
            </a:r>
            <a:r>
              <a:rPr lang="nl-NL" b="0" dirty="0" err="1"/>
              <a:t>keeping</a:t>
            </a:r>
            <a:r>
              <a:rPr lang="nl-NL" b="0" dirty="0"/>
              <a:t> </a:t>
            </a:r>
            <a:r>
              <a:rPr lang="nl-NL" b="0" dirty="0" err="1"/>
              <a:t>international</a:t>
            </a:r>
            <a:r>
              <a:rPr lang="nl-NL" b="0" dirty="0"/>
              <a:t> </a:t>
            </a:r>
            <a:r>
              <a:rPr lang="nl-NL" b="0" dirty="0" err="1"/>
              <a:t>travel</a:t>
            </a:r>
            <a:r>
              <a:rPr lang="nl-NL" b="0" dirty="0"/>
              <a:t> open?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What</a:t>
            </a:r>
            <a:r>
              <a:rPr lang="nl-NL" b="0" dirty="0"/>
              <a:t> </a:t>
            </a:r>
            <a:r>
              <a:rPr lang="nl-NL" b="0" dirty="0" err="1"/>
              <a:t>lessons</a:t>
            </a:r>
            <a:r>
              <a:rPr lang="nl-NL" b="0" dirty="0"/>
              <a:t> </a:t>
            </a:r>
            <a:r>
              <a:rPr lang="nl-NL" b="0" dirty="0" err="1"/>
              <a:t>from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earlier</a:t>
            </a:r>
            <a:r>
              <a:rPr lang="nl-NL" b="0" dirty="0"/>
              <a:t> stages of </a:t>
            </a:r>
            <a:r>
              <a:rPr lang="nl-NL" b="0" dirty="0" err="1"/>
              <a:t>the</a:t>
            </a:r>
            <a:r>
              <a:rPr lang="nl-NL" b="0" dirty="0"/>
              <a:t> COVID-19 </a:t>
            </a:r>
            <a:r>
              <a:rPr lang="nl-NL" b="0" dirty="0" err="1"/>
              <a:t>pandemic</a:t>
            </a:r>
            <a:r>
              <a:rPr lang="nl-NL" b="0" dirty="0"/>
              <a:t> </a:t>
            </a:r>
            <a:r>
              <a:rPr lang="nl-NL" b="0" dirty="0" err="1"/>
              <a:t>can</a:t>
            </a:r>
            <a:r>
              <a:rPr lang="nl-NL" b="0" dirty="0"/>
              <a:t> help </a:t>
            </a:r>
            <a:r>
              <a:rPr lang="nl-NL" b="0" dirty="0" err="1"/>
              <a:t>countries</a:t>
            </a:r>
            <a:r>
              <a:rPr lang="nl-NL" b="0" dirty="0"/>
              <a:t> </a:t>
            </a:r>
            <a:r>
              <a:rPr lang="nl-NL" b="0" dirty="0" err="1"/>
              <a:t>respond</a:t>
            </a:r>
            <a:r>
              <a:rPr lang="nl-NL" b="0" dirty="0"/>
              <a:t> </a:t>
            </a:r>
            <a:r>
              <a:rPr lang="nl-NL" b="0" dirty="0" err="1"/>
              <a:t>better</a:t>
            </a:r>
            <a:r>
              <a:rPr lang="nl-NL" b="0" dirty="0"/>
              <a:t> </a:t>
            </a:r>
            <a:r>
              <a:rPr lang="nl-NL" b="0" dirty="0" err="1"/>
              <a:t>now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in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future</a:t>
            </a:r>
            <a:r>
              <a:rPr lang="nl-NL" b="0" dirty="0"/>
              <a:t>?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Choose</a:t>
            </a:r>
            <a:r>
              <a:rPr lang="nl-NL" b="0" dirty="0"/>
              <a:t> </a:t>
            </a:r>
            <a:r>
              <a:rPr lang="nl-NL" b="0" dirty="0" err="1"/>
              <a:t>one</a:t>
            </a:r>
            <a:r>
              <a:rPr lang="nl-NL" b="0" dirty="0"/>
              <a:t> country (Germany, India, Nepal, Hong </a:t>
            </a:r>
            <a:r>
              <a:rPr lang="nl-NL" b="0"/>
              <a:t>Kong, </a:t>
            </a:r>
            <a:r>
              <a:rPr lang="nl-NL" b="0" dirty="0"/>
              <a:t>or Thailand)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explain</a:t>
            </a:r>
            <a:r>
              <a:rPr lang="nl-NL" b="0" dirty="0"/>
              <a:t> </a:t>
            </a:r>
            <a:r>
              <a:rPr lang="nl-NL" b="0" dirty="0" err="1"/>
              <a:t>how</a:t>
            </a:r>
            <a:r>
              <a:rPr lang="nl-NL" b="0" dirty="0"/>
              <a:t> </a:t>
            </a:r>
            <a:r>
              <a:rPr lang="nl-NL" b="0" dirty="0" err="1"/>
              <a:t>its</a:t>
            </a:r>
            <a:r>
              <a:rPr lang="nl-NL" b="0" dirty="0"/>
              <a:t> </a:t>
            </a:r>
            <a:r>
              <a:rPr lang="nl-NL" b="0" dirty="0" err="1"/>
              <a:t>tourism</a:t>
            </a:r>
            <a:r>
              <a:rPr lang="nl-NL" b="0" dirty="0"/>
              <a:t> </a:t>
            </a:r>
            <a:r>
              <a:rPr lang="nl-NL" b="0" dirty="0" err="1"/>
              <a:t>industry</a:t>
            </a:r>
            <a:r>
              <a:rPr lang="nl-NL" b="0" dirty="0"/>
              <a:t> </a:t>
            </a:r>
            <a:r>
              <a:rPr lang="nl-NL" b="0" dirty="0" err="1"/>
              <a:t>reacted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earlier</a:t>
            </a:r>
            <a:r>
              <a:rPr lang="nl-NL" b="0" dirty="0"/>
              <a:t> waves of COVID-19.</a:t>
            </a:r>
          </a:p>
          <a:p>
            <a:pPr lvl="3"/>
            <a:r>
              <a:rPr lang="nl-NL" b="0" dirty="0" err="1"/>
              <a:t>What</a:t>
            </a:r>
            <a:r>
              <a:rPr lang="nl-NL" b="0" dirty="0"/>
              <a:t> actions </a:t>
            </a:r>
            <a:r>
              <a:rPr lang="nl-NL" b="0" dirty="0" err="1"/>
              <a:t>worked</a:t>
            </a:r>
            <a:r>
              <a:rPr lang="nl-NL" b="0" dirty="0"/>
              <a:t> well?</a:t>
            </a:r>
          </a:p>
          <a:p>
            <a:pPr lvl="3"/>
            <a:r>
              <a:rPr lang="nl-NL" b="0" dirty="0" err="1"/>
              <a:t>What</a:t>
            </a:r>
            <a:r>
              <a:rPr lang="nl-NL" b="0" dirty="0"/>
              <a:t> actions </a:t>
            </a:r>
            <a:r>
              <a:rPr lang="nl-NL" b="0" dirty="0" err="1"/>
              <a:t>did</a:t>
            </a:r>
            <a:r>
              <a:rPr lang="nl-NL" b="0" dirty="0"/>
              <a:t> </a:t>
            </a:r>
            <a:r>
              <a:rPr lang="nl-NL" b="0" dirty="0" err="1"/>
              <a:t>not</a:t>
            </a:r>
            <a:r>
              <a:rPr lang="nl-NL" b="0" dirty="0"/>
              <a:t> </a:t>
            </a:r>
            <a:r>
              <a:rPr lang="nl-NL" b="0" dirty="0" err="1"/>
              <a:t>work</a:t>
            </a:r>
            <a:r>
              <a:rPr lang="nl-NL" b="0" dirty="0"/>
              <a:t> well?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42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F9465D0-3798-0FA6-C9E0-1E59A914E0E4}"/>
              </a:ext>
            </a:extLst>
          </p:cNvPr>
          <p:cNvSpPr txBox="1"/>
          <p:nvPr/>
        </p:nvSpPr>
        <p:spPr>
          <a:xfrm flipH="1" flipV="1">
            <a:off x="9135506" y="2078242"/>
            <a:ext cx="45719" cy="45719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A08FA6D-9684-6D31-B0C3-03605800E015}"/>
              </a:ext>
            </a:extLst>
          </p:cNvPr>
          <p:cNvSpPr txBox="1"/>
          <p:nvPr/>
        </p:nvSpPr>
        <p:spPr>
          <a:xfrm>
            <a:off x="12471094" y="168558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3F77D53-5041-700A-33B3-12C14350EAA9}"/>
              </a:ext>
            </a:extLst>
          </p:cNvPr>
          <p:cNvSpPr txBox="1"/>
          <p:nvPr/>
        </p:nvSpPr>
        <p:spPr>
          <a:xfrm>
            <a:off x="5019055" y="6227643"/>
            <a:ext cx="7371365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de-DE" sz="1200" dirty="0"/>
              <a:t>Source: https://</a:t>
            </a:r>
            <a:r>
              <a:rPr lang="de-DE" sz="1200" dirty="0" err="1"/>
              <a:t>www.unwto.org</a:t>
            </a:r>
            <a:r>
              <a:rPr lang="de-DE" sz="1200" dirty="0"/>
              <a:t>/impact-assessment-of-the-covid-19-outbreak-on-international-tourism</a:t>
            </a:r>
            <a:endParaRPr lang="en-DE" sz="1200" dirty="0"/>
          </a:p>
        </p:txBody>
      </p:sp>
    </p:spTree>
    <p:extLst>
      <p:ext uri="{BB962C8B-B14F-4D97-AF65-F5344CB8AC3E}">
        <p14:creationId xmlns:p14="http://schemas.microsoft.com/office/powerpoint/2010/main" val="1051483435"/>
      </p:ext>
    </p:extLst>
  </p:cSld>
  <p:clrMapOvr>
    <a:masterClrMapping/>
  </p:clrMapOvr>
  <p:transition spd="slow">
    <p:wipe dir="r"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jdelijke aanduiding voor tekst 5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18655" y="1484784"/>
            <a:ext cx="10225136" cy="1656184"/>
          </a:xfrm>
        </p:spPr>
        <p:txBody>
          <a:bodyPr/>
          <a:lstStyle/>
          <a:p>
            <a:r>
              <a:rPr lang="nl-NL" dirty="0"/>
              <a:t>Thank you</a:t>
            </a:r>
          </a:p>
        </p:txBody>
      </p:sp>
      <p:sp>
        <p:nvSpPr>
          <p:cNvPr id="2" name="Tijdelijke aanduiding voor tekst 19">
            <a:extLst>
              <a:ext uri="{FF2B5EF4-FFF2-40B4-BE49-F238E27FC236}">
                <a16:creationId xmlns:a16="http://schemas.microsoft.com/office/drawing/2014/main" id="{0CF4AE47-0636-A619-0388-D4892A106F9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  <p:sp>
        <p:nvSpPr>
          <p:cNvPr id="3" name="Tijdelijke aanduiding voor verticale tekst 6">
            <a:extLst>
              <a:ext uri="{FF2B5EF4-FFF2-40B4-BE49-F238E27FC236}">
                <a16:creationId xmlns:a16="http://schemas.microsoft.com/office/drawing/2014/main" id="{3F48EF97-ED79-4B37-6799-FDFA9B24C180}"/>
              </a:ext>
            </a:extLst>
          </p:cNvPr>
          <p:cNvSpPr txBox="1">
            <a:spLocks/>
          </p:cNvSpPr>
          <p:nvPr/>
        </p:nvSpPr>
        <p:spPr>
          <a:xfrm>
            <a:off x="7467326" y="4581128"/>
            <a:ext cx="473102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dirty="0"/>
              <a:t>European Institute of Innovation, Entrepreneurship and Technology</a:t>
            </a:r>
            <a:endParaRPr lang="nl-NL" dirty="0"/>
          </a:p>
          <a:p>
            <a:pPr lvl="3"/>
            <a:r>
              <a:rPr lang="it-IT" b="0" dirty="0" err="1"/>
              <a:t>Lessingstraße</a:t>
            </a:r>
            <a:r>
              <a:rPr lang="it-IT" b="0" dirty="0"/>
              <a:t> 79,</a:t>
            </a:r>
          </a:p>
          <a:p>
            <a:pPr lvl="3"/>
            <a:r>
              <a:rPr lang="it-IT" b="0" dirty="0"/>
              <a:t>13158 </a:t>
            </a:r>
            <a:r>
              <a:rPr lang="it-IT" b="0" dirty="0" err="1"/>
              <a:t>Berlin</a:t>
            </a:r>
            <a:r>
              <a:rPr lang="it-IT" b="0" dirty="0"/>
              <a:t>, Germany</a:t>
            </a:r>
          </a:p>
          <a:p>
            <a:pPr lvl="3"/>
            <a:r>
              <a:rPr lang="nl-NL" b="0" dirty="0"/>
              <a:t>Phone: +49 176 55524449</a:t>
            </a:r>
          </a:p>
          <a:p>
            <a:pPr lvl="3"/>
            <a:r>
              <a:rPr lang="nl-NL" b="0" dirty="0"/>
              <a:t>Email: info@eiiet.com</a:t>
            </a:r>
          </a:p>
        </p:txBody>
      </p:sp>
    </p:spTree>
    <p:extLst>
      <p:ext uri="{BB962C8B-B14F-4D97-AF65-F5344CB8AC3E}">
        <p14:creationId xmlns:p14="http://schemas.microsoft.com/office/powerpoint/2010/main" val="2746029914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abce83e47c546ff6ac1b4b362eaa37f0f7a52c"/>
</p:tagLst>
</file>

<file path=ppt/theme/theme1.xml><?xml version="1.0" encoding="utf-8"?>
<a:theme xmlns:a="http://schemas.openxmlformats.org/drawingml/2006/main" name="Corporate template-set Universiteit Leiden">
  <a:themeElements>
    <a:clrScheme name="Universiteit Leiden">
      <a:dk1>
        <a:srgbClr val="000000"/>
      </a:dk1>
      <a:lt1>
        <a:srgbClr val="FFFFFF"/>
      </a:lt1>
      <a:dk2>
        <a:srgbClr val="8592BC"/>
      </a:dk2>
      <a:lt2>
        <a:srgbClr val="001158"/>
      </a:lt2>
      <a:accent1>
        <a:srgbClr val="9EBA2E"/>
      </a:accent1>
      <a:accent2>
        <a:srgbClr val="5CB1EB"/>
      </a:accent2>
      <a:accent3>
        <a:srgbClr val="34A3A9"/>
      </a:accent3>
      <a:accent4>
        <a:srgbClr val="F46E32"/>
      </a:accent4>
      <a:accent5>
        <a:srgbClr val="2C712D"/>
      </a:accent5>
      <a:accent6>
        <a:srgbClr val="B02079"/>
      </a:accent6>
      <a:hlink>
        <a:srgbClr val="0033CC"/>
      </a:hlink>
      <a:folHlink>
        <a:srgbClr val="7030A0"/>
      </a:folHlink>
    </a:clrScheme>
    <a:fontScheme name="Universiteit Leiden">
      <a:majorFont>
        <a:latin typeface="Georgia"/>
        <a:ea typeface=""/>
        <a:cs typeface=""/>
      </a:majorFont>
      <a:minorFont>
        <a:latin typeface="Georgia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2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bg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108000" tIns="108000" rIns="108000" bIns="108000" rtlCol="0">
        <a:noAutofit/>
      </a:bodyPr>
      <a:lstStyle>
        <a:defPPr>
          <a:defRPr noProof="0" dirty="0" err="1" smtClean="0">
            <a:solidFill>
              <a:schemeClr val="bg2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16-9-windows-en-met-slidenr.potx" id="{AFEA357D-D7A1-4093-8F37-2903EA1E32B4}" vid="{CE1BFD01-A7D4-4F03-8ED9-8F286D333555}"/>
    </a:ext>
  </a:extLst>
</a:theme>
</file>

<file path=ppt/theme/theme2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8E77E9BB20574C88F1A51905EBD0AF" ma:contentTypeVersion="2" ma:contentTypeDescription="Create a new document." ma:contentTypeScope="" ma:versionID="2fd0fa924a9e82cd60e1feff1e189b11">
  <xsd:schema xmlns:xsd="http://www.w3.org/2001/XMLSchema" xmlns:xs="http://www.w3.org/2001/XMLSchema" xmlns:p="http://schemas.microsoft.com/office/2006/metadata/properties" xmlns:ns2="01a1795b-c314-4f6e-9e61-ae7877c66689" targetNamespace="http://schemas.microsoft.com/office/2006/metadata/properties" ma:root="true" ma:fieldsID="312e5ddb972235c6e69e0cbbfcd395b3" ns2:_="">
    <xsd:import namespace="01a1795b-c314-4f6e-9e61-ae7877c6668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1a1795b-c314-4f6e-9e61-ae7877c6668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0589FBFB-9829-4960-B574-BA25F32F531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1a1795b-c314-4f6e-9e61-ae7877c6668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6ABCAEF-D5A0-4535-AD83-587F03E189B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52D4775-B13D-4BD4-89B1-2E5B7CFBB179}">
  <ds:schemaRefs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purl.org/dc/dcmitype/"/>
    <ds:schemaRef ds:uri="http://schemas.microsoft.com/office/2006/documentManagement/types"/>
    <ds:schemaRef ds:uri="http://www.w3.org/XML/1998/namespace"/>
    <ds:schemaRef ds:uri="http://purl.org/dc/elements/1.1/"/>
    <ds:schemaRef ds:uri="01a1795b-c314-4f6e-9e61-ae7877c66689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16-9-windows-en-met-slidenr</Template>
  <TotalTime>492</TotalTime>
  <Words>2493</Words>
  <Application>Microsoft Macintosh PowerPoint</Application>
  <PresentationFormat>Custom</PresentationFormat>
  <Paragraphs>401</Paragraphs>
  <Slides>44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49" baseType="lpstr">
      <vt:lpstr>Georgia</vt:lpstr>
      <vt:lpstr>Minion</vt:lpstr>
      <vt:lpstr>Calibri</vt:lpstr>
      <vt:lpstr>Arial</vt:lpstr>
      <vt:lpstr>Corporate template-set Universiteit Leiden</vt:lpstr>
      <vt:lpstr>Health Threats in Tourism  European Institute of Innovation, Entrepreneurship and Technology Lessingstraße 79, 13158 Berlin, Germany </vt:lpstr>
      <vt:lpstr>Index</vt:lpstr>
      <vt:lpstr>1- Tourism’s Response to the 2003 SARS Outbreak</vt:lpstr>
      <vt:lpstr>1- Tourism’s Response to the 2003 SARS Outbreak</vt:lpstr>
      <vt:lpstr>1- Tourism’s Response to the 2003 SARS Outbreak</vt:lpstr>
      <vt:lpstr>1- Tourism’s Response to the 2003 SARS Outbreak</vt:lpstr>
      <vt:lpstr>1- Tourism’s Response to the 2003 SARS Outbreak</vt:lpstr>
      <vt:lpstr>1- Tourism’s Response to the 2003 SARS Outbreak</vt:lpstr>
      <vt:lpstr>1- Tourism’s Response to the 2003 SARS Outbreak</vt:lpstr>
      <vt:lpstr>1- Tourism’s Response to the 2003 SARS Outbreak</vt:lpstr>
      <vt:lpstr>1- Tourism’s Response to the 2003 SARS Outbreak</vt:lpstr>
      <vt:lpstr>1- Tourism’s Response to the 2003 SARS Outbreak</vt:lpstr>
      <vt:lpstr>1- Tourism’s Response to the 2003 SARS Outbreak</vt:lpstr>
      <vt:lpstr>1- Tourism’s Response to the 2003 SARS Outbreak</vt:lpstr>
      <vt:lpstr>2- Tourism Impacts of Chikungunya Disease</vt:lpstr>
      <vt:lpstr>2- Tourism Impacts of Chikungunya Disease</vt:lpstr>
      <vt:lpstr>2- Tourism Impacts of Chikungunya Disease</vt:lpstr>
      <vt:lpstr>2- Tourism Impacts of Chikungunya Disease</vt:lpstr>
      <vt:lpstr>3- The Impact of the Ebola Outbreak on Tourism</vt:lpstr>
      <vt:lpstr>3- The Impact of the Ebola Outbreak on Tourism</vt:lpstr>
      <vt:lpstr>3- The Impact of the Ebola Outbreak on Tourism</vt:lpstr>
      <vt:lpstr>3- The Impact of the Ebola Outbreak on Tourism</vt:lpstr>
      <vt:lpstr>3- The Impact of the Ebola Outbreak on Tourism</vt:lpstr>
      <vt:lpstr>3- The Impact of the Ebola Outbreak on Tourism</vt:lpstr>
      <vt:lpstr>3- The Impact of the Ebola Outbreak on Tourism</vt:lpstr>
      <vt:lpstr>3- The Impact of the Ebola Outbreak on Tourism</vt:lpstr>
      <vt:lpstr>4- Tourism Impacts of the COVID-19 Pandemic</vt:lpstr>
      <vt:lpstr>4- Tourism Impacts of the COVID-19 Pandemic</vt:lpstr>
      <vt:lpstr>4- Tourism Impacts of the COVID-19 Pandemic</vt:lpstr>
      <vt:lpstr>4- Tourism Impacts of the COVID-19 Pandemic</vt:lpstr>
      <vt:lpstr>4- Tourism Impacts of the COVID-19 Pandemic</vt:lpstr>
      <vt:lpstr>4- Tourism Impacts of the COVID-19 Pandemic</vt:lpstr>
      <vt:lpstr>4- Tourism Impacts of the COVID-19 Pandemic</vt:lpstr>
      <vt:lpstr>4- Tourism Impacts of the COVID-19 Pandemic</vt:lpstr>
      <vt:lpstr>4- Tourism Impacts of the COVID-19 Pandemic</vt:lpstr>
      <vt:lpstr>4- Tourism Impacts of the COVID-19 Pandemic</vt:lpstr>
      <vt:lpstr>4- Tourism Impacts of the COVID-19 Pandemic</vt:lpstr>
      <vt:lpstr>4- Tourism Impacts of the COVID-19 Pandemic</vt:lpstr>
      <vt:lpstr>4- Tourism Impacts of the COVID-19 Pandemic</vt:lpstr>
      <vt:lpstr>4- Tourism Impacts of the COVID-19 Pandemic</vt:lpstr>
      <vt:lpstr>4- Tourism Impacts of the COVID-19 Pandemic</vt:lpstr>
      <vt:lpstr>4- Tourism Impacts of the COVID-19 Pandemic</vt:lpstr>
      <vt:lpstr>PowerPoint Presentation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presentation</dc:title>
  <dc:creator>vaclavlalik1968@gmail.com</dc:creator>
  <cp:lastModifiedBy>Mahmoud Bakry</cp:lastModifiedBy>
  <cp:revision>199</cp:revision>
  <dcterms:created xsi:type="dcterms:W3CDTF">2023-10-18T00:40:52Z</dcterms:created>
  <dcterms:modified xsi:type="dcterms:W3CDTF">2025-05-22T22:43:00Z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0x010100798E77E9BB20574C88F1A51905EBD0AF</vt:lpwstr>
  </property>
</Properties>
</file>