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8" r:id="rId6"/>
    <p:sldId id="269" r:id="rId7"/>
    <p:sldId id="270" r:id="rId8"/>
    <p:sldId id="271" r:id="rId9"/>
    <p:sldId id="272" r:id="rId10"/>
    <p:sldId id="260" r:id="rId11"/>
    <p:sldId id="261" r:id="rId12"/>
    <p:sldId id="262" r:id="rId13"/>
    <p:sldId id="263" r:id="rId14"/>
    <p:sldId id="26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FEE4A03-AA38-4060-9530-0050FB97EE3C}"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FEE4A03-AA38-4060-9530-0050FB97EE3C}"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EE4A03-AA38-4060-9530-0050FB97EE3C}"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EE4A03-AA38-4060-9530-0050FB97EE3C}"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5E9078-1DAD-4FC6-A465-104D2D7F2A4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google.com/" TargetMode="External"/><Relationship Id="rId3" Type="http://schemas.openxmlformats.org/officeDocument/2006/relationships/hyperlink" Target="https://www.gallup.com/" TargetMode="External"/><Relationship Id="rId7" Type="http://schemas.openxmlformats.org/officeDocument/2006/relationships/hyperlink" Target="https://www.etihad.com/" TargetMode="External"/><Relationship Id="rId2" Type="http://schemas.openxmlformats.org/officeDocument/2006/relationships/hyperlink" Target="https://www.accenture.com/" TargetMode="External"/><Relationship Id="rId1" Type="http://schemas.openxmlformats.org/officeDocument/2006/relationships/slideLayout" Target="../slideLayouts/slideLayout2.xml"/><Relationship Id="rId6" Type="http://schemas.openxmlformats.org/officeDocument/2006/relationships/hyperlink" Target="https://www.marriott.com/" TargetMode="External"/><Relationship Id="rId5" Type="http://schemas.openxmlformats.org/officeDocument/2006/relationships/hyperlink" Target="https://www.ibm.com/" TargetMode="External"/><Relationship Id="rId10" Type="http://schemas.openxmlformats.org/officeDocument/2006/relationships/hyperlink" Target="https://www.zappos.com/" TargetMode="External"/><Relationship Id="rId4" Type="http://schemas.openxmlformats.org/officeDocument/2006/relationships/hyperlink" Target="https://www.hilton.com/" TargetMode="External"/><Relationship Id="rId9" Type="http://schemas.openxmlformats.org/officeDocument/2006/relationships/hyperlink" Target="https://www.fourseas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Employee Retention Strategies in Emerging Markets</a:t>
            </a:r>
            <a:endParaRPr lang="en-US" dirty="0"/>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Gagandeep</a:t>
            </a:r>
            <a:r>
              <a:rPr lang="en-US" dirty="0" smtClean="0">
                <a:solidFill>
                  <a:schemeClr val="tx1"/>
                </a:solidFill>
              </a:rPr>
              <a:t> </a:t>
            </a:r>
            <a:r>
              <a:rPr lang="en-US" dirty="0" err="1" smtClean="0">
                <a:solidFill>
                  <a:schemeClr val="tx1"/>
                </a:solidFill>
              </a:rPr>
              <a:t>Kamboj</a:t>
            </a:r>
            <a:r>
              <a:rPr lang="en-US" smtClean="0">
                <a:solidFill>
                  <a:schemeClr val="tx1"/>
                </a:solidFill>
              </a:rPr>
              <a:t/>
            </a:r>
            <a:br>
              <a:rPr lang="en-US" smtClean="0">
                <a:solidFill>
                  <a:schemeClr val="tx1"/>
                </a:solidFill>
              </a:rPr>
            </a:br>
            <a:r>
              <a:rPr lang="en-US" smtClean="0">
                <a:solidFill>
                  <a:schemeClr val="tx1"/>
                </a:solidFill>
              </a:rPr>
              <a:t>Student ID: DE240034</a:t>
            </a:r>
            <a:br>
              <a:rPr lang="en-US" smtClean="0">
                <a:solidFill>
                  <a:schemeClr val="tx1"/>
                </a:solidFill>
              </a:rPr>
            </a:br>
            <a:endParaRPr lang="en-US" smtClean="0">
              <a:solidFill>
                <a:schemeClr val="tx1"/>
              </a:solidFill>
            </a:endParaRP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Retention Strategy</a:t>
            </a:r>
          </a:p>
        </p:txBody>
      </p:sp>
      <p:sp>
        <p:nvSpPr>
          <p:cNvPr id="3" name="Content Placeholder 2"/>
          <p:cNvSpPr>
            <a:spLocks noGrp="1"/>
          </p:cNvSpPr>
          <p:nvPr>
            <p:ph idx="1"/>
          </p:nvPr>
        </p:nvSpPr>
        <p:spPr/>
        <p:txBody>
          <a:bodyPr>
            <a:normAutofit fontScale="70000" lnSpcReduction="20000"/>
          </a:bodyPr>
          <a:lstStyle/>
          <a:p>
            <a:r>
              <a:rPr lang="en-US" dirty="0"/>
              <a:t>The global tourism industry faces significant challenges in retaining talented employees, especially in emerging markets like Southeast Asia, Eastern Europe, and North Africa. These regions possess unique economic, cultural, and political factors that impact employee satisfaction and retention. A comprehensive retention strategy tailored to these areas is vital for businesses to stay competitive, maintain a stable workforce, and foster long-term growth.</a:t>
            </a:r>
          </a:p>
          <a:p>
            <a:r>
              <a:rPr lang="en-US" dirty="0"/>
              <a:t>The objective of this assignment is to design a comprehensive retention strategy for employees in these regions, emphasizing the importance of understanding regional preferences, leveraging AI-powered tools, and providing personalized development opportunities. We will address the unique challenges in these markets, propose strategies to overcome them, and explore how AI can enhance employee engagement and retention.</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Importance of Employee </a:t>
            </a:r>
            <a:r>
              <a:rPr lang="en-US" b="1" dirty="0" smtClean="0"/>
              <a:t>Retention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Employee retention is crucial for the long-term success of organizations, particularly in emerging markets where competition for talent is fierce. High employee turnover can lead to substantial costs in recruitment, training, and loss of productivity. Research by Gallup suggests that companies with strong retention strategies see 25% lower turnover rates compared to those with weak strategies (Gallup, 2020). In industries such as tourism, where employees are the face of the business, retaining top talent is essential to maintaining customer satisfaction and operational efficiency.</a:t>
            </a:r>
          </a:p>
          <a:p>
            <a:r>
              <a:rPr lang="en-US" dirty="0"/>
              <a:t>In emerging markets, organizations face the dual challenge of attracting and retaining skilled workers while navigating economic instability, political shifts, and cultural differences. A strong retention strategy helps organizations build a stable workforce, which is key to sustaining growth in these dynamic regions.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Localized Retention Strategies</a:t>
            </a:r>
          </a:p>
        </p:txBody>
      </p:sp>
      <p:sp>
        <p:nvSpPr>
          <p:cNvPr id="3" name="Content Placeholder 2"/>
          <p:cNvSpPr>
            <a:spLocks noGrp="1"/>
          </p:cNvSpPr>
          <p:nvPr>
            <p:ph idx="1"/>
          </p:nvPr>
        </p:nvSpPr>
        <p:spPr/>
        <p:txBody>
          <a:bodyPr>
            <a:normAutofit fontScale="62500" lnSpcReduction="20000"/>
          </a:bodyPr>
          <a:lstStyle/>
          <a:p>
            <a:r>
              <a:rPr lang="en-US" dirty="0"/>
              <a:t>Employee retention strategies must be tailored to meet the specific needs and expectations of employees in each region. While some strategies may be universal, localized approaches are essential to ensure that employees feel valued and understood. Here are a few key factors that contribute to retention in Southeast Asia, Eastern Europe, and North Africa:</a:t>
            </a:r>
          </a:p>
          <a:p>
            <a:pPr lvl="0"/>
            <a:r>
              <a:rPr lang="en-US" b="1" dirty="0"/>
              <a:t>Southeast Asia</a:t>
            </a:r>
            <a:r>
              <a:rPr lang="en-US" dirty="0"/>
              <a:t>: Employees in Southeast Asia prioritize work-life balance, job security, and opportunities for community involvement. In countries such as Thailand, Malaysia, and Indonesia, family values play an important role, and employees appreciate benefits that support their family and community ties. In addition, offering flexible working hours and wellness programs can significantly enhance employee satisfaction.</a:t>
            </a:r>
          </a:p>
          <a:p>
            <a:pPr lvl="1"/>
            <a:r>
              <a:rPr lang="en-US" b="1" dirty="0"/>
              <a:t>Real-World Example</a:t>
            </a:r>
            <a:r>
              <a:rPr lang="en-US" dirty="0"/>
              <a:t>: In Singapore, one of the leading tourism hubs in Southeast Asia, companies like Accor Hotels have implemented work-life balance initiatives that include flexible schedules and wellness programs. Accor's emphasis on mental health support and family-friendly benefits has helped improve employee engagement and retention rates (Accor Hotels, 2021).</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Autofit/>
          </a:bodyPr>
          <a:lstStyle/>
          <a:p>
            <a:pPr lvl="0"/>
            <a:r>
              <a:rPr lang="en-US" sz="1700" b="1" dirty="0"/>
              <a:t>Eastern Europe</a:t>
            </a:r>
            <a:r>
              <a:rPr lang="en-US" sz="1700" dirty="0"/>
              <a:t>: In Eastern Europe, where countries like Poland, Hungary, and Romania are experiencing growth in the tourism sector, employees value career progression, professional development, and stability. Companies that offer clear pathways for advancement, training programs, and the opportunity to develop specialized skills are more likely to retain employees in this region.</a:t>
            </a:r>
          </a:p>
          <a:p>
            <a:pPr lvl="1"/>
            <a:r>
              <a:rPr lang="en-US" sz="1700" b="1" dirty="0"/>
              <a:t>Real-World Example</a:t>
            </a:r>
            <a:r>
              <a:rPr lang="en-US" sz="1700" dirty="0"/>
              <a:t>: Hilton’s operations in Eastern Europe, especially in Hungary, have focused on employee career development through training and certification programs. Hilton has invested in leadership development initiatives, ensuring employees have opportunities to progress within the organization, which has resulted in lower turnover (Hilton Worldwide, 2022</a:t>
            </a:r>
            <a:r>
              <a:rPr lang="en-US" sz="1700" dirty="0" smtClean="0"/>
              <a:t>).</a:t>
            </a:r>
          </a:p>
          <a:p>
            <a:pPr lvl="1"/>
            <a:endParaRPr lang="en-US" sz="1700" dirty="0"/>
          </a:p>
          <a:p>
            <a:pPr lvl="0"/>
            <a:r>
              <a:rPr lang="en-US" sz="1700" b="1" dirty="0"/>
              <a:t>North Africa</a:t>
            </a:r>
            <a:r>
              <a:rPr lang="en-US" sz="1700" dirty="0"/>
              <a:t>: In North African countries such as Egypt, Morocco, and Tunisia, family-centric benefits and job security are critical to employee satisfaction. In this region, benefits that support family care, health insurance, and housing are highly valued. Offering local community engagement opportunities also contributes to higher employee retention in the tourism sector.</a:t>
            </a:r>
          </a:p>
          <a:p>
            <a:pPr lvl="1"/>
            <a:r>
              <a:rPr lang="en-US" sz="1700" b="1" dirty="0"/>
              <a:t>Real-World Example</a:t>
            </a:r>
            <a:r>
              <a:rPr lang="en-US" sz="1700" dirty="0"/>
              <a:t>: In Egypt, major hotel chains like Marriott have introduced benefits that include housing allowances, family health benefits, and education assistance. Marriott’s approach to understanding the family-focused nature of its workforce has helped improve its retention rates in North Africa (Marriott International, 2021).</a:t>
            </a:r>
          </a:p>
          <a:p>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AI-Powered Retention </a:t>
            </a:r>
            <a:r>
              <a:rPr lang="en-US" b="1" dirty="0" smtClean="0"/>
              <a:t>Tools</a:t>
            </a:r>
            <a:endParaRPr lang="en-US" dirty="0"/>
          </a:p>
        </p:txBody>
      </p:sp>
      <p:sp>
        <p:nvSpPr>
          <p:cNvPr id="3" name="Content Placeholder 2"/>
          <p:cNvSpPr>
            <a:spLocks noGrp="1"/>
          </p:cNvSpPr>
          <p:nvPr>
            <p:ph idx="1"/>
          </p:nvPr>
        </p:nvSpPr>
        <p:spPr/>
        <p:txBody>
          <a:bodyPr>
            <a:normAutofit fontScale="55000" lnSpcReduction="20000"/>
          </a:bodyPr>
          <a:lstStyle/>
          <a:p>
            <a:r>
              <a:rPr lang="en-US" dirty="0"/>
              <a:t>Artificial Intelligence (AI) has revolutionized the way companies approach employee retention by providing tools to predict turnover trends, identify at-risk employees, and optimize retention strategies. AI-powered tools can analyze large datasets, assess employee sentiment, engagement levels, and job satisfaction to forecast potential attrition risks.</a:t>
            </a:r>
          </a:p>
          <a:p>
            <a:pPr lvl="0"/>
            <a:r>
              <a:rPr lang="en-US" b="1" dirty="0" smtClean="0"/>
              <a:t>Predictive </a:t>
            </a:r>
            <a:r>
              <a:rPr lang="en-US" b="1" dirty="0"/>
              <a:t>Analytics</a:t>
            </a:r>
            <a:r>
              <a:rPr lang="en-US" dirty="0"/>
              <a:t>: AI can assess patterns in employee behavior, such as engagement levels, absenteeism, and job satisfaction, to predict turnover. Companies can then take proactive steps to address concerns before they lead to resignation.</a:t>
            </a:r>
          </a:p>
          <a:p>
            <a:pPr lvl="1"/>
            <a:r>
              <a:rPr lang="en-US" b="1" dirty="0"/>
              <a:t>Real-World Example</a:t>
            </a:r>
            <a:r>
              <a:rPr lang="en-US" dirty="0"/>
              <a:t>: IBM's AI-powered Watson Talent system helps businesses predict employee turnover by analyzing factors such as job satisfaction and performance. By identifying at-risk employees early, organizations can offer personalized interventions such as career development opportunities or increased support (IBM, 2020).</a:t>
            </a:r>
          </a:p>
          <a:p>
            <a:pPr lvl="0"/>
            <a:r>
              <a:rPr lang="en-US" b="1" dirty="0"/>
              <a:t>Employee Sentiment Analysis</a:t>
            </a:r>
            <a:r>
              <a:rPr lang="en-US" dirty="0"/>
              <a:t>: AI tools can track employee sentiment in real-time by analyzing feedback from surveys, performance reviews, and social media. This allows organizations to address concerns immediately and tailor retention efforts accordingly.</a:t>
            </a:r>
          </a:p>
          <a:p>
            <a:pPr lvl="1"/>
            <a:r>
              <a:rPr lang="en-US" b="1" dirty="0"/>
              <a:t>Real-World Example</a:t>
            </a:r>
            <a:r>
              <a:rPr lang="en-US" dirty="0"/>
              <a:t>: Marriott International uses AI-driven sentiment analysis tools to gauge employee morale and engagement. This real-time data allows Marriott to act swiftly in addressing any potential issues before they impact retention (Marriott International, 2021).</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Career Progression and </a:t>
            </a:r>
            <a:r>
              <a:rPr lang="en-US" b="1" dirty="0" smtClean="0"/>
              <a:t>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Providing clear career progression pathways and professional development opportunities is one of the most effective ways to retain employees. Employees are more likely to stay with an organization if they see a future for themselves within the company. Offering promotions, skill development programs, and leadership training can enhance employee engagement and loyalty.</a:t>
            </a:r>
          </a:p>
          <a:p>
            <a:pPr lvl="0"/>
            <a:r>
              <a:rPr lang="en-US" b="1" dirty="0"/>
              <a:t>AI in Career Development</a:t>
            </a:r>
            <a:r>
              <a:rPr lang="en-US" dirty="0"/>
              <a:t>: AI can help map career trajectories for employees, identifying skills gaps and recommending development programs tailored to individual performance and career aspirations. Personalized career development plans not only motivate employees but also improve retention rates.</a:t>
            </a:r>
          </a:p>
          <a:p>
            <a:r>
              <a:rPr lang="en-US" b="1" dirty="0"/>
              <a:t>Real-World Example</a:t>
            </a:r>
            <a:r>
              <a:rPr lang="en-US" dirty="0"/>
              <a:t>: Accenture uses AI-driven tools to help employees plan their career progression. The AI system analyzes employees’ career goals and performance, recommending personalized development programs and leadership opportunities, ensuring employees remain engaged and loyal to the organization (Accenture,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Personalized Benefits and </a:t>
            </a:r>
            <a:r>
              <a:rPr lang="en-US" b="1" dirty="0" smtClean="0"/>
              <a:t>Rewards</a:t>
            </a:r>
            <a:endParaRPr lang="en-US" dirty="0"/>
          </a:p>
        </p:txBody>
      </p:sp>
      <p:sp>
        <p:nvSpPr>
          <p:cNvPr id="3" name="Content Placeholder 2"/>
          <p:cNvSpPr>
            <a:spLocks noGrp="1"/>
          </p:cNvSpPr>
          <p:nvPr>
            <p:ph idx="1"/>
          </p:nvPr>
        </p:nvSpPr>
        <p:spPr/>
        <p:txBody>
          <a:bodyPr>
            <a:normAutofit fontScale="70000" lnSpcReduction="20000"/>
          </a:bodyPr>
          <a:lstStyle/>
          <a:p>
            <a:r>
              <a:rPr lang="en-US" dirty="0"/>
              <a:t>A one-size-fits-all approach to employee benefits is no longer effective. To retain employees in diverse regions, businesses must offer benefits packages that cater to the unique needs of each employee. This includes health benefits, family leave, flexible working hours, and retirement planning, which should be aligned with local preferences and legal requirements.</a:t>
            </a:r>
          </a:p>
          <a:p>
            <a:pPr lvl="0"/>
            <a:endParaRPr lang="en-US" b="1" dirty="0" smtClean="0"/>
          </a:p>
          <a:p>
            <a:pPr lvl="0"/>
            <a:r>
              <a:rPr lang="en-US" b="1" dirty="0" smtClean="0"/>
              <a:t>Real-World </a:t>
            </a:r>
            <a:r>
              <a:rPr lang="en-US" b="1" dirty="0"/>
              <a:t>Example</a:t>
            </a:r>
            <a:r>
              <a:rPr lang="en-US" dirty="0"/>
              <a:t>: In the Middle East and North Africa, companies like </a:t>
            </a:r>
            <a:r>
              <a:rPr lang="en-US" dirty="0" err="1"/>
              <a:t>Etihad</a:t>
            </a:r>
            <a:r>
              <a:rPr lang="en-US" dirty="0"/>
              <a:t> Airways provide tailored benefits such as housing allowances, annual flights home for expatriates, and educational support for employees’ children. These benefits are designed to meet the specific needs of employees working in the region, fostering long-term loyalty (</a:t>
            </a:r>
            <a:r>
              <a:rPr lang="en-US" dirty="0" err="1"/>
              <a:t>Etihad</a:t>
            </a:r>
            <a:r>
              <a:rPr lang="en-US" dirty="0"/>
              <a:t> Airways, 2020).</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Compensation </a:t>
            </a:r>
            <a:r>
              <a:rPr lang="en-US" b="1" dirty="0" smtClean="0"/>
              <a:t>Analysis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AI can also be utilized to analyze market compensation trends and ensure that organizations are offering competitive salaries and benefits that align with local market standards. By analyzing salary data from various industries and geographical areas, AI tools can help businesses avoid pay disparities and ensure fairness in compensation.</a:t>
            </a:r>
          </a:p>
          <a:p>
            <a:pPr lvl="0"/>
            <a:endParaRPr lang="en-US" b="1" dirty="0" smtClean="0"/>
          </a:p>
          <a:p>
            <a:pPr lvl="0"/>
            <a:r>
              <a:rPr lang="en-US" b="1" dirty="0" smtClean="0"/>
              <a:t>Benefits</a:t>
            </a:r>
            <a:r>
              <a:rPr lang="en-US" dirty="0"/>
              <a:t>: AI-based compensation tools help identify and address pay equity issues, ensuring transparency and fairness in compensation. This is especially important in emerging markets, where pay disparities can lead to dissatisfaction and high turnover rates.</a:t>
            </a:r>
          </a:p>
          <a:p>
            <a:pPr lvl="1"/>
            <a:r>
              <a:rPr lang="en-US" b="1" dirty="0"/>
              <a:t>Real-World Example</a:t>
            </a:r>
            <a:r>
              <a:rPr lang="en-US" dirty="0"/>
              <a:t>: Google’s use of AI in compensation analysis helps the company assess compensation fairness across its global workforce. By using AI to adjust salaries according to local market trends and employee performance, Google maintains equity in pay, reducing turnover and enhancing employee satisfaction (Google, 2021).</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Employee </a:t>
            </a:r>
            <a:r>
              <a:rPr lang="en-US" b="1" dirty="0"/>
              <a:t>Wellbeing and Work-Life </a:t>
            </a:r>
            <a:r>
              <a:rPr lang="en-US" b="1" dirty="0" smtClean="0"/>
              <a:t>Balance</a:t>
            </a:r>
            <a:endParaRPr lang="en-US" dirty="0"/>
          </a:p>
        </p:txBody>
      </p:sp>
      <p:sp>
        <p:nvSpPr>
          <p:cNvPr id="3" name="Content Placeholder 2"/>
          <p:cNvSpPr>
            <a:spLocks noGrp="1"/>
          </p:cNvSpPr>
          <p:nvPr>
            <p:ph idx="1"/>
          </p:nvPr>
        </p:nvSpPr>
        <p:spPr/>
        <p:txBody>
          <a:bodyPr>
            <a:normAutofit fontScale="77500" lnSpcReduction="20000"/>
          </a:bodyPr>
          <a:lstStyle/>
          <a:p>
            <a:r>
              <a:rPr lang="en-US" dirty="0"/>
              <a:t>Maintaining a healthy work-life balance and supporting employee wellbeing are essential elements of an effective retention strategy. Employees who feel physically and mentally supported are more likely to remain engaged and satisfied with their jobs</a:t>
            </a:r>
            <a:r>
              <a:rPr lang="en-US" dirty="0" smtClean="0"/>
              <a:t>.</a:t>
            </a:r>
          </a:p>
          <a:p>
            <a:endParaRPr lang="en-US" dirty="0"/>
          </a:p>
          <a:p>
            <a:pPr lvl="0"/>
            <a:r>
              <a:rPr lang="en-US" b="1" dirty="0"/>
              <a:t>Real-World Example</a:t>
            </a:r>
            <a:r>
              <a:rPr lang="en-US" dirty="0"/>
              <a:t>: The Four Seasons Hotels and Resorts has been recognized for its commitment to employee wellbeing, offering wellness programs, mental health support, and flexible working arrangements. These programs have contributed to the company’s high employee satisfaction and retention rates, particularly in emerging markets (Four Seasons, 2020).</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Recognition and Reward </a:t>
            </a:r>
            <a:r>
              <a:rPr lang="en-US" b="1" dirty="0" smtClean="0"/>
              <a:t>Systems</a:t>
            </a:r>
            <a:endParaRPr lang="en-US" dirty="0"/>
          </a:p>
        </p:txBody>
      </p:sp>
      <p:sp>
        <p:nvSpPr>
          <p:cNvPr id="3" name="Content Placeholder 2"/>
          <p:cNvSpPr>
            <a:spLocks noGrp="1"/>
          </p:cNvSpPr>
          <p:nvPr>
            <p:ph idx="1"/>
          </p:nvPr>
        </p:nvSpPr>
        <p:spPr/>
        <p:txBody>
          <a:bodyPr>
            <a:normAutofit fontScale="47500" lnSpcReduction="20000"/>
          </a:bodyPr>
          <a:lstStyle/>
          <a:p>
            <a:r>
              <a:rPr lang="en-US" dirty="0"/>
              <a:t>Employee recognition and rewards are powerful tools for enhancing motivation and job satisfaction. AI-driven systems can be used to personalize recognition based on individual contributions, ensuring that employees feel valued and appreciated for their hard work.</a:t>
            </a:r>
          </a:p>
          <a:p>
            <a:endParaRPr lang="en-US" b="1" dirty="0" smtClean="0"/>
          </a:p>
          <a:p>
            <a:r>
              <a:rPr lang="en-US" b="1" dirty="0" smtClean="0"/>
              <a:t>Real-World </a:t>
            </a:r>
            <a:r>
              <a:rPr lang="en-US" b="1" dirty="0"/>
              <a:t>Example</a:t>
            </a:r>
            <a:r>
              <a:rPr lang="en-US" dirty="0"/>
              <a:t>: </a:t>
            </a:r>
            <a:r>
              <a:rPr lang="en-US" dirty="0" err="1"/>
              <a:t>Zappos</a:t>
            </a:r>
            <a:r>
              <a:rPr lang="en-US" dirty="0"/>
              <a:t>, an online retailer known for its innovative HR practices, uses AI-powered systems to personalize employee recognition. Employees who excel in customer service receive tailored rewards, ranging from bonuses to public recognition, increasing overall job satisfaction and retention (</a:t>
            </a:r>
            <a:r>
              <a:rPr lang="en-US" dirty="0" err="1"/>
              <a:t>Zappos</a:t>
            </a:r>
            <a:r>
              <a:rPr lang="en-US" dirty="0"/>
              <a:t>, 2020).</a:t>
            </a:r>
          </a:p>
          <a:p>
            <a:endParaRPr lang="en-US" dirty="0" smtClean="0"/>
          </a:p>
          <a:p>
            <a:r>
              <a:rPr lang="en-US" dirty="0" smtClean="0"/>
              <a:t>Recognition </a:t>
            </a:r>
            <a:r>
              <a:rPr lang="en-US" dirty="0"/>
              <a:t>and reward systems are not only about compensating employees; they also help in building a culture of appreciation. Customizing rewards ensures they resonate with employees’ values, whether it's financial incentives, additional vacation days, or non-monetary recognition like a "thank you" card. AI tools can help companies track performance and preferences to offer rewards that employees find truly meaningful, boosting engagement and loyalty.</a:t>
            </a:r>
          </a:p>
          <a:p>
            <a:r>
              <a:rPr lang="en-US" dirty="0"/>
              <a:t>However, challenges remain in ensuring fairness and consistency in these programs. In emerging markets, cultural differences might affect how recognition is perceived. What works in Western markets may not have the same effect in regions like Southeast Asia or North Africa. Companies must be mindful of these cultural factors and adjust their recognition programs accordingly to ensure they are well-received and motivating.</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Leveraging Technology in Employee </a:t>
            </a:r>
            <a:r>
              <a:rPr lang="en-US" b="1" dirty="0" smtClean="0"/>
              <a:t>Engagement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 addition to AI, various digital platforms and tools are increasingly being used to engage employees, especially in emerging markets. Social collaboration platforms, mobile applications for feedback, and </a:t>
            </a:r>
            <a:r>
              <a:rPr lang="en-US" dirty="0" err="1"/>
              <a:t>gamification</a:t>
            </a:r>
            <a:r>
              <a:rPr lang="en-US" dirty="0"/>
              <a:t> tools are changing how organizations connect with their employees.</a:t>
            </a:r>
            <a:br>
              <a:rPr lang="en-US" dirty="0"/>
            </a:br>
            <a:endParaRPr lang="en-US" dirty="0" smtClean="0"/>
          </a:p>
          <a:p>
            <a:r>
              <a:rPr lang="en-US" b="1" dirty="0" smtClean="0"/>
              <a:t>Examples </a:t>
            </a:r>
            <a:r>
              <a:rPr lang="en-US" b="1" dirty="0"/>
              <a:t>of tools:</a:t>
            </a:r>
            <a:endParaRPr lang="en-US" dirty="0"/>
          </a:p>
          <a:p>
            <a:pPr lvl="0"/>
            <a:r>
              <a:rPr lang="en-US" i="1" dirty="0"/>
              <a:t>Social Collaboration Platforms</a:t>
            </a:r>
            <a:r>
              <a:rPr lang="en-US" dirty="0"/>
              <a:t> like Microsoft Teams and Slack help employees stay connected and collaborate effectively across regions.</a:t>
            </a:r>
          </a:p>
          <a:p>
            <a:pPr lvl="0"/>
            <a:r>
              <a:rPr lang="en-US" i="1" dirty="0"/>
              <a:t>Employee Feedback Apps</a:t>
            </a:r>
            <a:r>
              <a:rPr lang="en-US" dirty="0"/>
              <a:t> like </a:t>
            </a:r>
            <a:r>
              <a:rPr lang="en-US" dirty="0" err="1"/>
              <a:t>Officevibe</a:t>
            </a:r>
            <a:r>
              <a:rPr lang="en-US" dirty="0"/>
              <a:t> enable managers to monitor engagement and act on feedback instantly, creating a more responsive work culture.</a:t>
            </a:r>
          </a:p>
          <a:p>
            <a:pPr lvl="0"/>
            <a:r>
              <a:rPr lang="en-US" i="1" dirty="0" err="1"/>
              <a:t>Gamification</a:t>
            </a:r>
            <a:r>
              <a:rPr lang="en-US" dirty="0"/>
              <a:t> in employee engagement programs encourages friendly competition and motivates employees to excel, while providing a sense of achievement and recognition.</a:t>
            </a:r>
          </a:p>
          <a:p>
            <a:r>
              <a:rPr lang="en-US" dirty="0"/>
              <a:t> </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goal of a successful retention strategy is not only to reduce turnover but also to create an environment where employees feel engaged, supported, and valued. This requires continuous effort, personalized strategies, and the smart use of AI to keep employees satisfied and productive.</a:t>
            </a:r>
          </a:p>
          <a:p>
            <a:r>
              <a:rPr lang="en-US" b="1" dirty="0"/>
              <a:t>Call to Action</a:t>
            </a:r>
            <a:r>
              <a:rPr lang="en-US" dirty="0"/>
              <a:t>: Companies should encourage employees to actively participate in retention programs and provide feedback on their experiences. This feedback loop allows for continuous improvement and ensures that the company remains responsive to employee needs.</a:t>
            </a:r>
          </a:p>
          <a:p>
            <a:r>
              <a:rPr lang="en-US" dirty="0"/>
              <a:t>Retention is a dynamic process that requires continuous attention and adaptation. By combining personalized strategies with AI tools, businesses can better understand the evolving needs of their employees and create a work environment that fosters long-term loyalty. Retention is not just about preventing turnover but also about cultivating a culture where employees feel valued and motivated to stay.</a:t>
            </a:r>
          </a:p>
          <a:p>
            <a:r>
              <a:rPr lang="en-US" dirty="0"/>
              <a:t>In conclusion, successful retention strategies depend on understanding the unique demands of employees in emerging markets and integrating technology to enhance these efforts. Businesses must remain flexible and responsive to ensure that retention initiatives evolve with the changing landscape, ensuring sustained employee satisfaction and organizational success.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lvl="0"/>
            <a:r>
              <a:rPr lang="en-US" dirty="0"/>
              <a:t>Accenture. (2021). AI in career development. </a:t>
            </a:r>
            <a:r>
              <a:rPr lang="en-US" i="1" dirty="0"/>
              <a:t>Accenture.</a:t>
            </a:r>
            <a:r>
              <a:rPr lang="en-US" dirty="0"/>
              <a:t> Retrieved from </a:t>
            </a:r>
            <a:r>
              <a:rPr lang="en-US" u="sng" dirty="0">
                <a:hlinkClick r:id="rId2"/>
              </a:rPr>
              <a:t>www.accenture.com</a:t>
            </a:r>
            <a:endParaRPr lang="en-US" dirty="0"/>
          </a:p>
          <a:p>
            <a:pPr lvl="0"/>
            <a:r>
              <a:rPr lang="en-US" dirty="0"/>
              <a:t>Gallup. (2020). Employee retention and engagement. </a:t>
            </a:r>
            <a:r>
              <a:rPr lang="en-US" i="1" dirty="0"/>
              <a:t>Gallup.</a:t>
            </a:r>
            <a:r>
              <a:rPr lang="en-US" dirty="0"/>
              <a:t> Retrieved from </a:t>
            </a:r>
            <a:r>
              <a:rPr lang="en-US" u="sng" dirty="0">
                <a:hlinkClick r:id="rId3"/>
              </a:rPr>
              <a:t>www.gallup.com</a:t>
            </a:r>
            <a:endParaRPr lang="en-US" dirty="0"/>
          </a:p>
          <a:p>
            <a:pPr lvl="0"/>
            <a:r>
              <a:rPr lang="en-US" dirty="0"/>
              <a:t>Hilton Worldwide. (2022). Employee development and retention strategies in Eastern Europe. </a:t>
            </a:r>
            <a:r>
              <a:rPr lang="en-US" i="1" dirty="0"/>
              <a:t>Hilton Worldwide.</a:t>
            </a:r>
            <a:r>
              <a:rPr lang="en-US" dirty="0"/>
              <a:t> Retrieved from </a:t>
            </a:r>
            <a:r>
              <a:rPr lang="en-US" u="sng" dirty="0">
                <a:hlinkClick r:id="rId4"/>
              </a:rPr>
              <a:t>www.hilton.com</a:t>
            </a:r>
            <a:endParaRPr lang="en-US" dirty="0"/>
          </a:p>
          <a:p>
            <a:pPr lvl="0"/>
            <a:r>
              <a:rPr lang="en-US" dirty="0"/>
              <a:t>IBM. (2020). Watson Talent for employee retention. </a:t>
            </a:r>
            <a:r>
              <a:rPr lang="en-US" i="1" dirty="0"/>
              <a:t>IBM.</a:t>
            </a:r>
            <a:r>
              <a:rPr lang="en-US" dirty="0"/>
              <a:t> Retrieved from </a:t>
            </a:r>
            <a:r>
              <a:rPr lang="en-US" u="sng" dirty="0">
                <a:hlinkClick r:id="rId5"/>
              </a:rPr>
              <a:t>www.ibm.com</a:t>
            </a:r>
            <a:endParaRPr lang="en-US" dirty="0"/>
          </a:p>
          <a:p>
            <a:pPr lvl="0"/>
            <a:r>
              <a:rPr lang="en-US" dirty="0"/>
              <a:t>Marriott International. (2021). Employee retention programs in North Africa. </a:t>
            </a:r>
            <a:r>
              <a:rPr lang="en-US" i="1" dirty="0"/>
              <a:t>Marriott International.</a:t>
            </a:r>
            <a:r>
              <a:rPr lang="en-US" dirty="0"/>
              <a:t> Retrieved from </a:t>
            </a:r>
            <a:r>
              <a:rPr lang="en-US" u="sng" dirty="0">
                <a:hlinkClick r:id="rId6"/>
              </a:rPr>
              <a:t>www.marriott.com</a:t>
            </a:r>
            <a:endParaRPr lang="en-US" dirty="0"/>
          </a:p>
          <a:p>
            <a:pPr lvl="0"/>
            <a:r>
              <a:rPr lang="en-US" dirty="0" err="1"/>
              <a:t>Etihad</a:t>
            </a:r>
            <a:r>
              <a:rPr lang="en-US" dirty="0"/>
              <a:t> Airways. (2020). Benefits and rewards for employees in the Middle East and North Africa. </a:t>
            </a:r>
            <a:r>
              <a:rPr lang="en-US" i="1" dirty="0" err="1"/>
              <a:t>Etihad</a:t>
            </a:r>
            <a:r>
              <a:rPr lang="en-US" i="1" dirty="0"/>
              <a:t> Airways.</a:t>
            </a:r>
            <a:r>
              <a:rPr lang="en-US" dirty="0"/>
              <a:t> Retrieved from </a:t>
            </a:r>
            <a:r>
              <a:rPr lang="en-US" u="sng" dirty="0">
                <a:hlinkClick r:id="rId7"/>
              </a:rPr>
              <a:t>www.etihad.com</a:t>
            </a:r>
            <a:endParaRPr lang="en-US" dirty="0"/>
          </a:p>
          <a:p>
            <a:pPr lvl="0"/>
            <a:r>
              <a:rPr lang="en-US" dirty="0"/>
              <a:t>Google. (2021). AI in compensation analysis. </a:t>
            </a:r>
            <a:r>
              <a:rPr lang="en-US" i="1" dirty="0"/>
              <a:t>Google.</a:t>
            </a:r>
            <a:r>
              <a:rPr lang="en-US" dirty="0"/>
              <a:t> Retrieved from </a:t>
            </a:r>
            <a:r>
              <a:rPr lang="en-US" u="sng" dirty="0">
                <a:hlinkClick r:id="rId8"/>
              </a:rPr>
              <a:t>www.google.com</a:t>
            </a:r>
            <a:endParaRPr lang="en-US" dirty="0"/>
          </a:p>
          <a:p>
            <a:pPr lvl="0"/>
            <a:r>
              <a:rPr lang="en-US" dirty="0"/>
              <a:t>Four Seasons. (2020). Employee wellbeing programs. </a:t>
            </a:r>
            <a:r>
              <a:rPr lang="en-US" i="1" dirty="0"/>
              <a:t>Four Seasons Hotels.</a:t>
            </a:r>
            <a:r>
              <a:rPr lang="en-US" dirty="0"/>
              <a:t> Retrieved from </a:t>
            </a:r>
            <a:r>
              <a:rPr lang="en-US" u="sng" dirty="0">
                <a:hlinkClick r:id="rId9"/>
              </a:rPr>
              <a:t>www.fourseasons.com</a:t>
            </a:r>
            <a:endParaRPr lang="en-US" dirty="0"/>
          </a:p>
          <a:p>
            <a:pPr lvl="0"/>
            <a:r>
              <a:rPr lang="en-US" dirty="0" err="1"/>
              <a:t>Zappos</a:t>
            </a:r>
            <a:r>
              <a:rPr lang="en-US" dirty="0"/>
              <a:t>. (2020). Personalized employee recognition system. </a:t>
            </a:r>
            <a:r>
              <a:rPr lang="en-US" i="1" dirty="0" err="1"/>
              <a:t>Zappos</a:t>
            </a:r>
            <a:r>
              <a:rPr lang="en-US" i="1" dirty="0"/>
              <a:t>.</a:t>
            </a:r>
            <a:r>
              <a:rPr lang="en-US" dirty="0"/>
              <a:t> Retrieved from </a:t>
            </a:r>
            <a:r>
              <a:rPr lang="en-US" u="sng" dirty="0">
                <a:hlinkClick r:id="rId10"/>
              </a:rPr>
              <a:t>www.zappos.com</a:t>
            </a:r>
            <a:endParaRPr lang="en-US"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2107</Words>
  <Application>Microsoft Office PowerPoint</Application>
  <PresentationFormat>On-screen Show (4:3)</PresentationFormat>
  <Paragraphs>69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Employee Retention Strategies in Emerging Markets</vt:lpstr>
      <vt:lpstr>Introduction to Retention Strategy</vt:lpstr>
      <vt:lpstr>Importance of Employee Retention</vt:lpstr>
      <vt:lpstr>Localized Retention Strategies</vt:lpstr>
      <vt:lpstr>Slide 5</vt:lpstr>
      <vt:lpstr>AI-Powered Retention Tools</vt:lpstr>
      <vt:lpstr>Career Progression and Development</vt:lpstr>
      <vt:lpstr>Personalized Benefits and Rewards</vt:lpstr>
      <vt:lpstr>AI in Compensation Analysis</vt:lpstr>
      <vt:lpstr>Employee Wellbeing and Work-Life Balance</vt:lpstr>
      <vt:lpstr>Recognition and Reward Systems</vt:lpstr>
      <vt:lpstr>Leveraging Technology in Employee Engagement</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Retention Strategies in Emerging Markets</dc:title>
  <dc:creator>ANCHALIKA</dc:creator>
  <cp:lastModifiedBy>ANCHALIKA</cp:lastModifiedBy>
  <cp:revision>2</cp:revision>
  <dcterms:created xsi:type="dcterms:W3CDTF">2025-05-03T14:53:42Z</dcterms:created>
  <dcterms:modified xsi:type="dcterms:W3CDTF">2025-05-03T15:09:44Z</dcterms:modified>
</cp:coreProperties>
</file>