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60" r:id="rId15"/>
    <p:sldId id="27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19368623.2020.1788231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i.org/10.1108/ER-11-2020-0510" TargetMode="External"/><Relationship Id="rId4" Type="http://schemas.openxmlformats.org/officeDocument/2006/relationships/hyperlink" Target="https://www.unwto.org/tourism-dat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1794295"/>
            <a:ext cx="8298612" cy="180615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Adventure Lodges in Ecuador’s Amazon Region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Student Name: Raman</a:t>
            </a:r>
          </a:p>
          <a:p>
            <a:r>
              <a:rPr lang="nl-NL" dirty="0" smtClean="0"/>
              <a:t>Student ID: DE240051</a:t>
            </a:r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Pandemic Impact on Ecuador’s Ecotourism Sector</a:t>
            </a:r>
          </a:p>
          <a:p>
            <a:pPr lvl="0"/>
            <a:r>
              <a:rPr lang="en-US" dirty="0" smtClean="0"/>
              <a:t>Workforce Shortages and Challenges</a:t>
            </a:r>
          </a:p>
          <a:p>
            <a:pPr lvl="0"/>
            <a:r>
              <a:rPr lang="en-US" dirty="0" smtClean="0"/>
              <a:t>Talent Rebuilding Strategy Framework</a:t>
            </a:r>
          </a:p>
          <a:p>
            <a:pPr lvl="0"/>
            <a:r>
              <a:rPr lang="en-US" dirty="0" smtClean="0"/>
              <a:t>Gig Worker Hiring for Remote Lodges</a:t>
            </a:r>
          </a:p>
          <a:p>
            <a:pPr lvl="0"/>
            <a:r>
              <a:rPr lang="en-US" dirty="0" smtClean="0"/>
              <a:t>Hybrid Role Deployment and Definitions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Processes and Content</a:t>
            </a:r>
          </a:p>
          <a:p>
            <a:pPr lvl="0"/>
            <a:r>
              <a:rPr lang="en-US" dirty="0" smtClean="0"/>
              <a:t>Example Social Media Recruitment Posts</a:t>
            </a:r>
          </a:p>
          <a:p>
            <a:pPr lvl="0"/>
            <a:r>
              <a:rPr lang="en-US" dirty="0" smtClean="0"/>
              <a:t>EVP (Employee Value Proposition) Revamp</a:t>
            </a:r>
          </a:p>
          <a:p>
            <a:pPr lvl="0"/>
            <a:r>
              <a:rPr lang="en-US" dirty="0" smtClean="0"/>
              <a:t>AI-Enabled HR and Performance Analytics</a:t>
            </a:r>
          </a:p>
          <a:p>
            <a:pPr lvl="0"/>
            <a:r>
              <a:rPr lang="en-US" dirty="0" smtClean="0"/>
              <a:t>Long-Term Resilience and Operational Continuity</a:t>
            </a:r>
          </a:p>
          <a:p>
            <a:pPr lvl="0"/>
            <a:r>
              <a:rPr lang="en-US" dirty="0" smtClean="0"/>
              <a:t>Employee Wellness and Health Support Programs</a:t>
            </a:r>
          </a:p>
          <a:p>
            <a:pPr lvl="0"/>
            <a:r>
              <a:rPr lang="en-US" dirty="0" err="1" smtClean="0"/>
              <a:t>Upskilling</a:t>
            </a:r>
            <a:r>
              <a:rPr lang="en-US" dirty="0" smtClean="0"/>
              <a:t> and Multi-Skilling Workforce Initiatives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Ecuador’s Amazon adventure lodges faced operational devastation during the COVID-19 pandemic due to international travel bans and health concerns. Restarting these remote, nature-based experiences requires a unique talent management strategy balancing safety, flexibility, and digital competence. This assignment proposes a customized framework using gig workers, hybrid hospitality roles, and AI-powered HR solutions to rebuild resilient and engaged teams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Pandemic Impact on Ecuador’s Ecotourism Sector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Between March 2020 and December 2020, tourism arrivals to Ecuador decreased by 78% (UNWTO, 2021). Ecotourism lodges faced: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Complete closures.</a:t>
            </a:r>
          </a:p>
          <a:p>
            <a:pPr lvl="0"/>
            <a:r>
              <a:rPr lang="en-US" dirty="0" smtClean="0"/>
              <a:t>Loss of certified adventure guides and hospitality staff.</a:t>
            </a:r>
          </a:p>
          <a:p>
            <a:pPr lvl="0"/>
            <a:r>
              <a:rPr lang="en-US" dirty="0" smtClean="0"/>
              <a:t>Rapidly changing guest preferences for safety, small groups, and wellness offerings (Hall et al., 2020).</a:t>
            </a:r>
          </a:p>
          <a:p>
            <a:endParaRPr lang="en-US" dirty="0" smtClean="0"/>
          </a:p>
          <a:p>
            <a:r>
              <a:rPr lang="en-US" dirty="0" smtClean="0"/>
              <a:t>A modernized, agile workforce is now essential for competitive recovery.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Workforce Shortages and Challenges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Key Issues:</a:t>
            </a:r>
            <a:endParaRPr lang="en-US" dirty="0" smtClean="0"/>
          </a:p>
          <a:p>
            <a:pPr lvl="0"/>
            <a:r>
              <a:rPr lang="en-US" dirty="0" smtClean="0"/>
              <a:t>Difficulty attracting skilled staff to remote regions.</a:t>
            </a:r>
          </a:p>
          <a:p>
            <a:pPr lvl="0"/>
            <a:r>
              <a:rPr lang="en-US" dirty="0" smtClean="0"/>
              <a:t>Demand for health certifications and emergency readiness.</a:t>
            </a:r>
          </a:p>
          <a:p>
            <a:pPr lvl="0"/>
            <a:r>
              <a:rPr lang="en-US" dirty="0" smtClean="0"/>
              <a:t>Shift to digital guest service options.</a:t>
            </a:r>
          </a:p>
          <a:p>
            <a:pPr lvl="0"/>
            <a:r>
              <a:rPr lang="en-US" dirty="0" smtClean="0"/>
              <a:t>High turnover due to isolation fatigue.</a:t>
            </a:r>
          </a:p>
          <a:p>
            <a:endParaRPr lang="en-US" b="1" dirty="0" smtClean="0"/>
          </a:p>
          <a:p>
            <a:r>
              <a:rPr lang="en-US" b="1" dirty="0" smtClean="0"/>
              <a:t>Opportunities:</a:t>
            </a:r>
            <a:endParaRPr lang="en-US" dirty="0" smtClean="0"/>
          </a:p>
          <a:p>
            <a:pPr lvl="0"/>
            <a:r>
              <a:rPr lang="en-US" dirty="0" smtClean="0"/>
              <a:t>Employing digital nomads and adventure freelancers.</a:t>
            </a:r>
          </a:p>
          <a:p>
            <a:pPr lvl="0"/>
            <a:r>
              <a:rPr lang="en-US" dirty="0" smtClean="0"/>
              <a:t>Cross-skilling local hires.</a:t>
            </a:r>
          </a:p>
          <a:p>
            <a:pPr lvl="0"/>
            <a:r>
              <a:rPr lang="en-US" dirty="0" smtClean="0"/>
              <a:t>Leveraging AI for HR management (Yong et al., 2021).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Rebuilding Strategy Framework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1785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A three-part strategy:</a:t>
            </a:r>
          </a:p>
          <a:p>
            <a:pPr lvl="0"/>
            <a:endParaRPr lang="en-US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b="1" dirty="0" smtClean="0"/>
              <a:t>Gig Worker Engagement:</a:t>
            </a:r>
            <a:r>
              <a:rPr lang="en-US" dirty="0" smtClean="0"/>
              <a:t> Adventure guides, wellness coaches, virtual guest hosts.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b="1" dirty="0" smtClean="0"/>
              <a:t>Hybrid Positions:</a:t>
            </a:r>
            <a:r>
              <a:rPr lang="en-US" dirty="0" smtClean="0"/>
              <a:t> Combining on-site and online responsibilities.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:</a:t>
            </a:r>
            <a:r>
              <a:rPr lang="en-US" dirty="0" smtClean="0"/>
              <a:t> Cloud-based, multilingual training systems.</a:t>
            </a:r>
          </a:p>
          <a:p>
            <a:endParaRPr lang="en-US" b="1" dirty="0" smtClean="0"/>
          </a:p>
          <a:p>
            <a:r>
              <a:rPr lang="en-US" b="1" dirty="0" smtClean="0"/>
              <a:t>Goals:</a:t>
            </a:r>
            <a:endParaRPr lang="en-US" dirty="0" smtClean="0"/>
          </a:p>
          <a:p>
            <a:pPr lvl="0"/>
            <a:r>
              <a:rPr lang="en-US" dirty="0" smtClean="0"/>
              <a:t>Recruit 50% of workforce via gig roles.</a:t>
            </a:r>
          </a:p>
          <a:p>
            <a:pPr lvl="0"/>
            <a:r>
              <a:rPr lang="en-US" dirty="0" smtClean="0"/>
              <a:t>Implement AI-based dashboards.</a:t>
            </a:r>
          </a:p>
          <a:p>
            <a:pPr lvl="0"/>
            <a:r>
              <a:rPr lang="en-US" dirty="0" smtClean="0"/>
              <a:t>Launch wellness-focused EVP.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Gig Worker Hiring for Remote Lodges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smtClean="0"/>
              <a:t>Strategy:</a:t>
            </a:r>
            <a:endParaRPr lang="en-US" dirty="0" smtClean="0"/>
          </a:p>
          <a:p>
            <a:pPr lvl="0"/>
            <a:r>
              <a:rPr lang="en-US" dirty="0" smtClean="0"/>
              <a:t>Use platforms like Nomad List, </a:t>
            </a:r>
            <a:r>
              <a:rPr lang="en-US" dirty="0" err="1" smtClean="0"/>
              <a:t>Workaway</a:t>
            </a:r>
            <a:r>
              <a:rPr lang="en-US" dirty="0" smtClean="0"/>
              <a:t>, and local Ecuadorian networks.</a:t>
            </a:r>
          </a:p>
          <a:p>
            <a:pPr lvl="0"/>
            <a:r>
              <a:rPr lang="en-US" dirty="0" smtClean="0"/>
              <a:t>Hire for: eco guides, photographers, digital marketers.</a:t>
            </a:r>
          </a:p>
          <a:p>
            <a:pPr lvl="0"/>
            <a:r>
              <a:rPr lang="en-US" dirty="0" smtClean="0"/>
              <a:t>Offer project-based contracts with flexible scheduling.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Lower fixed payroll costs.</a:t>
            </a:r>
          </a:p>
          <a:p>
            <a:pPr lvl="0"/>
            <a:r>
              <a:rPr lang="en-US" dirty="0" smtClean="0"/>
              <a:t>Access to globally diverse, specialist talent.</a:t>
            </a:r>
          </a:p>
          <a:p>
            <a:pPr lvl="0"/>
            <a:r>
              <a:rPr lang="en-US" dirty="0" smtClean="0"/>
              <a:t>Scalability during peak seasons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Role Deployment and Definitions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Sample Hybrid Roles:</a:t>
            </a:r>
            <a:endParaRPr lang="en-US" dirty="0" smtClean="0"/>
          </a:p>
          <a:p>
            <a:pPr lvl="0"/>
            <a:r>
              <a:rPr lang="en-US" dirty="0" smtClean="0"/>
              <a:t>Adventure guide and social media ambassador.</a:t>
            </a:r>
          </a:p>
          <a:p>
            <a:pPr lvl="0"/>
            <a:r>
              <a:rPr lang="en-US" dirty="0" smtClean="0"/>
              <a:t>Digital wellness coordinator managing virtual workshops and on-site activities.</a:t>
            </a:r>
          </a:p>
          <a:p>
            <a:pPr lvl="0"/>
            <a:r>
              <a:rPr lang="en-US" dirty="0" smtClean="0"/>
              <a:t>Remote reservations manager for online guest bookings.</a:t>
            </a:r>
          </a:p>
          <a:p>
            <a:pPr lvl="0"/>
            <a:endParaRPr lang="en-US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Resilient staffing model.</a:t>
            </a:r>
          </a:p>
          <a:p>
            <a:pPr lvl="0"/>
            <a:r>
              <a:rPr lang="en-US" dirty="0" smtClean="0"/>
              <a:t>Broader talent pool including remote professionals.</a:t>
            </a:r>
          </a:p>
          <a:p>
            <a:pPr lvl="0"/>
            <a:r>
              <a:rPr lang="en-US" dirty="0" smtClean="0"/>
              <a:t>Enhanced operational flexibility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Processes and Content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Tools and Features:</a:t>
            </a:r>
            <a:endParaRPr lang="en-US" dirty="0" smtClean="0"/>
          </a:p>
          <a:p>
            <a:pPr lvl="0"/>
            <a:r>
              <a:rPr lang="en-US" dirty="0" smtClean="0"/>
              <a:t>AI-powered </a:t>
            </a:r>
            <a:r>
              <a:rPr lang="en-US" dirty="0" err="1" smtClean="0"/>
              <a:t>onboarding</a:t>
            </a:r>
            <a:r>
              <a:rPr lang="en-US" dirty="0" smtClean="0"/>
              <a:t> </a:t>
            </a:r>
            <a:r>
              <a:rPr lang="en-US" dirty="0" err="1" smtClean="0"/>
              <a:t>chatbot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E-learning on biodiversity, safety protocols, guest services.</a:t>
            </a:r>
          </a:p>
          <a:p>
            <a:pPr lvl="0"/>
            <a:r>
              <a:rPr lang="en-US" dirty="0" smtClean="0"/>
              <a:t>Virtual tours of lodge and surrounding rainforest.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Consistent, rapid staff integration.</a:t>
            </a:r>
          </a:p>
          <a:p>
            <a:pPr lvl="0"/>
            <a:r>
              <a:rPr lang="en-US" dirty="0" smtClean="0"/>
              <a:t>Enhanced operational readiness.</a:t>
            </a:r>
          </a:p>
          <a:p>
            <a:pPr lvl="0"/>
            <a:r>
              <a:rPr lang="en-US" dirty="0" smtClean="0"/>
              <a:t>Lower </a:t>
            </a:r>
            <a:r>
              <a:rPr lang="en-US" dirty="0" err="1" smtClean="0"/>
              <a:t>onboarding</a:t>
            </a:r>
            <a:r>
              <a:rPr lang="en-US" dirty="0" smtClean="0"/>
              <a:t> costs.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Sample Social Media Job Posts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“Dream job in the Amazon! We’re hiring gig adventure guides, yoga coaches, and remote wellness managers. Join our jungle crew now! #</a:t>
            </a:r>
            <a:r>
              <a:rPr lang="en-US" dirty="0" err="1" smtClean="0"/>
              <a:t>EcoJobs</a:t>
            </a:r>
            <a:r>
              <a:rPr lang="en-US" dirty="0" smtClean="0"/>
              <a:t> #</a:t>
            </a:r>
            <a:r>
              <a:rPr lang="en-US" dirty="0" err="1" smtClean="0"/>
              <a:t>AdventureWork</a:t>
            </a:r>
            <a:r>
              <a:rPr lang="en-US" dirty="0" smtClean="0"/>
              <a:t>”</a:t>
            </a:r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“Work and live in the Amazon! Flexible gigs for travel influencers, eco-guides, and remote guest hosts. Apply via DM #</a:t>
            </a:r>
            <a:r>
              <a:rPr lang="en-US" dirty="0" err="1" smtClean="0"/>
              <a:t>EcuadorJobs</a:t>
            </a:r>
            <a:r>
              <a:rPr lang="en-US" dirty="0" smtClean="0"/>
              <a:t> #</a:t>
            </a:r>
            <a:r>
              <a:rPr lang="en-US" dirty="0" err="1" smtClean="0"/>
              <a:t>TourismCareers</a:t>
            </a:r>
            <a:r>
              <a:rPr lang="en-US" dirty="0" smtClean="0"/>
              <a:t>”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Employee Value Proposition (EVP) Revamp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 “Explore Ecuador’s wilderness.”</a:t>
            </a:r>
          </a:p>
          <a:p>
            <a:endParaRPr lang="en-US" b="1" dirty="0" smtClean="0"/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“Work where nature heals you. Our Amazon adventure lodges offer:</a:t>
            </a:r>
          </a:p>
          <a:p>
            <a:pPr lvl="0"/>
            <a:r>
              <a:rPr lang="en-US" dirty="0" smtClean="0"/>
              <a:t>Hybrid and gig-based positions.</a:t>
            </a:r>
          </a:p>
          <a:p>
            <a:pPr lvl="0"/>
            <a:r>
              <a:rPr lang="en-US" dirty="0" smtClean="0"/>
              <a:t>Wellness retreats for staff.</a:t>
            </a:r>
          </a:p>
          <a:p>
            <a:pPr lvl="0"/>
            <a:r>
              <a:rPr lang="en-US" dirty="0" smtClean="0"/>
              <a:t>Digital career development tools.</a:t>
            </a:r>
          </a:p>
          <a:p>
            <a:pPr lvl="0"/>
            <a:r>
              <a:rPr lang="en-US" dirty="0" smtClean="0"/>
              <a:t>AI-powered scheduling and feedback systems.”</a:t>
            </a:r>
          </a:p>
          <a:p>
            <a:endParaRPr lang="en-US" b="1" dirty="0" smtClean="0"/>
          </a:p>
          <a:p>
            <a:r>
              <a:rPr lang="en-US" b="1" dirty="0" smtClean="0"/>
              <a:t>Effect:</a:t>
            </a:r>
            <a:endParaRPr lang="en-US" dirty="0" smtClean="0"/>
          </a:p>
          <a:p>
            <a:pPr lvl="0"/>
            <a:r>
              <a:rPr lang="en-US" dirty="0" smtClean="0"/>
              <a:t>Boosts appeal for modern, wellness-oriented professionals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AI-Enabled HR and Performance Analytics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Platforms:</a:t>
            </a:r>
            <a:endParaRPr lang="en-US" dirty="0" smtClean="0"/>
          </a:p>
          <a:p>
            <a:pPr lvl="0"/>
            <a:r>
              <a:rPr lang="en-US" dirty="0" err="1" smtClean="0"/>
              <a:t>AdventureSafe</a:t>
            </a:r>
            <a:r>
              <a:rPr lang="en-US" dirty="0" smtClean="0"/>
              <a:t> HR</a:t>
            </a:r>
          </a:p>
          <a:p>
            <a:pPr lvl="0"/>
            <a:r>
              <a:rPr lang="en-US" dirty="0" err="1" smtClean="0"/>
              <a:t>BambooHR</a:t>
            </a:r>
            <a:endParaRPr lang="en-US" dirty="0" smtClean="0"/>
          </a:p>
          <a:p>
            <a:pPr lvl="0"/>
            <a:r>
              <a:rPr lang="en-US" dirty="0" smtClean="0"/>
              <a:t>Power BI for ecotourism metrics</a:t>
            </a:r>
          </a:p>
          <a:p>
            <a:endParaRPr lang="en-US" b="1" dirty="0" smtClean="0"/>
          </a:p>
          <a:p>
            <a:r>
              <a:rPr lang="en-US" b="1" dirty="0" smtClean="0"/>
              <a:t>Functions:</a:t>
            </a:r>
            <a:endParaRPr lang="en-US" dirty="0" smtClean="0"/>
          </a:p>
          <a:p>
            <a:pPr lvl="0"/>
            <a:r>
              <a:rPr lang="en-US" dirty="0" smtClean="0"/>
              <a:t>Track staff certification validity.</a:t>
            </a:r>
          </a:p>
          <a:p>
            <a:pPr lvl="0"/>
            <a:r>
              <a:rPr lang="en-US" dirty="0" smtClean="0"/>
              <a:t>AI-based guest satisfaction analysis.</a:t>
            </a:r>
          </a:p>
          <a:p>
            <a:pPr lvl="0"/>
            <a:r>
              <a:rPr lang="en-US" dirty="0" smtClean="0"/>
              <a:t>Predictive scheduling based on guest flows (Yong et al., 2021).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Long-Term Resilience and Operational Continuity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Resilience Measures:</a:t>
            </a:r>
            <a:endParaRPr lang="en-US" dirty="0" smtClean="0"/>
          </a:p>
          <a:p>
            <a:pPr lvl="0"/>
            <a:r>
              <a:rPr lang="en-US" dirty="0" smtClean="0"/>
              <a:t>Emergency operational protocols.</a:t>
            </a:r>
          </a:p>
          <a:p>
            <a:pPr lvl="0"/>
            <a:r>
              <a:rPr lang="en-US" dirty="0" smtClean="0"/>
              <a:t>AI-driven trend forecasting.</a:t>
            </a:r>
          </a:p>
          <a:p>
            <a:pPr lvl="0"/>
            <a:r>
              <a:rPr lang="en-US" dirty="0" smtClean="0"/>
              <a:t>Partnerships with remote medical and wellness service providers.</a:t>
            </a:r>
          </a:p>
          <a:p>
            <a:pPr lvl="0"/>
            <a:endParaRPr lang="en-US" dirty="0" smtClean="0"/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Maintains service quality in crises.</a:t>
            </a:r>
          </a:p>
          <a:p>
            <a:r>
              <a:rPr lang="en-US" dirty="0" smtClean="0"/>
              <a:t>Protects workforce and brand reputation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Employee Wellness and Health Support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Initiatives:</a:t>
            </a:r>
            <a:endParaRPr lang="en-US" dirty="0" smtClean="0"/>
          </a:p>
          <a:p>
            <a:pPr lvl="0"/>
            <a:r>
              <a:rPr lang="en-US" dirty="0" smtClean="0"/>
              <a:t>Nature immersion therapy programs.</a:t>
            </a:r>
          </a:p>
          <a:p>
            <a:pPr lvl="0"/>
            <a:r>
              <a:rPr lang="en-US" dirty="0" smtClean="0"/>
              <a:t>Flexible remote working options.</a:t>
            </a:r>
          </a:p>
          <a:p>
            <a:pPr lvl="0"/>
            <a:r>
              <a:rPr lang="en-US" dirty="0" smtClean="0"/>
              <a:t>Wellness stipends for physical and mental health.</a:t>
            </a:r>
          </a:p>
          <a:p>
            <a:pPr lvl="0"/>
            <a:r>
              <a:rPr lang="en-US" dirty="0" smtClean="0"/>
              <a:t>Mental health first aid training for all staff.</a:t>
            </a:r>
          </a:p>
          <a:p>
            <a:endParaRPr lang="en-US" b="1" dirty="0" smtClean="0"/>
          </a:p>
          <a:p>
            <a:r>
              <a:rPr lang="en-US" b="1" dirty="0" smtClean="0"/>
              <a:t>Results:</a:t>
            </a:r>
            <a:endParaRPr lang="en-US" dirty="0" smtClean="0"/>
          </a:p>
          <a:p>
            <a:pPr lvl="0"/>
            <a:r>
              <a:rPr lang="en-US" dirty="0" smtClean="0"/>
              <a:t>Reduced staff turnover.</a:t>
            </a:r>
          </a:p>
          <a:p>
            <a:pPr lvl="0"/>
            <a:r>
              <a:rPr lang="en-US" dirty="0" smtClean="0"/>
              <a:t>Higher employee satisfaction.</a:t>
            </a:r>
          </a:p>
          <a:p>
            <a:pPr lvl="0"/>
            <a:r>
              <a:rPr lang="en-US" dirty="0" smtClean="0"/>
              <a:t>Improved guest experiences.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Post-pandemic recovery for Ecuador’s Amazon adventure lodges demands flexible, tech-enhanced, and wellness-focused HR strategies. By integrating gig roles, hybrid positions, AI-based HR management, and employee well-being initiatives, lodges can attract modern talent, ensure operational resilience, and deliver memorable, sustainable guest experiences.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 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 </a:t>
            </a:r>
            <a:r>
              <a:rPr lang="en-US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 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 https://doi.org/10.1080/09669582.2020.1758708</a:t>
            </a:r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 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 </a:t>
            </a:r>
            <a:r>
              <a:rPr lang="en-US" dirty="0" smtClean="0">
                <a:hlinkClick r:id="rId3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 </a:t>
            </a:r>
            <a:r>
              <a:rPr lang="en-US" i="1" dirty="0" smtClean="0"/>
              <a:t>Tourism and COVID-19 report: Ecuador’s tourism industry recovery 2021</a:t>
            </a:r>
            <a:r>
              <a:rPr lang="en-US" dirty="0" smtClean="0"/>
              <a:t>. United Nations World Tourism Organization. </a:t>
            </a:r>
            <a:r>
              <a:rPr lang="en-US" dirty="0" smtClean="0">
                <a:hlinkClick r:id="rId4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 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 </a:t>
            </a:r>
            <a:r>
              <a:rPr lang="en-US" dirty="0" smtClean="0">
                <a:hlinkClick r:id="rId5"/>
              </a:rPr>
              <a:t>https://doi.org/10.1108/ER-11-2020-0510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724</Words>
  <Application>Microsoft Macintosh PowerPoint</Application>
  <PresentationFormat>On-screen Show (4:3)</PresentationFormat>
  <Paragraphs>133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Adventure Lodges in Ecuador’s Amazon Region</vt:lpstr>
      <vt:lpstr>Index</vt:lpstr>
      <vt:lpstr>Introduction</vt:lpstr>
      <vt:lpstr>Pandemic Impact on Ecuador’s Ecotourism Sector</vt:lpstr>
      <vt:lpstr>Workforce Shortages and Challenges</vt:lpstr>
      <vt:lpstr>Talent Rebuilding Strategy Framework</vt:lpstr>
      <vt:lpstr>Gig Worker Hiring for Remote Lodges</vt:lpstr>
      <vt:lpstr>Hybrid Role Deployment and Definitions</vt:lpstr>
      <vt:lpstr>Digital Onboarding Processes and Content</vt:lpstr>
      <vt:lpstr>Sample Social Media Job Posts</vt:lpstr>
      <vt:lpstr>Employee Value Proposition (EVP) Revamp</vt:lpstr>
      <vt:lpstr>AI-Enabled HR and Performance Analytics</vt:lpstr>
      <vt:lpstr>Long-Term Resilience and Operational Continuity</vt:lpstr>
      <vt:lpstr>Employee Wellness and Health Support Programs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14</cp:revision>
  <dcterms:created xsi:type="dcterms:W3CDTF">2013-01-27T09:14:16Z</dcterms:created>
  <dcterms:modified xsi:type="dcterms:W3CDTF">2025-05-25T10:32:14Z</dcterms:modified>
  <cp:category/>
</cp:coreProperties>
</file>