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256" r:id="rId5"/>
    <p:sldId id="257" r:id="rId6"/>
    <p:sldId id="268" r:id="rId7"/>
    <p:sldId id="273" r:id="rId8"/>
    <p:sldId id="272" r:id="rId9"/>
    <p:sldId id="274" r:id="rId10"/>
    <p:sldId id="276" r:id="rId11"/>
    <p:sldId id="277" r:id="rId12"/>
    <p:sldId id="278" r:id="rId13"/>
    <p:sldId id="279" r:id="rId14"/>
    <p:sldId id="280" r:id="rId15"/>
    <p:sldId id="269" r:id="rId16"/>
  </p:sldIdLst>
  <p:sldSz cx="12198350" cy="6858000"/>
  <p:notesSz cx="6858000" cy="9144000"/>
  <p:embeddedFontLst>
    <p:embeddedFont>
      <p:font typeface="Georgia" panose="02040502050405020303" pitchFamily="18" charset="0"/>
      <p:regular r:id="rId19"/>
      <p:bold r:id="rId20"/>
      <p:italic r:id="rId21"/>
      <p:boldItalic r:id="rId22"/>
    </p:embeddedFont>
    <p:embeddedFont>
      <p:font typeface="Minion" panose="020B0604020202020204"/>
      <p:regular r:id="rId23"/>
      <p:bold r:id="rId24"/>
      <p:italic r:id="rId25"/>
      <p:boldItalic r:id="rId26"/>
    </p:embeddedFont>
  </p:embeddedFontLst>
  <p:custDataLst>
    <p:tags r:id="rId27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 varScale="1">
        <p:scale>
          <a:sx n="82" d="100"/>
          <a:sy n="82" d="100"/>
        </p:scale>
        <p:origin x="672" y="14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customXml" Target="../customXml/item3.xml"/><Relationship Id="rId21" Type="http://schemas.openxmlformats.org/officeDocument/2006/relationships/font" Target="fonts/font3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2.fntdata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6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5.fntdata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font" Target="fonts/font1.fntdata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4.fntdata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62" b="0" i="0" u="none" strike="noStrike" baseline="0" dirty="0"/>
              <a:t>critical leadership traits in crisis management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Transparency (25%)</c:v>
                </c:pt>
                <c:pt idx="1">
                  <c:v>Adaptability (20%)</c:v>
                </c:pt>
                <c:pt idx="2">
                  <c:v>Empathy (15%)</c:v>
                </c:pt>
                <c:pt idx="3">
                  <c:v>Resilience (10%)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25</c:v>
                </c:pt>
                <c:pt idx="1">
                  <c:v>20</c:v>
                </c:pt>
                <c:pt idx="2">
                  <c:v>15</c:v>
                </c:pt>
                <c:pt idx="3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0D2-4F00-8E7C-939A4C63C1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16-12-2024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16-12-2024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16-12-2024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22511" y="1340768"/>
            <a:ext cx="10153128" cy="1296144"/>
          </a:xfrm>
        </p:spPr>
        <p:txBody>
          <a:bodyPr/>
          <a:lstStyle/>
          <a:p>
            <a:r>
              <a:rPr lang="en-IN" dirty="0"/>
              <a:t>Leadership in Crisis Management</a:t>
            </a: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/>
              <a:t>Presenter Vaibhav Sai Sri|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Introduction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Stages of Crisis Management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Key Leadership Traits in Crisis Management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Tools and Frameworks for Crisis Leadership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Case Studies 1 - Johnson &amp; Johnson’s Tylenol Crisis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Case Studies 2 - BP Deepwater Horizon Oil Spill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Case Studies 3 - COVID-19 Pandemic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Interactive Scenario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Conclusion and Key Takeaways</a:t>
            </a:r>
          </a:p>
          <a:p>
            <a:pPr marL="0" indent="0">
              <a:buNone/>
            </a:pPr>
            <a:endParaRPr lang="en-IN" sz="11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pic>
        <p:nvPicPr>
          <p:cNvPr id="1027" name="Picture 3" descr="Crisis Leadership">
            <a:extLst>
              <a:ext uri="{FF2B5EF4-FFF2-40B4-BE49-F238E27FC236}">
                <a16:creationId xmlns:a16="http://schemas.microsoft.com/office/drawing/2014/main" id="{B93E6E67-9CF7-686F-AB7C-F0AA3F03D0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1343" y="1772816"/>
            <a:ext cx="3168352" cy="3061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Introduction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32042" y="1340768"/>
            <a:ext cx="10779701" cy="48245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N" sz="2800" b="1" dirty="0"/>
              <a:t>Definition</a:t>
            </a:r>
            <a:r>
              <a:rPr lang="en-IN" sz="2800" dirty="0"/>
              <a:t>: </a:t>
            </a:r>
            <a:r>
              <a:rPr lang="en-US" sz="2400" dirty="0"/>
              <a:t>Leadership during crises involves quick decision-making, clear communication, and long-term planning to manage emergencies and their aftermath. </a:t>
            </a:r>
          </a:p>
          <a:p>
            <a:pPr marL="0" indent="0">
              <a:buNone/>
            </a:pPr>
            <a:r>
              <a:rPr lang="en-IN" sz="2800" b="1" dirty="0"/>
              <a:t>Why It Matters</a:t>
            </a:r>
            <a:r>
              <a:rPr lang="en-IN" sz="2800" dirty="0"/>
              <a:t>: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24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Protects organizational integrity and reputation.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24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Ensures the safety and well-being of stakeholders.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24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Enables recovery and resilience.</a:t>
            </a:r>
            <a:endParaRPr lang="en-GB" sz="2400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61A77E-D960-DAB2-26B2-4688681E24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9588DD7-1A47-7EA2-B8D0-DC86D810C4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</p:spPr>
        <p:txBody>
          <a:bodyPr vert="horz" lIns="0" tIns="0" rIns="0" bIns="0" rtlCol="0" anchor="ctr">
            <a:noAutofit/>
          </a:bodyPr>
          <a:lstStyle/>
          <a:p>
            <a:pPr>
              <a:lnSpc>
                <a:spcPct val="90000"/>
              </a:lnSpc>
            </a:pPr>
            <a:r>
              <a:rPr lang="en-IN" dirty="0"/>
              <a:t>Stages of Crisis Management</a:t>
            </a:r>
            <a:endParaRPr lang="en-GB" b="1" i="0" kern="1200" dirty="0">
              <a:latin typeface="+mj-lt"/>
              <a:ea typeface="+mj-ea"/>
              <a:cs typeface="+mj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610A4A-3E1E-FB0D-DB40-B06528865682}"/>
              </a:ext>
            </a:extLst>
          </p:cNvPr>
          <p:cNvSpPr txBox="1"/>
          <p:nvPr/>
        </p:nvSpPr>
        <p:spPr>
          <a:xfrm>
            <a:off x="404662" y="1252836"/>
            <a:ext cx="7926761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2400" b="1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Pre-Crisis (Preparedness):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IN" sz="24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Building contingency plans.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IN" sz="24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Identifying risks and vulnerabilities.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2400" b="1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Crisis Response: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IN" sz="24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Immediate actions to contain the crisis.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IN" sz="24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Transparent and consistent communication.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2400" b="1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Post-Crisis (Recovery):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IN" sz="24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Reviewing the crisis response.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IN" sz="24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Implementing changes to prevent future crises</a:t>
            </a:r>
          </a:p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</a:pPr>
            <a:endParaRPr lang="en-US" sz="2000" dirty="0">
              <a:solidFill>
                <a:schemeClr val="bg2"/>
              </a:solidFill>
            </a:endParaRPr>
          </a:p>
          <a:p>
            <a:pPr marL="180975" indent="-180975"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</a:pPr>
            <a:endParaRPr lang="en-GB" sz="1400" dirty="0">
              <a:solidFill>
                <a:schemeClr val="bg2"/>
              </a:solidFill>
            </a:endParaRPr>
          </a:p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endParaRPr lang="en-GB" dirty="0">
              <a:solidFill>
                <a:schemeClr val="bg2"/>
              </a:solidFill>
            </a:endParaRPr>
          </a:p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endParaRPr lang="en-GB" dirty="0">
              <a:solidFill>
                <a:schemeClr val="bg2"/>
              </a:solidFill>
            </a:endParaRPr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2CE75D4B-21FA-AC50-A0C7-E700BE1538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5EE7099E-8998-4851-915A-4F4831808297}" type="slidenum">
              <a:rPr lang="nl-NL" smtClean="0"/>
              <a:pPr>
                <a:spcAft>
                  <a:spcPts val="600"/>
                </a:spcAft>
              </a:pPr>
              <a:t>3</a:t>
            </a:fld>
            <a:endParaRPr lang="nl-NL"/>
          </a:p>
        </p:txBody>
      </p:sp>
      <p:pic>
        <p:nvPicPr>
          <p:cNvPr id="3074" name="Picture 2" descr="Leadership In Crisis - 5 Steps of Crisis Management - Exactus Advisors">
            <a:extLst>
              <a:ext uri="{FF2B5EF4-FFF2-40B4-BE49-F238E27FC236}">
                <a16:creationId xmlns:a16="http://schemas.microsoft.com/office/drawing/2014/main" id="{81C25E23-784D-7129-6E92-129C3B4BAF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6246" y="1893664"/>
            <a:ext cx="4913075" cy="3070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9742309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E016B4-8D88-49B4-4396-52466B351F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2F3713F0-49AC-7D31-F922-35A8ED691D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1" y="404664"/>
            <a:ext cx="11671177" cy="432048"/>
          </a:xfrm>
        </p:spPr>
        <p:txBody>
          <a:bodyPr/>
          <a:lstStyle/>
          <a:p>
            <a:r>
              <a:rPr lang="en-US" dirty="0"/>
              <a:t>Key Leadership Traits in Crisis Management</a:t>
            </a:r>
            <a:endParaRPr lang="nl-NL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C0B3C447-158D-1BF8-9C65-D04D32634A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82552" y="1340768"/>
            <a:ext cx="7200800" cy="4320480"/>
          </a:xfrm>
        </p:spPr>
        <p:txBody>
          <a:bodyPr>
            <a:normAutofit lnSpcReduction="1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2400" b="1" kern="100" dirty="0">
                <a:cs typeface="Times New Roman" panose="02020603050405020304" pitchFamily="18" charset="0"/>
              </a:rPr>
              <a:t>Decisiveness: </a:t>
            </a:r>
            <a:r>
              <a:rPr lang="en-IN" sz="2400" kern="100" dirty="0">
                <a:cs typeface="Times New Roman" panose="02020603050405020304" pitchFamily="18" charset="0"/>
              </a:rPr>
              <a:t>Making timely and informed decisions.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2400" b="1" kern="100" dirty="0">
                <a:cs typeface="Times New Roman" panose="02020603050405020304" pitchFamily="18" charset="0"/>
              </a:rPr>
              <a:t>Resilience: </a:t>
            </a:r>
            <a:r>
              <a:rPr lang="en-IN" sz="2400" kern="100" dirty="0">
                <a:cs typeface="Times New Roman" panose="02020603050405020304" pitchFamily="18" charset="0"/>
              </a:rPr>
              <a:t>Maintaining composure under pressure.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2400" b="1" kern="100" dirty="0">
                <a:cs typeface="Times New Roman" panose="02020603050405020304" pitchFamily="18" charset="0"/>
              </a:rPr>
              <a:t>Empathy: </a:t>
            </a:r>
            <a:r>
              <a:rPr lang="en-IN" sz="2400" kern="100" dirty="0">
                <a:cs typeface="Times New Roman" panose="02020603050405020304" pitchFamily="18" charset="0"/>
              </a:rPr>
              <a:t>Understanding and addressing stakeholder concerns.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2400" b="1" kern="100" dirty="0">
                <a:cs typeface="Times New Roman" panose="02020603050405020304" pitchFamily="18" charset="0"/>
              </a:rPr>
              <a:t>Transparency: </a:t>
            </a:r>
            <a:r>
              <a:rPr lang="en-IN" sz="2400" kern="100" dirty="0">
                <a:cs typeface="Times New Roman" panose="02020603050405020304" pitchFamily="18" charset="0"/>
              </a:rPr>
              <a:t>Clear communication builds trust.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2400" b="1" kern="100" dirty="0">
                <a:cs typeface="Times New Roman" panose="02020603050405020304" pitchFamily="18" charset="0"/>
              </a:rPr>
              <a:t>Adaptability: </a:t>
            </a:r>
            <a:r>
              <a:rPr lang="en-IN" sz="2400" kern="100" dirty="0">
                <a:cs typeface="Times New Roman" panose="02020603050405020304" pitchFamily="18" charset="0"/>
              </a:rPr>
              <a:t>Adjusting strategies based on new information.</a:t>
            </a:r>
          </a:p>
          <a:p>
            <a:pPr>
              <a:buNone/>
            </a:pPr>
            <a:endParaRPr lang="en-IN" sz="2200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1924695C-82E4-665B-94C5-0426724010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 dirty="0"/>
          </a:p>
        </p:txBody>
      </p:sp>
      <p:graphicFrame>
        <p:nvGraphicFramePr>
          <p:cNvPr id="11" name="Chart 10">
            <a:extLst>
              <a:ext uri="{FF2B5EF4-FFF2-40B4-BE49-F238E27FC236}">
                <a16:creationId xmlns:a16="http://schemas.microsoft.com/office/drawing/2014/main" id="{BFC6E575-21EA-80A9-97FC-A23DC292AF1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11297300"/>
              </p:ext>
            </p:extLst>
          </p:nvPr>
        </p:nvGraphicFramePr>
        <p:xfrm>
          <a:off x="6847698" y="1268760"/>
          <a:ext cx="4570172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61639030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9575CF-B747-EB5F-DFF0-4F27C7FBA9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C47FC3B-4B0D-DD68-11CB-2977503770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</p:spPr>
        <p:txBody>
          <a:bodyPr vert="horz" lIns="0" tIns="0" rIns="0" bIns="0" rtlCol="0" anchor="ctr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dirty="0"/>
              <a:t>Tools and Frameworks for Crisis Leadership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272FD67-8B04-C824-7AA6-7C8884D83511}"/>
              </a:ext>
            </a:extLst>
          </p:cNvPr>
          <p:cNvSpPr txBox="1"/>
          <p:nvPr/>
        </p:nvSpPr>
        <p:spPr>
          <a:xfrm>
            <a:off x="404662" y="1252836"/>
            <a:ext cx="7926761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endParaRPr lang="en-GB" dirty="0">
              <a:solidFill>
                <a:schemeClr val="bg2"/>
              </a:solidFill>
            </a:endParaRPr>
          </a:p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endParaRPr lang="en-GB" dirty="0">
              <a:solidFill>
                <a:schemeClr val="bg2"/>
              </a:solidFill>
            </a:endParaRPr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BF6C17D-C56C-8AAA-F5E5-F81B78EEF1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5EE7099E-8998-4851-915A-4F4831808297}" type="slidenum">
              <a:rPr lang="nl-NL" smtClean="0"/>
              <a:pPr>
                <a:spcAft>
                  <a:spcPts val="600"/>
                </a:spcAft>
              </a:pPr>
              <a:t>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6758832-14C3-7D6A-51BC-3AB5A569ED5E}"/>
              </a:ext>
            </a:extLst>
          </p:cNvPr>
          <p:cNvSpPr txBox="1"/>
          <p:nvPr/>
        </p:nvSpPr>
        <p:spPr>
          <a:xfrm>
            <a:off x="338535" y="1412776"/>
            <a:ext cx="5622505" cy="4923631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2400" b="1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SWOT Analysis: </a:t>
            </a:r>
            <a:r>
              <a:rPr lang="en-IN" sz="24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Assess strengths, weaknesses, opportunities, and threats.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2400" b="1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Scenario Planning: </a:t>
            </a:r>
            <a:r>
              <a:rPr lang="en-IN" sz="24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Preparing for best- and worst-case outcomes.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2400" b="1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Risk Matrix: </a:t>
            </a:r>
            <a:r>
              <a:rPr lang="en-IN" sz="24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Evaluating the probability and impact of potential risks.</a:t>
            </a:r>
          </a:p>
          <a:p>
            <a:pPr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</a:pPr>
            <a:endParaRPr lang="en-IN" sz="2400" dirty="0">
              <a:solidFill>
                <a:schemeClr val="bg2"/>
              </a:solidFill>
            </a:endParaRPr>
          </a:p>
        </p:txBody>
      </p:sp>
      <p:pic>
        <p:nvPicPr>
          <p:cNvPr id="4099" name="Picture 3" descr="Leadership During Crisis: Lessons and Applications from the COVID-19  Pandemic - Gastroenterology">
            <a:extLst>
              <a:ext uri="{FF2B5EF4-FFF2-40B4-BE49-F238E27FC236}">
                <a16:creationId xmlns:a16="http://schemas.microsoft.com/office/drawing/2014/main" id="{442073BF-B801-AFE3-8D81-4F83F3EB78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5156" y="1700808"/>
            <a:ext cx="3682531" cy="3491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7288323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B52DA5-CE0E-D4E6-D4F7-800914F6CE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510D33-0A08-4429-D286-18357F5A30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1" y="404664"/>
            <a:ext cx="11671177" cy="432048"/>
          </a:xfrm>
        </p:spPr>
        <p:txBody>
          <a:bodyPr vert="horz" lIns="0" tIns="0" rIns="0" bIns="0" rtlCol="0" anchor="ctr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dirty="0"/>
              <a:t>Case Study 1: Johnson &amp; Johnson’s Tylenol Crisis (1982)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63B0E1-B358-0D9D-49F8-10AB8B43DDEC}"/>
              </a:ext>
            </a:extLst>
          </p:cNvPr>
          <p:cNvSpPr txBox="1"/>
          <p:nvPr/>
        </p:nvSpPr>
        <p:spPr>
          <a:xfrm>
            <a:off x="404662" y="1252836"/>
            <a:ext cx="7926761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endParaRPr lang="en-GB" dirty="0">
              <a:solidFill>
                <a:schemeClr val="bg2"/>
              </a:solidFill>
            </a:endParaRPr>
          </a:p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endParaRPr lang="en-GB" dirty="0">
              <a:solidFill>
                <a:schemeClr val="bg2"/>
              </a:solidFill>
            </a:endParaRPr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40912B1A-2CBE-3ED0-F69D-7CCB84EEF1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5EE7099E-8998-4851-915A-4F4831808297}" type="slidenum">
              <a:rPr lang="nl-NL" smtClean="0"/>
              <a:pPr>
                <a:spcAft>
                  <a:spcPts val="600"/>
                </a:spcAft>
              </a:pPr>
              <a:t>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D71243-5954-ACB0-DB2F-F0B55F2C8BAC}"/>
              </a:ext>
            </a:extLst>
          </p:cNvPr>
          <p:cNvSpPr txBox="1"/>
          <p:nvPr/>
        </p:nvSpPr>
        <p:spPr>
          <a:xfrm>
            <a:off x="404661" y="1337109"/>
            <a:ext cx="7107287" cy="4923631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noAutofit/>
          </a:bodyPr>
          <a:lstStyle/>
          <a:p>
            <a:pPr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</a:pPr>
            <a:r>
              <a:rPr lang="en-US" sz="2400" b="1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Crisis: </a:t>
            </a:r>
            <a:r>
              <a:rPr lang="en-US" sz="24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Cyanide-laced Tylenol capsules caused fatalities.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2400" b="1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Leadership Response: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IN" sz="24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Immediate product recall (31 million bottles).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IN" sz="24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Transparent communication with the public.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IN" sz="24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Introduced tamper-proof packaging.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2400" b="1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Outcome: </a:t>
            </a:r>
            <a:r>
              <a:rPr lang="en-IN" sz="2400" kern="100" dirty="0">
                <a:solidFill>
                  <a:schemeClr val="bg2"/>
                </a:solidFill>
                <a:cs typeface="Times New Roman" panose="02020603050405020304" pitchFamily="18" charset="0"/>
              </a:rPr>
              <a:t>Regained consumer trust and set a new industry standard.</a:t>
            </a:r>
          </a:p>
          <a:p>
            <a:pPr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</a:pPr>
            <a:endParaRPr lang="en-IN" sz="2000" dirty="0">
              <a:solidFill>
                <a:schemeClr val="bg2"/>
              </a:solidFill>
            </a:endParaRPr>
          </a:p>
        </p:txBody>
      </p:sp>
      <p:pic>
        <p:nvPicPr>
          <p:cNvPr id="8" name="Picture 3" descr="case study research ...">
            <a:extLst>
              <a:ext uri="{FF2B5EF4-FFF2-40B4-BE49-F238E27FC236}">
                <a16:creationId xmlns:a16="http://schemas.microsoft.com/office/drawing/2014/main" id="{0DD73AB6-545A-1E40-1255-B25B72B3CE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4" t="6666" r="2933" b="10000"/>
          <a:stretch/>
        </p:blipFill>
        <p:spPr bwMode="auto">
          <a:xfrm>
            <a:off x="7546027" y="2132856"/>
            <a:ext cx="4176464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8405338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D2EBB4-D906-1050-3528-248318F9AA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D653F0DD-E38B-0B2D-54F4-9ED7C3D50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Case Study 2: BP Deepwater Horizon Oil Spill (2010)</a:t>
            </a:r>
            <a:endParaRPr lang="nl-NL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32191777-7ADC-7468-A19D-00142DBCB6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35085" y="1484784"/>
            <a:ext cx="7560840" cy="4356484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sz="2400" b="1" kern="100" dirty="0">
                <a:cs typeface="Times New Roman" panose="02020603050405020304" pitchFamily="18" charset="0"/>
              </a:rPr>
              <a:t>Crisis: </a:t>
            </a:r>
            <a:r>
              <a:rPr lang="en-IN" sz="2400" kern="100" dirty="0">
                <a:cs typeface="Times New Roman" panose="02020603050405020304" pitchFamily="18" charset="0"/>
              </a:rPr>
              <a:t>An explosion caused the worst oil spill in U.S. history.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sz="2400" b="1" kern="100" dirty="0">
                <a:cs typeface="Times New Roman" panose="02020603050405020304" pitchFamily="18" charset="0"/>
              </a:rPr>
              <a:t>Leadership Failures: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IN" sz="2400" kern="100" dirty="0">
                <a:cs typeface="Times New Roman" panose="02020603050405020304" pitchFamily="18" charset="0"/>
              </a:rPr>
              <a:t>Delayed response and lack of accountability.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IN" sz="2400" kern="100" dirty="0">
                <a:cs typeface="Times New Roman" panose="02020603050405020304" pitchFamily="18" charset="0"/>
              </a:rPr>
              <a:t>Poor communication with the public and stakeholders.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sz="2400" b="1" kern="100" dirty="0">
                <a:cs typeface="Times New Roman" panose="02020603050405020304" pitchFamily="18" charset="0"/>
              </a:rPr>
              <a:t>Lessons Learned: </a:t>
            </a:r>
            <a:r>
              <a:rPr lang="en-IN" sz="2400" kern="100" dirty="0">
                <a:cs typeface="Times New Roman" panose="02020603050405020304" pitchFamily="18" charset="0"/>
              </a:rPr>
              <a:t>The need for proactive crisis management and transparent leadership.</a:t>
            </a:r>
          </a:p>
          <a:p>
            <a:pPr marL="0" indent="0">
              <a:buNone/>
            </a:pPr>
            <a:endParaRPr lang="en-IN" sz="1600" dirty="0"/>
          </a:p>
          <a:p>
            <a:pPr lvl="2">
              <a:buClr>
                <a:schemeClr val="bg2"/>
              </a:buClr>
            </a:pPr>
            <a:endParaRPr lang="en-GB" sz="2000" dirty="0"/>
          </a:p>
          <a:p>
            <a:pPr lvl="2">
              <a:buClr>
                <a:schemeClr val="bg2"/>
              </a:buClr>
            </a:pPr>
            <a:endParaRPr lang="en-GB" sz="2000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ACBB45DA-AD04-D2AE-5A30-D886B5F089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pic>
        <p:nvPicPr>
          <p:cNvPr id="7170" name="Picture 2" descr="6 Reasons Why Case Study is Important in Digital Marketing">
            <a:extLst>
              <a:ext uri="{FF2B5EF4-FFF2-40B4-BE49-F238E27FC236}">
                <a16:creationId xmlns:a16="http://schemas.microsoft.com/office/drawing/2014/main" id="{3FE7E55E-7542-7C77-F14E-FA762F2CF9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3752" y="1844824"/>
            <a:ext cx="3763819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1398050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D33458-04BB-0E81-4A1D-91FC9F6C0B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394A8ADF-1BBE-FE2A-19A6-23E68435C6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Case Study 3: COVID-19 Pandemic</a:t>
            </a:r>
            <a:endParaRPr lang="nl-NL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53E557EB-AFB4-B80C-056E-42679D13CB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36910" y="1530672"/>
            <a:ext cx="5950297" cy="4248472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sz="2400" b="1" kern="100" dirty="0">
                <a:cs typeface="Times New Roman" panose="02020603050405020304" pitchFamily="18" charset="0"/>
              </a:rPr>
              <a:t>Crisis: </a:t>
            </a:r>
            <a:r>
              <a:rPr lang="en-IN" sz="2400" kern="100" dirty="0">
                <a:cs typeface="Times New Roman" panose="02020603050405020304" pitchFamily="18" charset="0"/>
              </a:rPr>
              <a:t>Global health emergency and economic fallout.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sz="2400" b="1" kern="100" dirty="0">
                <a:cs typeface="Times New Roman" panose="02020603050405020304" pitchFamily="18" charset="0"/>
              </a:rPr>
              <a:t>Leadership Response: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IN" sz="2400" kern="100" dirty="0">
                <a:cs typeface="Times New Roman" panose="02020603050405020304" pitchFamily="18" charset="0"/>
              </a:rPr>
              <a:t>New Zealand's Prime Minister Jacinda Ardern: Early lockdowns, clear communication, empathy toward citizens.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IN" sz="2400" kern="100" dirty="0">
                <a:cs typeface="Times New Roman" panose="02020603050405020304" pitchFamily="18" charset="0"/>
              </a:rPr>
              <a:t>Example of balancing public health and economic stability.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sz="2400" b="1" kern="100" dirty="0">
                <a:cs typeface="Times New Roman" panose="02020603050405020304" pitchFamily="18" charset="0"/>
              </a:rPr>
              <a:t>Outcome: </a:t>
            </a:r>
            <a:r>
              <a:rPr lang="en-IN" sz="2400" kern="100" dirty="0">
                <a:cs typeface="Times New Roman" panose="02020603050405020304" pitchFamily="18" charset="0"/>
              </a:rPr>
              <a:t>Low mortality rates and strong public approval</a:t>
            </a:r>
            <a:r>
              <a:rPr lang="en-IN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</a:p>
          <a:p>
            <a:pPr lvl="2">
              <a:buClr>
                <a:schemeClr val="bg2"/>
              </a:buClr>
            </a:pPr>
            <a:endParaRPr lang="en-GB" sz="2000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5D783E0C-1B3E-1E7E-5819-FAE655EE80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pic>
        <p:nvPicPr>
          <p:cNvPr id="8196" name="Picture 4" descr="9 Crucial Steps to Creating a Case Study | BKA Content">
            <a:extLst>
              <a:ext uri="{FF2B5EF4-FFF2-40B4-BE49-F238E27FC236}">
                <a16:creationId xmlns:a16="http://schemas.microsoft.com/office/drawing/2014/main" id="{F0816DB5-BE1F-842F-3440-4DA82DD749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977" y="1844824"/>
            <a:ext cx="5327915" cy="2996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0655061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6911F4-1186-5600-112D-E449FFBAB9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Interactive Scenario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28CBB4-A755-540F-8A4D-229C4C745E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470258F2-6EBD-83C7-D5CC-48023D88C2AE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404663" y="1159629"/>
            <a:ext cx="7350696" cy="3984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sz="2200" b="1" kern="100" dirty="0">
                <a:cs typeface="Times New Roman" panose="02020603050405020304" pitchFamily="18" charset="0"/>
              </a:rPr>
              <a:t>Scenario: </a:t>
            </a:r>
            <a:r>
              <a:rPr lang="en-IN" sz="2200" kern="100" dirty="0">
                <a:cs typeface="Times New Roman" panose="02020603050405020304" pitchFamily="18" charset="0"/>
              </a:rPr>
              <a:t>A fictional crisis—a major cyberattack on a financial institution.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IN" sz="2200" kern="100" dirty="0">
                <a:cs typeface="Times New Roman" panose="02020603050405020304" pitchFamily="18" charset="0"/>
              </a:rPr>
              <a:t>Divide participants into groups to play the roles of leaders addressing the crisis.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IN" sz="2200" kern="100" dirty="0">
                <a:cs typeface="Times New Roman" panose="02020603050405020304" pitchFamily="18" charset="0"/>
              </a:rPr>
              <a:t>Tasks include drafting an immediate response plan, public statement, and long-term recovery strategy.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IN" sz="2200" b="1" kern="100" dirty="0">
                <a:cs typeface="Times New Roman" panose="02020603050405020304" pitchFamily="18" charset="0"/>
              </a:rPr>
              <a:t>Objective: </a:t>
            </a:r>
            <a:r>
              <a:rPr lang="en-IN" sz="2200" kern="100" dirty="0">
                <a:cs typeface="Times New Roman" panose="02020603050405020304" pitchFamily="18" charset="0"/>
              </a:rPr>
              <a:t>Highlight decision-making and communication skills under pressure.</a:t>
            </a:r>
          </a:p>
          <a:p>
            <a:pPr marL="0" marR="0" lvl="0" indent="0" fontAlgn="base">
              <a:lnSpc>
                <a:spcPct val="107000"/>
              </a:lnSpc>
              <a:spcAft>
                <a:spcPts val="800"/>
              </a:spcAft>
              <a:buSzTx/>
              <a:buNone/>
              <a:tabLst/>
            </a:pPr>
            <a:endParaRPr lang="en-US" altLang="en-US" kern="100" dirty="0">
              <a:cs typeface="Times New Roman" panose="02020603050405020304" pitchFamily="18" charset="0"/>
            </a:endParaRPr>
          </a:p>
        </p:txBody>
      </p:sp>
      <p:pic>
        <p:nvPicPr>
          <p:cNvPr id="9218" name="Picture 2" descr="Interactive Animation: Techniques and ...">
            <a:extLst>
              <a:ext uri="{FF2B5EF4-FFF2-40B4-BE49-F238E27FC236}">
                <a16:creationId xmlns:a16="http://schemas.microsoft.com/office/drawing/2014/main" id="{8B22C1EA-B106-4613-A3A1-CA9790406F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4521" y="2132856"/>
            <a:ext cx="3730336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9531028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73667D-DD0D-2539-21B3-F1ECE4F38C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2235E7-4CC2-ABAA-E21E-A11771FAF9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Conclusion and Key Takeaways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A79C25-64C7-4847-AFB6-C9DD9D4D58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C0DA7D5B-D668-55FC-DA70-231384958A23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394742" y="1105287"/>
            <a:ext cx="10110435" cy="4647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Crisis leadership is about balancing immediate response with long-term recovery.</a:t>
            </a:r>
          </a:p>
          <a:p>
            <a:pPr marL="0" indent="0">
              <a:buNone/>
            </a:pPr>
            <a:r>
              <a:rPr lang="en-US" sz="2400" dirty="0"/>
              <a:t>Effective leaders: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Stay transparent and decisive.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Adapt strategies as crises evolve.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Learn from past failures to improve preparedness.</a:t>
            </a:r>
          </a:p>
          <a:p>
            <a:pPr marL="0" indent="0">
              <a:buNone/>
            </a:pPr>
            <a:r>
              <a:rPr lang="en-US" sz="2400" b="1" dirty="0"/>
              <a:t>Key Takeaways: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Preparedness is critical.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Transparent communication builds trust.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Leadership during crises defines organizational resilience</a:t>
            </a:r>
          </a:p>
        </p:txBody>
      </p:sp>
    </p:spTree>
    <p:extLst>
      <p:ext uri="{BB962C8B-B14F-4D97-AF65-F5344CB8AC3E}">
        <p14:creationId xmlns:p14="http://schemas.microsoft.com/office/powerpoint/2010/main" val="4113067799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177</TotalTime>
  <Words>610</Words>
  <Application>Microsoft Office PowerPoint</Application>
  <PresentationFormat>Custom</PresentationFormat>
  <Paragraphs>104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Minion</vt:lpstr>
      <vt:lpstr>Times New Roman</vt:lpstr>
      <vt:lpstr>Symbol</vt:lpstr>
      <vt:lpstr>Georgia</vt:lpstr>
      <vt:lpstr>Arial</vt:lpstr>
      <vt:lpstr>Calibri</vt:lpstr>
      <vt:lpstr>Aptos</vt:lpstr>
      <vt:lpstr>Corporate template-set Universiteit Leiden</vt:lpstr>
      <vt:lpstr>Leadership in Crisis Management European Institute of Innovation, Entrepreneurship and Technology Lessingstraße 79, 13158 Berlin, Germany </vt:lpstr>
      <vt:lpstr>Index</vt:lpstr>
      <vt:lpstr>Introduction</vt:lpstr>
      <vt:lpstr>Stages of Crisis Management</vt:lpstr>
      <vt:lpstr>Key Leadership Traits in Crisis Management</vt:lpstr>
      <vt:lpstr>Tools and Frameworks for Crisis Leadership</vt:lpstr>
      <vt:lpstr>Case Study 1: Johnson &amp; Johnson’s Tylenol Crisis (1982)</vt:lpstr>
      <vt:lpstr>Case Study 2: BP Deepwater Horizon Oil Spill (2010)</vt:lpstr>
      <vt:lpstr>Case Study 3: COVID-19 Pandemic</vt:lpstr>
      <vt:lpstr>Interactive Scenario</vt:lpstr>
      <vt:lpstr>Conclusion and Key Takeaways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samhita ravinoothula</cp:lastModifiedBy>
  <cp:revision>201</cp:revision>
  <dcterms:created xsi:type="dcterms:W3CDTF">2023-10-18T00:40:52Z</dcterms:created>
  <dcterms:modified xsi:type="dcterms:W3CDTF">2024-12-16T15:49:11Z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