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6"/>
  </p:notesMasterIdLst>
  <p:handoutMasterIdLst>
    <p:handoutMasterId r:id="rId47"/>
  </p:handoutMasterIdLst>
  <p:sldIdLst>
    <p:sldId id="256" r:id="rId5"/>
    <p:sldId id="257" r:id="rId6"/>
    <p:sldId id="318" r:id="rId7"/>
    <p:sldId id="319" r:id="rId8"/>
    <p:sldId id="320" r:id="rId9"/>
    <p:sldId id="321" r:id="rId10"/>
    <p:sldId id="307" r:id="rId11"/>
    <p:sldId id="308" r:id="rId12"/>
    <p:sldId id="309" r:id="rId13"/>
    <p:sldId id="310" r:id="rId14"/>
    <p:sldId id="311" r:id="rId15"/>
    <p:sldId id="317" r:id="rId16"/>
    <p:sldId id="322" r:id="rId17"/>
    <p:sldId id="323" r:id="rId18"/>
    <p:sldId id="324" r:id="rId19"/>
    <p:sldId id="325" r:id="rId20"/>
    <p:sldId id="348" r:id="rId21"/>
    <p:sldId id="326" r:id="rId22"/>
    <p:sldId id="327" r:id="rId23"/>
    <p:sldId id="328" r:id="rId24"/>
    <p:sldId id="329" r:id="rId25"/>
    <p:sldId id="330" r:id="rId26"/>
    <p:sldId id="331" r:id="rId27"/>
    <p:sldId id="332" r:id="rId28"/>
    <p:sldId id="333" r:id="rId29"/>
    <p:sldId id="334" r:id="rId30"/>
    <p:sldId id="347" r:id="rId31"/>
    <p:sldId id="335" r:id="rId32"/>
    <p:sldId id="336" r:id="rId33"/>
    <p:sldId id="337" r:id="rId34"/>
    <p:sldId id="338" r:id="rId35"/>
    <p:sldId id="339" r:id="rId36"/>
    <p:sldId id="340" r:id="rId37"/>
    <p:sldId id="341" r:id="rId38"/>
    <p:sldId id="342" r:id="rId39"/>
    <p:sldId id="343" r:id="rId40"/>
    <p:sldId id="346" r:id="rId41"/>
    <p:sldId id="344" r:id="rId42"/>
    <p:sldId id="345" r:id="rId43"/>
    <p:sldId id="316" r:id="rId44"/>
    <p:sldId id="269" r:id="rId45"/>
  </p:sldIdLst>
  <p:sldSz cx="12198350" cy="6858000"/>
  <p:notesSz cx="6858000" cy="9144000"/>
  <p:embeddedFontLs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Georgia" panose="02040502050405020303" pitchFamily="18" charset="0"/>
      <p:regular r:id="rId52"/>
      <p:bold r:id="rId53"/>
      <p:italic r:id="rId54"/>
      <p:boldItalic r:id="rId55"/>
    </p:embeddedFont>
    <p:embeddedFont>
      <p:font typeface="Minion" panose="02000503070000020003" pitchFamily="2" charset="0"/>
      <p:regular r:id="rId56"/>
      <p:bold r:id="rId57"/>
      <p:italic r:id="rId58"/>
      <p:boldItalic r:id="rId59"/>
    </p:embeddedFont>
  </p:embeddedFontLst>
  <p:custDataLst>
    <p:tags r:id="rId60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handoutMaster" Target="handoutMasters/handout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font" Target="fonts/font4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59" Type="http://schemas.openxmlformats.org/officeDocument/2006/relationships/font" Target="fonts/font12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7.fntdata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5.fntdata"/><Relationship Id="rId60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14-02-2025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14-02-2025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14-02-2025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Anatomy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Physiology</a:t>
            </a:r>
            <a:r>
              <a:rPr lang="nl-NL" dirty="0"/>
              <a:t> 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sz="2400" dirty="0"/>
              <a:t>- </a:t>
            </a:r>
            <a:r>
              <a:rPr lang="nl-NL" sz="2400" dirty="0" err="1"/>
              <a:t>Wellness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r>
              <a:rPr lang="nl-NL" sz="2400" dirty="0"/>
              <a:t> </a:t>
            </a:r>
          </a:p>
          <a:p>
            <a:r>
              <a:rPr lang="nl-NL" dirty="0"/>
              <a:t>- </a:t>
            </a:r>
            <a:r>
              <a:rPr lang="nl-NL" sz="2400" dirty="0" err="1"/>
              <a:t>Typologies</a:t>
            </a:r>
            <a:r>
              <a:rPr lang="nl-NL" sz="2400" dirty="0"/>
              <a:t> of </a:t>
            </a:r>
            <a:r>
              <a:rPr lang="nl-NL" sz="2400" dirty="0" err="1"/>
              <a:t>Wellness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dirty="0"/>
          </a:p>
          <a:p>
            <a:r>
              <a:rPr lang="nl-NL" dirty="0"/>
              <a:t>- </a:t>
            </a:r>
            <a:r>
              <a:rPr lang="nl-NL" sz="2400" dirty="0" err="1"/>
              <a:t>Medical</a:t>
            </a:r>
            <a:r>
              <a:rPr lang="nl-NL" sz="2400" dirty="0"/>
              <a:t> </a:t>
            </a:r>
            <a:r>
              <a:rPr lang="nl-NL" sz="2400" dirty="0" err="1"/>
              <a:t>Tourism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- Journeys focused on achieving overall well-being by balancing key aspects of health, such as physical, mental, psychological, and social well-being. </a:t>
            </a:r>
          </a:p>
          <a:p>
            <a:pPr lvl="2"/>
            <a:r>
              <a:rPr lang="en-GB" dirty="0"/>
              <a:t>- These trips prioritize prevention over treatment, though certain medical procedures may complement lifestyle-based therapies.</a:t>
            </a:r>
          </a:p>
          <a:p>
            <a:pPr lvl="2"/>
            <a:r>
              <a:rPr lang="en-GB" b="1" dirty="0"/>
              <a:t>Wellness enthusiasts are often proactive in:</a:t>
            </a:r>
          </a:p>
          <a:p>
            <a:pPr lvl="2"/>
            <a:r>
              <a:rPr lang="en-GB" dirty="0"/>
              <a:t>- Adopting healthier lifestyles.</a:t>
            </a:r>
          </a:p>
          <a:p>
            <a:pPr lvl="2"/>
            <a:r>
              <a:rPr lang="en-GB" dirty="0"/>
              <a:t>- Being conscious about nutrition.</a:t>
            </a:r>
          </a:p>
          <a:p>
            <a:pPr lvl="2"/>
            <a:r>
              <a:rPr lang="en-GB" dirty="0"/>
              <a:t>- Participating in physical exercise.</a:t>
            </a:r>
          </a:p>
          <a:p>
            <a:pPr lvl="2"/>
            <a:r>
              <a:rPr lang="en-GB" dirty="0"/>
              <a:t>- Holistic Approach to Health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59066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- Wellness promotes a comprehensive view of health, focusing on the integration of physical, mental, and spiritual well-being.</a:t>
            </a:r>
          </a:p>
          <a:p>
            <a:pPr lvl="2"/>
            <a:r>
              <a:rPr lang="en-GB" dirty="0"/>
              <a:t>- It encourages individuals to actively participate in protecting and maintaining their health, rather than relying solely on medication.</a:t>
            </a:r>
          </a:p>
          <a:p>
            <a:pPr lvl="2"/>
            <a:r>
              <a:rPr lang="en-GB" b="1" dirty="0"/>
              <a:t>Wellness is understood as: </a:t>
            </a:r>
          </a:p>
          <a:p>
            <a:pPr lvl="2"/>
            <a:r>
              <a:rPr lang="en-GB" dirty="0"/>
              <a:t>- “A way of life oriented toward optimal health and well-being, in which the body, mind, and spirit are integrated by the individual to live more fully within the human and natural community.” </a:t>
            </a:r>
          </a:p>
          <a:p>
            <a:pPr lvl="2"/>
            <a:r>
              <a:rPr lang="en-GB" b="1" dirty="0"/>
              <a:t>Wellness tourism is described as:</a:t>
            </a:r>
            <a:endParaRPr lang="en-GB" dirty="0"/>
          </a:p>
          <a:p>
            <a:pPr lvl="2"/>
            <a:r>
              <a:rPr lang="en-GB" dirty="0"/>
              <a:t>- “Involves people who travel to a different place to proactively pursue activities that maintain or enhance their personal health and well-being, and who are seeking unique, authentic, or location-based experiences that are not available at home.”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34641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The Wellness Revolution:</a:t>
            </a:r>
          </a:p>
          <a:p>
            <a:pPr lvl="2"/>
            <a:r>
              <a:rPr lang="en-GB" dirty="0"/>
              <a:t>- Driven by individuals seeking to redesign their lives to achieve greater physical, emotional, mental, and spiritual well-being.</a:t>
            </a:r>
          </a:p>
          <a:p>
            <a:pPr lvl="2"/>
            <a:r>
              <a:rPr lang="en-GB" dirty="0"/>
              <a:t>- A response to the complexity and fast pace of modern life, </a:t>
            </a:r>
          </a:p>
          <a:p>
            <a:pPr lvl="2"/>
            <a:r>
              <a:rPr lang="en-GB" dirty="0"/>
              <a:t>offering counterbalancing experiences to promote overall well-being.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66719F-DDD2-8052-6FFD-CBDEFF9CFA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8309" y="2060848"/>
            <a:ext cx="4533490" cy="432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436594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1-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r>
              <a:rPr lang="nl-NL" sz="28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Role of Wellness Tourism:</a:t>
            </a:r>
          </a:p>
          <a:p>
            <a:pPr lvl="2"/>
            <a:r>
              <a:rPr lang="en-GB" dirty="0"/>
              <a:t>- Serves as a means for individuals to </a:t>
            </a:r>
            <a:r>
              <a:rPr lang="en-GB" dirty="0" err="1"/>
              <a:t>fulfill</a:t>
            </a:r>
            <a:r>
              <a:rPr lang="en-GB" dirty="0"/>
              <a:t> their need for relaxation, balance, and self-improvement.</a:t>
            </a:r>
          </a:p>
          <a:p>
            <a:pPr lvl="2"/>
            <a:r>
              <a:rPr lang="en-GB" dirty="0"/>
              <a:t>- Provides diverse services tailored to evolving consumer </a:t>
            </a:r>
          </a:p>
          <a:p>
            <a:pPr lvl="2"/>
            <a:r>
              <a:rPr lang="en-GB" dirty="0"/>
              <a:t>expectations in the pursuit of holistic wellness.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F3999A-E361-3524-461E-4F5C843BC8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8309" y="2060848"/>
            <a:ext cx="4533490" cy="432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0041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4.2- Spiritual Tourism </a:t>
            </a:r>
          </a:p>
          <a:p>
            <a:pPr lvl="2"/>
            <a:r>
              <a:rPr lang="en-GB" dirty="0"/>
              <a:t>- A form of tourism </a:t>
            </a:r>
            <a:r>
              <a:rPr lang="en-GB" dirty="0" err="1"/>
              <a:t>centered</a:t>
            </a:r>
            <a:r>
              <a:rPr lang="en-GB" dirty="0"/>
              <a:t> on non-religious spiritual well-being.</a:t>
            </a:r>
          </a:p>
          <a:p>
            <a:pPr lvl="2"/>
            <a:r>
              <a:rPr lang="en-GB" dirty="0"/>
              <a:t>- It includes body-mind-spirit activities, visits to retreats and ashrams, and a deepened connection with nature and landscapes.</a:t>
            </a:r>
          </a:p>
          <a:p>
            <a:pPr lvl="2"/>
            <a:r>
              <a:rPr lang="en-GB" b="1" dirty="0"/>
              <a:t>Key features include: </a:t>
            </a:r>
          </a:p>
          <a:p>
            <a:pPr lvl="2"/>
            <a:r>
              <a:rPr lang="en-GB" b="1" dirty="0"/>
              <a:t>Spirituality and Wellness: </a:t>
            </a:r>
          </a:p>
          <a:p>
            <a:pPr lvl="2"/>
            <a:r>
              <a:rPr lang="en-GB" dirty="0"/>
              <a:t>- Spirituality is often regarded as a key component of overall well-being</a:t>
            </a:r>
          </a:p>
          <a:p>
            <a:pPr lvl="2"/>
            <a:r>
              <a:rPr lang="en-GB" dirty="0"/>
              <a:t>- It reflects a shift from conventional religion to a more transcendent</a:t>
            </a:r>
          </a:p>
          <a:p>
            <a:pPr lvl="2"/>
            <a:r>
              <a:rPr lang="en-GB" dirty="0"/>
              <a:t> form of spirituality.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AutoShape 2" descr="Top Religious Tourism Destinations in ...">
            <a:extLst>
              <a:ext uri="{FF2B5EF4-FFF2-40B4-BE49-F238E27FC236}">
                <a16:creationId xmlns:a16="http://schemas.microsoft.com/office/drawing/2014/main" id="{647AA26B-DA41-B3F8-03CE-D9394088FD4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94175" y="2362200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pic>
        <p:nvPicPr>
          <p:cNvPr id="7172" name="Picture 4" descr="How Ram Mandir Made Spiritual Tourism ...">
            <a:extLst>
              <a:ext uri="{FF2B5EF4-FFF2-40B4-BE49-F238E27FC236}">
                <a16:creationId xmlns:a16="http://schemas.microsoft.com/office/drawing/2014/main" id="{05449022-FD5F-215C-3F9A-9ED05B225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375" y="2842563"/>
            <a:ext cx="4200996" cy="361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691734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4.2- Spiritual Tourism </a:t>
            </a:r>
          </a:p>
          <a:p>
            <a:pPr lvl="2"/>
            <a:r>
              <a:rPr lang="en-GB" b="1" dirty="0"/>
              <a:t>Transcendent Spirituality:</a:t>
            </a:r>
          </a:p>
          <a:p>
            <a:pPr lvl="2"/>
            <a:r>
              <a:rPr lang="en-GB" dirty="0"/>
              <a:t>- This form of spirituality focuses on personal growth that extends beyond the self and ego.</a:t>
            </a:r>
          </a:p>
          <a:p>
            <a:pPr lvl="2"/>
            <a:r>
              <a:rPr lang="en-GB" b="1" dirty="0"/>
              <a:t>Secular Spirituality Trend: </a:t>
            </a:r>
          </a:p>
          <a:p>
            <a:pPr lvl="2"/>
            <a:r>
              <a:rPr lang="en-GB" dirty="0"/>
              <a:t>- There is an increasing trend where secular spirituality is replacing traditional religious practices.</a:t>
            </a:r>
          </a:p>
          <a:p>
            <a:pPr lvl="2"/>
            <a:r>
              <a:rPr lang="en-GB" b="1" dirty="0"/>
              <a:t>Psychological Perspectives: </a:t>
            </a:r>
          </a:p>
          <a:p>
            <a:pPr lvl="2"/>
            <a:r>
              <a:rPr lang="en-GB" dirty="0"/>
              <a:t>- Some psychologists consider religion potentially harmful to emotional health, whereas others view spirituality as an essential aspect of human identity.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itel 6">
            <a:extLst>
              <a:ext uri="{FF2B5EF4-FFF2-40B4-BE49-F238E27FC236}">
                <a16:creationId xmlns:a16="http://schemas.microsoft.com/office/drawing/2014/main" id="{217EB4C0-EE36-8E57-2079-75B161A85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90069845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4.2- Spiritual Tourism </a:t>
            </a:r>
          </a:p>
          <a:p>
            <a:pPr lvl="2"/>
            <a:r>
              <a:rPr lang="en-GB" dirty="0"/>
              <a:t>The word "spirituality" originates from the Latin term for "breath," symbolizing the essence of life.</a:t>
            </a:r>
          </a:p>
          <a:p>
            <a:pPr lvl="2"/>
            <a:r>
              <a:rPr lang="en-GB" b="1" dirty="0"/>
              <a:t>Wheels of Wellness: </a:t>
            </a:r>
          </a:p>
          <a:p>
            <a:pPr lvl="2"/>
            <a:r>
              <a:rPr lang="en-GB" dirty="0"/>
              <a:t>- Some researchers have developed the concept of "wheels of wellness" to illustrate an ideal balance of life activities, often placing spirituality at the core.</a:t>
            </a:r>
          </a:p>
          <a:p>
            <a:pPr lvl="2"/>
            <a:r>
              <a:rPr lang="en-GB" b="1" dirty="0"/>
              <a:t>Holistic Nature:</a:t>
            </a:r>
          </a:p>
          <a:p>
            <a:pPr lvl="2"/>
            <a:r>
              <a:rPr lang="en-GB" dirty="0"/>
              <a:t>- Spirituality is considered a comprehensive discipline that</a:t>
            </a:r>
          </a:p>
          <a:p>
            <a:pPr lvl="2"/>
            <a:r>
              <a:rPr lang="en-GB" dirty="0"/>
              <a:t> extends beyond religious exploration.</a:t>
            </a:r>
          </a:p>
          <a:p>
            <a:pPr lvl="2"/>
            <a:r>
              <a:rPr lang="en-GB" b="1" dirty="0"/>
              <a:t>Multidimensional Experience: </a:t>
            </a:r>
          </a:p>
          <a:p>
            <a:pPr lvl="2"/>
            <a:r>
              <a:rPr lang="en-GB" dirty="0"/>
              <a:t>- It encompasses various aspects of human life, </a:t>
            </a:r>
          </a:p>
          <a:p>
            <a:pPr lvl="2"/>
            <a:r>
              <a:rPr lang="en-GB" dirty="0"/>
              <a:t>including psychological, physical, historical, political, </a:t>
            </a:r>
          </a:p>
          <a:p>
            <a:pPr lvl="2"/>
            <a:r>
              <a:rPr lang="en-GB" dirty="0"/>
              <a:t>aesthetic, and intellectual dimensions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0A84BA27-86B7-7963-83AE-81C9FA2DE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8194" name="Picture 2" descr="India- A spiritual tourism hub">
            <a:extLst>
              <a:ext uri="{FF2B5EF4-FFF2-40B4-BE49-F238E27FC236}">
                <a16:creationId xmlns:a16="http://schemas.microsoft.com/office/drawing/2014/main" id="{8E8BC219-3A48-A9B1-599A-863A017CA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223" y="3429000"/>
            <a:ext cx="4961847" cy="297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251945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4.2- Spiritual Tourism </a:t>
            </a:r>
          </a:p>
          <a:p>
            <a:pPr lvl="2"/>
            <a:r>
              <a:rPr lang="en-GB" dirty="0"/>
              <a:t>- Some sociologists argue that the rise of individualistic cultures has contributed to increased social alienation, fostering a greater need for spiritual solace.</a:t>
            </a:r>
          </a:p>
          <a:p>
            <a:pPr lvl="2"/>
            <a:r>
              <a:rPr lang="en-GB" dirty="0"/>
              <a:t>- This concept highlights a personal and individualized approach to spirituality, which is particularly relevant in individualistic societies.</a:t>
            </a:r>
          </a:p>
          <a:p>
            <a:pPr lvl="2"/>
            <a:r>
              <a:rPr lang="en-GB" b="1" dirty="0"/>
              <a:t>Spiritual Tourism and Social Alienation: </a:t>
            </a:r>
          </a:p>
          <a:p>
            <a:pPr lvl="2"/>
            <a:r>
              <a:rPr lang="en-GB" dirty="0"/>
              <a:t>- The search for a "spiritual </a:t>
            </a:r>
            <a:r>
              <a:rPr lang="en-GB" dirty="0" err="1"/>
              <a:t>center</a:t>
            </a:r>
            <a:r>
              <a:rPr lang="en-GB" dirty="0"/>
              <a:t>" is a key aspect of tourism, especially for individuals experiencing social alienation.</a:t>
            </a:r>
          </a:p>
          <a:p>
            <a:pPr lvl="2"/>
            <a:r>
              <a:rPr lang="en-GB" b="1" dirty="0"/>
              <a:t>Religious and Secular Spiritual Tourism: </a:t>
            </a:r>
          </a:p>
          <a:p>
            <a:pPr lvl="2"/>
            <a:r>
              <a:rPr lang="en-GB" dirty="0"/>
              <a:t>- While spiritual tourism is often associated with religious pilgrimages to sacred sites, secular tourists also pursue spiritual enlightenment through various experiences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CD341E73-E427-E45A-4112-A6EECE32E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2462904471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4.2- Spiritual Tourism </a:t>
            </a:r>
          </a:p>
          <a:p>
            <a:pPr lvl="2"/>
            <a:r>
              <a:rPr lang="en-GB" b="1" dirty="0"/>
              <a:t>Spiritual tourism can include:</a:t>
            </a:r>
          </a:p>
          <a:p>
            <a:pPr lvl="2"/>
            <a:r>
              <a:rPr lang="en-GB" dirty="0"/>
              <a:t>- Visiting religious sites, spiritual landscapes, or pilgrimage </a:t>
            </a:r>
            <a:r>
              <a:rPr lang="en-GB" dirty="0" err="1"/>
              <a:t>centers</a:t>
            </a:r>
            <a:r>
              <a:rPr lang="en-GB" dirty="0"/>
              <a:t>.</a:t>
            </a:r>
          </a:p>
          <a:p>
            <a:pPr lvl="2"/>
            <a:r>
              <a:rPr lang="en-GB" dirty="0"/>
              <a:t>- Attending ashrams, retreats, or seeking guidance from spiritual teachers.</a:t>
            </a:r>
          </a:p>
          <a:p>
            <a:pPr lvl="2"/>
            <a:r>
              <a:rPr lang="en-GB" dirty="0"/>
              <a:t>- A broader spiritual journey focusing on balancing the body, mind, and spirit, rather than adhering to a specific religious practice.</a:t>
            </a:r>
          </a:p>
          <a:p>
            <a:pPr lvl="2"/>
            <a:r>
              <a:rPr lang="en-GB" dirty="0"/>
              <a:t>- Contemplating nature or landscapes as part of the spiritual experience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241D78A3-8248-6BB7-8431-21A21C441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9224" name="Picture 8" descr="Spiritual tourism showcases ancient ...">
            <a:extLst>
              <a:ext uri="{FF2B5EF4-FFF2-40B4-BE49-F238E27FC236}">
                <a16:creationId xmlns:a16="http://schemas.microsoft.com/office/drawing/2014/main" id="{4B310BAA-DEDD-4ADD-90A9-5E466B0FF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3849" y="3603192"/>
            <a:ext cx="3869837" cy="286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1770695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Yoga </a:t>
            </a:r>
            <a:r>
              <a:rPr lang="nl-NL" dirty="0" err="1"/>
              <a:t>Tourism</a:t>
            </a:r>
            <a:endParaRPr lang="nl-NL" dirty="0"/>
          </a:p>
          <a:p>
            <a:pPr lvl="2"/>
            <a:r>
              <a:rPr lang="nl-NL" b="1" dirty="0" err="1"/>
              <a:t>Emerging</a:t>
            </a:r>
            <a:r>
              <a:rPr lang="nl-NL" b="1" dirty="0"/>
              <a:t> Trend: </a:t>
            </a:r>
          </a:p>
          <a:p>
            <a:pPr lvl="2"/>
            <a:r>
              <a:rPr lang="nl-NL" dirty="0"/>
              <a:t>- Yoga </a:t>
            </a:r>
            <a:r>
              <a:rPr lang="nl-NL" dirty="0" err="1"/>
              <a:t>tourism</a:t>
            </a:r>
            <a:r>
              <a:rPr lang="nl-NL" dirty="0"/>
              <a:t> has </a:t>
            </a:r>
            <a:r>
              <a:rPr lang="nl-NL" dirty="0" err="1"/>
              <a:t>grown</a:t>
            </a:r>
            <a:r>
              <a:rPr lang="nl-NL" dirty="0"/>
              <a:t> in response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'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feel well' trend, </a:t>
            </a:r>
            <a:r>
              <a:rPr lang="nl-NL" dirty="0" err="1"/>
              <a:t>where</a:t>
            </a:r>
            <a:r>
              <a:rPr lang="nl-NL" dirty="0"/>
              <a:t> </a:t>
            </a:r>
            <a:r>
              <a:rPr lang="nl-NL" dirty="0" err="1"/>
              <a:t>people</a:t>
            </a:r>
            <a:r>
              <a:rPr lang="nl-NL" dirty="0"/>
              <a:t> </a:t>
            </a:r>
            <a:r>
              <a:rPr lang="nl-NL" dirty="0" err="1"/>
              <a:t>seek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experiences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promote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, </a:t>
            </a:r>
            <a:r>
              <a:rPr lang="nl-NL" dirty="0" err="1"/>
              <a:t>emotional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spiritual well-</a:t>
            </a:r>
            <a:r>
              <a:rPr lang="nl-NL" dirty="0" err="1"/>
              <a:t>being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Subset of </a:t>
            </a:r>
            <a:r>
              <a:rPr lang="nl-NL" b="1" dirty="0" err="1"/>
              <a:t>Wellness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Yoga </a:t>
            </a:r>
            <a:r>
              <a:rPr lang="nl-NL" dirty="0" err="1"/>
              <a:t>focuses</a:t>
            </a:r>
            <a:r>
              <a:rPr lang="nl-NL" dirty="0"/>
              <a:t> on mind-body-spirit </a:t>
            </a:r>
            <a:r>
              <a:rPr lang="nl-NL" dirty="0" err="1"/>
              <a:t>practices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enhance</a:t>
            </a:r>
            <a:r>
              <a:rPr lang="nl-NL" dirty="0"/>
              <a:t> overall health.</a:t>
            </a:r>
          </a:p>
          <a:p>
            <a:pPr lvl="2"/>
            <a:r>
              <a:rPr lang="nl-NL" b="1" dirty="0"/>
              <a:t>Yoga as Union: </a:t>
            </a:r>
          </a:p>
          <a:p>
            <a:pPr lvl="2"/>
            <a:r>
              <a:rPr lang="nl-NL" dirty="0"/>
              <a:t>- The word yoga </a:t>
            </a:r>
            <a:r>
              <a:rPr lang="nl-NL" dirty="0" err="1"/>
              <a:t>refers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union</a:t>
            </a:r>
            <a:r>
              <a:rPr lang="nl-NL" dirty="0"/>
              <a:t> of body, mind, </a:t>
            </a:r>
            <a:r>
              <a:rPr lang="nl-NL" dirty="0" err="1"/>
              <a:t>and</a:t>
            </a:r>
            <a:r>
              <a:rPr lang="nl-NL" dirty="0"/>
              <a:t> spirit, </a:t>
            </a:r>
            <a:r>
              <a:rPr lang="nl-NL" dirty="0" err="1"/>
              <a:t>and</a:t>
            </a:r>
            <a:r>
              <a:rPr lang="nl-NL" dirty="0"/>
              <a:t> is </a:t>
            </a:r>
            <a:r>
              <a:rPr lang="nl-NL" dirty="0" err="1"/>
              <a:t>widely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believed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help </a:t>
            </a:r>
            <a:r>
              <a:rPr lang="nl-NL" dirty="0" err="1"/>
              <a:t>reduce</a:t>
            </a:r>
            <a:r>
              <a:rPr lang="nl-NL" dirty="0"/>
              <a:t> stress, </a:t>
            </a:r>
            <a:r>
              <a:rPr lang="nl-NL" dirty="0" err="1"/>
              <a:t>improve</a:t>
            </a:r>
            <a:r>
              <a:rPr lang="nl-NL" dirty="0"/>
              <a:t> </a:t>
            </a:r>
            <a:r>
              <a:rPr lang="nl-NL" dirty="0" err="1"/>
              <a:t>breathing</a:t>
            </a:r>
            <a:r>
              <a:rPr lang="nl-NL" dirty="0"/>
              <a:t>, </a:t>
            </a:r>
            <a:r>
              <a:rPr lang="nl-NL" dirty="0" err="1"/>
              <a:t>build</a:t>
            </a:r>
            <a:r>
              <a:rPr lang="nl-NL" dirty="0"/>
              <a:t> </a:t>
            </a:r>
            <a:r>
              <a:rPr lang="nl-NL" dirty="0" err="1"/>
              <a:t>strength</a:t>
            </a:r>
            <a:r>
              <a:rPr lang="nl-NL" dirty="0"/>
              <a:t>, </a:t>
            </a:r>
          </a:p>
          <a:p>
            <a:pPr lvl="2"/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enhance</a:t>
            </a:r>
            <a:r>
              <a:rPr lang="nl-NL" dirty="0"/>
              <a:t> flexibility.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A1D94E-C8CF-3257-E178-E72E9847B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1423" y="2895270"/>
            <a:ext cx="3731225" cy="3558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389811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Yoga </a:t>
            </a:r>
            <a:r>
              <a:rPr lang="nl-NL" b="1" dirty="0" err="1"/>
              <a:t>Tourism</a:t>
            </a:r>
            <a:r>
              <a:rPr lang="nl-NL" b="1" dirty="0"/>
              <a:t>	</a:t>
            </a:r>
          </a:p>
          <a:p>
            <a:pPr lvl="2"/>
            <a:r>
              <a:rPr lang="nl-NL" b="1" dirty="0" err="1"/>
              <a:t>Variety</a:t>
            </a:r>
            <a:r>
              <a:rPr lang="nl-NL" b="1" dirty="0"/>
              <a:t> of </a:t>
            </a:r>
            <a:r>
              <a:rPr lang="nl-NL" b="1" dirty="0" err="1"/>
              <a:t>Styles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Yoga offers a </a:t>
            </a:r>
            <a:r>
              <a:rPr lang="nl-NL" dirty="0" err="1"/>
              <a:t>wide</a:t>
            </a:r>
            <a:r>
              <a:rPr lang="nl-NL" dirty="0"/>
              <a:t> range of </a:t>
            </a:r>
            <a:r>
              <a:rPr lang="nl-NL" dirty="0" err="1"/>
              <a:t>styles</a:t>
            </a:r>
            <a:r>
              <a:rPr lang="nl-NL" dirty="0"/>
              <a:t> catering </a:t>
            </a:r>
            <a:r>
              <a:rPr lang="nl-NL" dirty="0" err="1"/>
              <a:t>to</a:t>
            </a:r>
            <a:r>
              <a:rPr lang="nl-NL" dirty="0"/>
              <a:t> different </a:t>
            </a:r>
            <a:r>
              <a:rPr lang="nl-NL" dirty="0" err="1"/>
              <a:t>needs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abilities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Viniyoga</a:t>
            </a:r>
            <a:r>
              <a:rPr lang="nl-NL" dirty="0"/>
              <a:t> (</a:t>
            </a:r>
            <a:r>
              <a:rPr lang="nl-NL" dirty="0" err="1"/>
              <a:t>gentle</a:t>
            </a:r>
            <a:r>
              <a:rPr lang="nl-NL" dirty="0"/>
              <a:t> yoga)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Ashtanga</a:t>
            </a:r>
            <a:r>
              <a:rPr lang="nl-NL" dirty="0"/>
              <a:t> (power yoga), </a:t>
            </a:r>
            <a:r>
              <a:rPr lang="nl-NL" dirty="0" err="1"/>
              <a:t>there</a:t>
            </a:r>
            <a:r>
              <a:rPr lang="nl-NL" dirty="0"/>
              <a:t> is </a:t>
            </a:r>
            <a:r>
              <a:rPr lang="nl-NL" dirty="0" err="1"/>
              <a:t>something</a:t>
            </a:r>
            <a:r>
              <a:rPr lang="nl-NL" dirty="0"/>
              <a:t> </a:t>
            </a:r>
            <a:r>
              <a:rPr lang="nl-NL" dirty="0" err="1"/>
              <a:t>for</a:t>
            </a:r>
            <a:endParaRPr lang="nl-NL" dirty="0"/>
          </a:p>
          <a:p>
            <a:pPr lvl="2"/>
            <a:r>
              <a:rPr lang="nl-NL" dirty="0"/>
              <a:t> </a:t>
            </a:r>
            <a:r>
              <a:rPr lang="nl-NL" dirty="0" err="1"/>
              <a:t>everyone</a:t>
            </a:r>
            <a:r>
              <a:rPr lang="nl-NL" dirty="0"/>
              <a:t>, making </a:t>
            </a:r>
            <a:r>
              <a:rPr lang="nl-NL" dirty="0" err="1"/>
              <a:t>it</a:t>
            </a:r>
            <a:r>
              <a:rPr lang="nl-NL" dirty="0"/>
              <a:t> </a:t>
            </a:r>
            <a:r>
              <a:rPr lang="nl-NL" dirty="0" err="1"/>
              <a:t>accessible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all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Relief</a:t>
            </a:r>
            <a:r>
              <a:rPr lang="nl-NL" b="1" dirty="0"/>
              <a:t> </a:t>
            </a:r>
            <a:r>
              <a:rPr lang="nl-NL" b="1" dirty="0" err="1"/>
              <a:t>for</a:t>
            </a:r>
            <a:r>
              <a:rPr lang="nl-NL" b="1" dirty="0"/>
              <a:t> Modern Stress: </a:t>
            </a:r>
          </a:p>
          <a:p>
            <a:pPr lvl="2"/>
            <a:r>
              <a:rPr lang="nl-NL" dirty="0"/>
              <a:t>- Yoga has </a:t>
            </a:r>
            <a:r>
              <a:rPr lang="nl-NL" dirty="0" err="1"/>
              <a:t>become</a:t>
            </a:r>
            <a:r>
              <a:rPr lang="nl-NL" dirty="0"/>
              <a:t> a </a:t>
            </a:r>
            <a:r>
              <a:rPr lang="nl-NL" dirty="0" err="1"/>
              <a:t>powerful</a:t>
            </a:r>
            <a:r>
              <a:rPr lang="nl-NL" dirty="0"/>
              <a:t> </a:t>
            </a:r>
            <a:r>
              <a:rPr lang="nl-NL" dirty="0" err="1"/>
              <a:t>remedy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stress </a:t>
            </a:r>
          </a:p>
          <a:p>
            <a:pPr lvl="2"/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pressures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many</a:t>
            </a:r>
            <a:r>
              <a:rPr lang="nl-NL" dirty="0"/>
              <a:t> </a:t>
            </a:r>
            <a:r>
              <a:rPr lang="nl-NL" dirty="0" err="1"/>
              <a:t>individuals</a:t>
            </a:r>
            <a:r>
              <a:rPr lang="nl-NL" dirty="0"/>
              <a:t> face in </a:t>
            </a:r>
            <a:r>
              <a:rPr lang="nl-NL" dirty="0" err="1"/>
              <a:t>today’s</a:t>
            </a:r>
            <a:r>
              <a:rPr lang="nl-NL" dirty="0"/>
              <a:t> </a:t>
            </a:r>
            <a:r>
              <a:rPr lang="nl-NL" dirty="0" err="1"/>
              <a:t>fast-paced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society.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1026" name="Picture 2" descr="Health and Wellness Tourism">
            <a:extLst>
              <a:ext uri="{FF2B5EF4-FFF2-40B4-BE49-F238E27FC236}">
                <a16:creationId xmlns:a16="http://schemas.microsoft.com/office/drawing/2014/main" id="{84E940F0-FABF-6C24-74D0-54CE4A51E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7" y="2735823"/>
            <a:ext cx="4932040" cy="3699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27720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Yoga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b="1" dirty="0"/>
              <a:t>Central </a:t>
            </a:r>
            <a:r>
              <a:rPr lang="nl-NL" b="1" dirty="0" err="1"/>
              <a:t>to</a:t>
            </a:r>
            <a:r>
              <a:rPr lang="nl-NL" b="1" dirty="0"/>
              <a:t> a </a:t>
            </a:r>
            <a:r>
              <a:rPr lang="nl-NL" b="1" dirty="0" err="1"/>
              <a:t>Balanced</a:t>
            </a:r>
            <a:r>
              <a:rPr lang="nl-NL" b="1" dirty="0"/>
              <a:t> Life: </a:t>
            </a:r>
          </a:p>
          <a:p>
            <a:pPr lvl="2"/>
            <a:r>
              <a:rPr lang="nl-NL" dirty="0"/>
              <a:t>- Yoga is no </a:t>
            </a:r>
            <a:r>
              <a:rPr lang="nl-NL" dirty="0" err="1"/>
              <a:t>longer</a:t>
            </a:r>
            <a:r>
              <a:rPr lang="nl-NL" dirty="0"/>
              <a:t> </a:t>
            </a:r>
            <a:r>
              <a:rPr lang="nl-NL" dirty="0" err="1"/>
              <a:t>just</a:t>
            </a:r>
            <a:r>
              <a:rPr lang="nl-NL" dirty="0"/>
              <a:t> a </a:t>
            </a:r>
            <a:r>
              <a:rPr lang="nl-NL" dirty="0" err="1"/>
              <a:t>practice</a:t>
            </a:r>
            <a:r>
              <a:rPr lang="nl-NL" dirty="0"/>
              <a:t> but </a:t>
            </a:r>
            <a:r>
              <a:rPr lang="nl-NL" dirty="0" err="1"/>
              <a:t>the</a:t>
            </a:r>
            <a:r>
              <a:rPr lang="nl-NL" dirty="0"/>
              <a:t> centerpiece of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pursuit</a:t>
            </a:r>
            <a:r>
              <a:rPr lang="nl-NL" dirty="0"/>
              <a:t> of a </a:t>
            </a:r>
            <a:r>
              <a:rPr lang="nl-NL" dirty="0" err="1"/>
              <a:t>balanced</a:t>
            </a:r>
            <a:r>
              <a:rPr lang="nl-NL" dirty="0"/>
              <a:t> life, </a:t>
            </a:r>
            <a:r>
              <a:rPr lang="nl-NL" dirty="0" err="1"/>
              <a:t>combining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activity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mental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spiritual </a:t>
            </a:r>
            <a:r>
              <a:rPr lang="nl-NL" dirty="0" err="1"/>
              <a:t>growth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Phenomenon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Yoga has </a:t>
            </a:r>
            <a:r>
              <a:rPr lang="nl-NL" dirty="0" err="1"/>
              <a:t>increasingly</a:t>
            </a:r>
            <a:r>
              <a:rPr lang="nl-NL" dirty="0"/>
              <a:t> </a:t>
            </a:r>
            <a:r>
              <a:rPr lang="nl-NL" dirty="0" err="1"/>
              <a:t>become</a:t>
            </a:r>
            <a:r>
              <a:rPr lang="nl-NL" dirty="0"/>
              <a:t> a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phenomenon</a:t>
            </a:r>
            <a:r>
              <a:rPr lang="nl-NL" dirty="0"/>
              <a:t>, </a:t>
            </a:r>
            <a:r>
              <a:rPr lang="nl-NL" dirty="0" err="1"/>
              <a:t>where</a:t>
            </a:r>
            <a:r>
              <a:rPr lang="nl-NL" dirty="0"/>
              <a:t> </a:t>
            </a:r>
            <a:r>
              <a:rPr lang="nl-NL" dirty="0" err="1"/>
              <a:t>people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dedicated</a:t>
            </a:r>
            <a:r>
              <a:rPr lang="nl-NL" dirty="0"/>
              <a:t> yoga </a:t>
            </a:r>
            <a:r>
              <a:rPr lang="nl-NL" dirty="0" err="1"/>
              <a:t>retreats</a:t>
            </a:r>
            <a:r>
              <a:rPr lang="nl-NL" dirty="0"/>
              <a:t> or </a:t>
            </a:r>
            <a:r>
              <a:rPr lang="nl-NL" dirty="0" err="1"/>
              <a:t>wellness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deepen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practice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find</a:t>
            </a:r>
            <a:r>
              <a:rPr lang="nl-NL" dirty="0"/>
              <a:t> </a:t>
            </a:r>
            <a:r>
              <a:rPr lang="nl-NL" dirty="0" err="1"/>
              <a:t>inner</a:t>
            </a:r>
            <a:r>
              <a:rPr lang="nl-NL" dirty="0"/>
              <a:t> </a:t>
            </a:r>
            <a:r>
              <a:rPr lang="nl-NL" dirty="0" err="1"/>
              <a:t>peace</a:t>
            </a:r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2050" name="Picture 2" descr="Yoga tourism - Wikiwand">
            <a:extLst>
              <a:ext uri="{FF2B5EF4-FFF2-40B4-BE49-F238E27FC236}">
                <a16:creationId xmlns:a16="http://schemas.microsoft.com/office/drawing/2014/main" id="{924A3B95-922F-C54D-F854-A3C445ACA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033" y="3405423"/>
            <a:ext cx="5442702" cy="304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47689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Yoga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b="1" dirty="0"/>
              <a:t>Central </a:t>
            </a:r>
            <a:r>
              <a:rPr lang="nl-NL" b="1" dirty="0" err="1"/>
              <a:t>to</a:t>
            </a:r>
            <a:r>
              <a:rPr lang="nl-NL" b="1" dirty="0"/>
              <a:t> a </a:t>
            </a:r>
            <a:r>
              <a:rPr lang="nl-NL" b="1" dirty="0" err="1"/>
              <a:t>Balanced</a:t>
            </a:r>
            <a:r>
              <a:rPr lang="nl-NL" b="1" dirty="0"/>
              <a:t> Life: </a:t>
            </a:r>
          </a:p>
          <a:p>
            <a:pPr lvl="2"/>
            <a:r>
              <a:rPr lang="nl-NL" dirty="0"/>
              <a:t>- Yoga is no </a:t>
            </a:r>
            <a:r>
              <a:rPr lang="nl-NL" dirty="0" err="1"/>
              <a:t>longer</a:t>
            </a:r>
            <a:r>
              <a:rPr lang="nl-NL" dirty="0"/>
              <a:t> </a:t>
            </a:r>
            <a:r>
              <a:rPr lang="nl-NL" dirty="0" err="1"/>
              <a:t>just</a:t>
            </a:r>
            <a:r>
              <a:rPr lang="nl-NL" dirty="0"/>
              <a:t> a </a:t>
            </a:r>
            <a:r>
              <a:rPr lang="nl-NL" dirty="0" err="1"/>
              <a:t>practice</a:t>
            </a:r>
            <a:r>
              <a:rPr lang="nl-NL" dirty="0"/>
              <a:t> but </a:t>
            </a:r>
            <a:r>
              <a:rPr lang="nl-NL" dirty="0" err="1"/>
              <a:t>the</a:t>
            </a:r>
            <a:r>
              <a:rPr lang="nl-NL" dirty="0"/>
              <a:t> centerpiece of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pursuit</a:t>
            </a:r>
            <a:r>
              <a:rPr lang="nl-NL" dirty="0"/>
              <a:t> of a </a:t>
            </a:r>
            <a:r>
              <a:rPr lang="nl-NL" dirty="0" err="1"/>
              <a:t>balanced</a:t>
            </a:r>
            <a:r>
              <a:rPr lang="nl-NL" dirty="0"/>
              <a:t> life, </a:t>
            </a:r>
            <a:r>
              <a:rPr lang="nl-NL" dirty="0" err="1"/>
              <a:t>combining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activity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mental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spiritual </a:t>
            </a:r>
            <a:r>
              <a:rPr lang="nl-NL" dirty="0" err="1"/>
              <a:t>growth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Phenomenon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Yoga has </a:t>
            </a:r>
            <a:r>
              <a:rPr lang="nl-NL" dirty="0" err="1"/>
              <a:t>increasingly</a:t>
            </a:r>
            <a:r>
              <a:rPr lang="nl-NL" dirty="0"/>
              <a:t> </a:t>
            </a:r>
            <a:r>
              <a:rPr lang="nl-NL" dirty="0" err="1"/>
              <a:t>become</a:t>
            </a:r>
            <a:r>
              <a:rPr lang="nl-NL" dirty="0"/>
              <a:t> a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phenomenon</a:t>
            </a:r>
            <a:r>
              <a:rPr lang="nl-NL" dirty="0"/>
              <a:t>, </a:t>
            </a:r>
            <a:r>
              <a:rPr lang="nl-NL" dirty="0" err="1"/>
              <a:t>where</a:t>
            </a:r>
            <a:r>
              <a:rPr lang="nl-NL" dirty="0"/>
              <a:t> </a:t>
            </a:r>
            <a:r>
              <a:rPr lang="nl-NL" dirty="0" err="1"/>
              <a:t>people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dedicated</a:t>
            </a:r>
            <a:r>
              <a:rPr lang="nl-NL" dirty="0"/>
              <a:t> yoga </a:t>
            </a:r>
            <a:r>
              <a:rPr lang="nl-NL" dirty="0" err="1"/>
              <a:t>retreats</a:t>
            </a:r>
            <a:r>
              <a:rPr lang="nl-NL" dirty="0"/>
              <a:t> or </a:t>
            </a:r>
            <a:r>
              <a:rPr lang="nl-NL" dirty="0" err="1"/>
              <a:t>wellness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deepen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practice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find</a:t>
            </a:r>
            <a:endParaRPr lang="nl-NL" dirty="0"/>
          </a:p>
          <a:p>
            <a:pPr lvl="2"/>
            <a:r>
              <a:rPr lang="nl-NL" dirty="0"/>
              <a:t> </a:t>
            </a:r>
            <a:r>
              <a:rPr lang="nl-NL" dirty="0" err="1"/>
              <a:t>inner</a:t>
            </a:r>
            <a:r>
              <a:rPr lang="nl-NL" dirty="0"/>
              <a:t> </a:t>
            </a:r>
            <a:r>
              <a:rPr lang="nl-NL" dirty="0" err="1"/>
              <a:t>peace</a:t>
            </a:r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2031819178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Outdoor </a:t>
            </a:r>
            <a:r>
              <a:rPr lang="nl-NL" b="1" dirty="0" err="1"/>
              <a:t>and</a:t>
            </a:r>
            <a:r>
              <a:rPr lang="nl-NL" b="1" dirty="0"/>
              <a:t> Adventure </a:t>
            </a:r>
            <a:r>
              <a:rPr lang="nl-NL" b="1" dirty="0" err="1"/>
              <a:t>Sports</a:t>
            </a:r>
            <a:r>
              <a:rPr lang="nl-NL" b="1" dirty="0"/>
              <a:t> (OAS) in </a:t>
            </a:r>
            <a:r>
              <a:rPr lang="nl-NL" b="1" dirty="0" err="1"/>
              <a:t>Wellness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b="1" dirty="0" err="1"/>
              <a:t>Physical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Psychological</a:t>
            </a:r>
            <a:r>
              <a:rPr lang="nl-NL" b="1" dirty="0"/>
              <a:t> Benefits:</a:t>
            </a:r>
          </a:p>
          <a:p>
            <a:pPr lvl="2"/>
            <a:r>
              <a:rPr lang="nl-NL" dirty="0"/>
              <a:t>- OAS offer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psychological</a:t>
            </a:r>
            <a:r>
              <a:rPr lang="nl-NL" dirty="0"/>
              <a:t> benefits, promoting fitness </a:t>
            </a:r>
            <a:r>
              <a:rPr lang="nl-NL" dirty="0" err="1"/>
              <a:t>while</a:t>
            </a:r>
            <a:r>
              <a:rPr lang="nl-NL" dirty="0"/>
              <a:t> </a:t>
            </a:r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enhancing</a:t>
            </a:r>
            <a:r>
              <a:rPr lang="nl-NL" dirty="0"/>
              <a:t> </a:t>
            </a:r>
            <a:r>
              <a:rPr lang="nl-NL" dirty="0" err="1"/>
              <a:t>mental</a:t>
            </a:r>
            <a:r>
              <a:rPr lang="nl-NL" dirty="0"/>
              <a:t> well-</a:t>
            </a:r>
            <a:r>
              <a:rPr lang="nl-NL" dirty="0" err="1"/>
              <a:t>being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Connection </a:t>
            </a:r>
            <a:r>
              <a:rPr lang="nl-NL" b="1" dirty="0" err="1"/>
              <a:t>with</a:t>
            </a:r>
            <a:r>
              <a:rPr lang="nl-NL" b="1" dirty="0"/>
              <a:t> Nature: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Immersion</a:t>
            </a:r>
            <a:r>
              <a:rPr lang="nl-NL" dirty="0"/>
              <a:t> in nature </a:t>
            </a:r>
            <a:r>
              <a:rPr lang="nl-NL" dirty="0" err="1"/>
              <a:t>provides</a:t>
            </a:r>
            <a:r>
              <a:rPr lang="nl-NL" dirty="0"/>
              <a:t> a </a:t>
            </a:r>
            <a:r>
              <a:rPr lang="nl-NL" dirty="0" err="1"/>
              <a:t>unique</a:t>
            </a:r>
            <a:r>
              <a:rPr lang="nl-NL" dirty="0"/>
              <a:t> opportunity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individuals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relax, </a:t>
            </a:r>
            <a:r>
              <a:rPr lang="nl-NL" dirty="0" err="1"/>
              <a:t>recharge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gain</a:t>
            </a:r>
            <a:r>
              <a:rPr lang="nl-NL" dirty="0"/>
              <a:t> a </a:t>
            </a:r>
            <a:r>
              <a:rPr lang="nl-NL" dirty="0" err="1"/>
              <a:t>fresh</a:t>
            </a:r>
            <a:r>
              <a:rPr lang="nl-NL" dirty="0"/>
              <a:t> </a:t>
            </a:r>
            <a:r>
              <a:rPr lang="nl-NL" dirty="0" err="1"/>
              <a:t>perspective</a:t>
            </a:r>
            <a:r>
              <a:rPr lang="nl-NL" dirty="0"/>
              <a:t> on life, </a:t>
            </a:r>
            <a:r>
              <a:rPr lang="nl-NL" dirty="0" err="1"/>
              <a:t>which</a:t>
            </a:r>
            <a:r>
              <a:rPr lang="nl-NL" dirty="0"/>
              <a:t> is </a:t>
            </a:r>
            <a:r>
              <a:rPr lang="nl-NL" dirty="0" err="1"/>
              <a:t>essential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for</a:t>
            </a:r>
            <a:r>
              <a:rPr lang="nl-NL" dirty="0"/>
              <a:t> overall health.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A1D94E-C8CF-3257-E178-E72E9847B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5737" y="2654561"/>
            <a:ext cx="3781834" cy="360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720556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Outdoor </a:t>
            </a:r>
            <a:r>
              <a:rPr lang="nl-NL" b="1" dirty="0" err="1"/>
              <a:t>and</a:t>
            </a:r>
            <a:r>
              <a:rPr lang="nl-NL" b="1" dirty="0"/>
              <a:t> Adventure </a:t>
            </a:r>
            <a:r>
              <a:rPr lang="nl-NL" b="1" dirty="0" err="1"/>
              <a:t>Sports</a:t>
            </a:r>
            <a:r>
              <a:rPr lang="nl-NL" b="1" dirty="0"/>
              <a:t> (OAS) in </a:t>
            </a:r>
            <a:r>
              <a:rPr lang="nl-NL" b="1" dirty="0" err="1"/>
              <a:t>Wellness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b="1" dirty="0" err="1"/>
              <a:t>Experiential</a:t>
            </a:r>
            <a:r>
              <a:rPr lang="nl-NL" b="1" dirty="0"/>
              <a:t> Learning Framework: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Programmed</a:t>
            </a:r>
            <a:r>
              <a:rPr lang="nl-NL" dirty="0"/>
              <a:t> OAS are </a:t>
            </a:r>
            <a:r>
              <a:rPr lang="nl-NL" dirty="0" err="1"/>
              <a:t>often</a:t>
            </a:r>
            <a:r>
              <a:rPr lang="nl-NL" dirty="0"/>
              <a:t> built </a:t>
            </a:r>
            <a:r>
              <a:rPr lang="nl-NL" dirty="0" err="1"/>
              <a:t>around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experiential</a:t>
            </a:r>
            <a:r>
              <a:rPr lang="nl-NL" dirty="0"/>
              <a:t> </a:t>
            </a:r>
            <a:r>
              <a:rPr lang="nl-NL" dirty="0" err="1"/>
              <a:t>learning</a:t>
            </a:r>
            <a:r>
              <a:rPr lang="nl-NL" dirty="0"/>
              <a:t> </a:t>
            </a:r>
            <a:r>
              <a:rPr lang="nl-NL" dirty="0" err="1"/>
              <a:t>framework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It combines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activity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immersion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in nature </a:t>
            </a:r>
            <a:r>
              <a:rPr lang="nl-NL" dirty="0" err="1"/>
              <a:t>and</a:t>
            </a:r>
            <a:r>
              <a:rPr lang="nl-NL" dirty="0"/>
              <a:t> adventure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foster</a:t>
            </a:r>
            <a:r>
              <a:rPr lang="nl-NL" dirty="0"/>
              <a:t> </a:t>
            </a:r>
            <a:r>
              <a:rPr lang="nl-NL" dirty="0" err="1"/>
              <a:t>growth</a:t>
            </a:r>
            <a:r>
              <a:rPr lang="nl-NL" dirty="0"/>
              <a:t> </a:t>
            </a:r>
            <a:r>
              <a:rPr lang="nl-NL" dirty="0" err="1"/>
              <a:t>and</a:t>
            </a:r>
            <a:endParaRPr lang="nl-NL" dirty="0"/>
          </a:p>
          <a:p>
            <a:pPr lvl="2"/>
            <a:r>
              <a:rPr lang="nl-NL" dirty="0"/>
              <a:t> </a:t>
            </a:r>
            <a:r>
              <a:rPr lang="nl-NL" dirty="0" err="1"/>
              <a:t>self-discovery</a:t>
            </a:r>
            <a:r>
              <a:rPr lang="nl-NL" dirty="0"/>
              <a:t>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3074" name="Picture 2" descr="outdoor adventure travel ...">
            <a:extLst>
              <a:ext uri="{FF2B5EF4-FFF2-40B4-BE49-F238E27FC236}">
                <a16:creationId xmlns:a16="http://schemas.microsoft.com/office/drawing/2014/main" id="{9A2431AC-8CE3-0B70-8303-77058BA2FD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435" y="2601661"/>
            <a:ext cx="5778698" cy="3845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342560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Outdoor </a:t>
            </a:r>
            <a:r>
              <a:rPr lang="nl-NL" b="1" dirty="0" err="1"/>
              <a:t>and</a:t>
            </a:r>
            <a:r>
              <a:rPr lang="nl-NL" b="1" dirty="0"/>
              <a:t> Adventure </a:t>
            </a:r>
            <a:r>
              <a:rPr lang="nl-NL" b="1" dirty="0" err="1"/>
              <a:t>Sports</a:t>
            </a:r>
            <a:r>
              <a:rPr lang="nl-NL" b="1" dirty="0"/>
              <a:t> (OAS) in </a:t>
            </a:r>
            <a:r>
              <a:rPr lang="nl-NL" b="1" dirty="0" err="1"/>
              <a:t>Wellness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Impact on Health </a:t>
            </a:r>
            <a:r>
              <a:rPr lang="nl-NL" b="1" dirty="0" err="1"/>
              <a:t>and</a:t>
            </a:r>
            <a:r>
              <a:rPr lang="nl-NL" b="1" dirty="0"/>
              <a:t> Well-</a:t>
            </a:r>
            <a:r>
              <a:rPr lang="nl-NL" b="1" dirty="0" err="1"/>
              <a:t>being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OAS have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potential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impact </a:t>
            </a:r>
            <a:r>
              <a:rPr lang="nl-NL" dirty="0" err="1"/>
              <a:t>the</a:t>
            </a:r>
            <a:r>
              <a:rPr lang="nl-NL" dirty="0"/>
              <a:t> health </a:t>
            </a:r>
            <a:r>
              <a:rPr lang="nl-NL" dirty="0" err="1"/>
              <a:t>and</a:t>
            </a:r>
            <a:r>
              <a:rPr lang="nl-NL" dirty="0"/>
              <a:t> well-</a:t>
            </a:r>
            <a:r>
              <a:rPr lang="nl-NL" dirty="0" err="1"/>
              <a:t>being</a:t>
            </a:r>
            <a:r>
              <a:rPr lang="nl-NL" dirty="0"/>
              <a:t> of</a:t>
            </a:r>
          </a:p>
          <a:p>
            <a:pPr lvl="2"/>
            <a:r>
              <a:rPr lang="nl-NL" dirty="0"/>
              <a:t> </a:t>
            </a:r>
            <a:r>
              <a:rPr lang="nl-NL" dirty="0" err="1"/>
              <a:t>participants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Then</a:t>
            </a:r>
            <a:r>
              <a:rPr lang="nl-NL" dirty="0"/>
              <a:t>, </a:t>
            </a:r>
            <a:r>
              <a:rPr lang="nl-NL" dirty="0" err="1"/>
              <a:t>it</a:t>
            </a:r>
            <a:r>
              <a:rPr lang="nl-NL" dirty="0"/>
              <a:t> serves as </a:t>
            </a:r>
            <a:r>
              <a:rPr lang="nl-NL" dirty="0" err="1"/>
              <a:t>effective</a:t>
            </a:r>
            <a:r>
              <a:rPr lang="nl-NL" dirty="0"/>
              <a:t> </a:t>
            </a:r>
            <a:r>
              <a:rPr lang="nl-NL" dirty="0" err="1"/>
              <a:t>interventions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improving</a:t>
            </a:r>
            <a:r>
              <a:rPr lang="nl-NL" dirty="0"/>
              <a:t> </a:t>
            </a:r>
            <a:r>
              <a:rPr lang="nl-NL" dirty="0" err="1"/>
              <a:t>mental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health </a:t>
            </a:r>
            <a:r>
              <a:rPr lang="nl-NL" dirty="0" err="1"/>
              <a:t>outcomes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They</a:t>
            </a:r>
            <a:r>
              <a:rPr lang="nl-NL" dirty="0"/>
              <a:t> offer a </a:t>
            </a:r>
            <a:r>
              <a:rPr lang="nl-NL" dirty="0" err="1"/>
              <a:t>holistic</a:t>
            </a:r>
            <a:r>
              <a:rPr lang="nl-NL" dirty="0"/>
              <a:t> approach, </a:t>
            </a:r>
            <a:r>
              <a:rPr lang="nl-NL" dirty="0" err="1"/>
              <a:t>combining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challenge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emotional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mental</a:t>
            </a:r>
            <a:r>
              <a:rPr lang="nl-NL" dirty="0"/>
              <a:t> </a:t>
            </a:r>
            <a:r>
              <a:rPr lang="nl-NL" dirty="0" err="1"/>
              <a:t>restoration</a:t>
            </a:r>
            <a:r>
              <a:rPr lang="nl-NL" dirty="0"/>
              <a:t> </a:t>
            </a:r>
            <a:r>
              <a:rPr lang="nl-NL" dirty="0" err="1"/>
              <a:t>through</a:t>
            </a:r>
            <a:r>
              <a:rPr lang="nl-NL" dirty="0"/>
              <a:t> outdoor </a:t>
            </a:r>
            <a:r>
              <a:rPr lang="nl-NL" dirty="0" err="1"/>
              <a:t>experiences</a:t>
            </a:r>
            <a:r>
              <a:rPr lang="nl-NL" dirty="0"/>
              <a:t>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3076" name="Picture 4" descr="Outdoor Adventure Guide">
            <a:extLst>
              <a:ext uri="{FF2B5EF4-FFF2-40B4-BE49-F238E27FC236}">
                <a16:creationId xmlns:a16="http://schemas.microsoft.com/office/drawing/2014/main" id="{C6A68181-0AB2-8EB4-D561-404A52D05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368" y="3664992"/>
            <a:ext cx="4166203" cy="2687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Outdoor Adventure ...">
            <a:extLst>
              <a:ext uri="{FF2B5EF4-FFF2-40B4-BE49-F238E27FC236}">
                <a16:creationId xmlns:a16="http://schemas.microsoft.com/office/drawing/2014/main" id="{5E481732-5958-783B-0072-03499BB46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368" y="1052516"/>
            <a:ext cx="4166203" cy="2596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76904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 err="1"/>
              <a:t>Voluntary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b="1" dirty="0"/>
              <a:t>Definition:</a:t>
            </a:r>
          </a:p>
          <a:p>
            <a:pPr lvl="2"/>
            <a:r>
              <a:rPr lang="nl-NL" dirty="0"/>
              <a:t>-  </a:t>
            </a:r>
            <a:r>
              <a:rPr lang="nl-NL" dirty="0" err="1"/>
              <a:t>Voluntary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refers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travelers</a:t>
            </a:r>
            <a:r>
              <a:rPr lang="nl-NL" dirty="0"/>
              <a:t> </a:t>
            </a:r>
            <a:r>
              <a:rPr lang="nl-NL" dirty="0" err="1"/>
              <a:t>choosing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where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help is </a:t>
            </a:r>
            <a:r>
              <a:rPr lang="nl-NL" dirty="0" err="1"/>
              <a:t>needed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communities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These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require</a:t>
            </a:r>
            <a:r>
              <a:rPr lang="nl-NL" dirty="0"/>
              <a:t> </a:t>
            </a:r>
            <a:r>
              <a:rPr lang="nl-NL" dirty="0" err="1"/>
              <a:t>specialized</a:t>
            </a:r>
            <a:r>
              <a:rPr lang="nl-NL" dirty="0"/>
              <a:t> assistance in </a:t>
            </a:r>
            <a:r>
              <a:rPr lang="nl-NL" dirty="0" err="1"/>
              <a:t>areas</a:t>
            </a:r>
            <a:r>
              <a:rPr lang="nl-NL" dirty="0"/>
              <a:t> </a:t>
            </a:r>
            <a:r>
              <a:rPr lang="nl-NL" dirty="0" err="1"/>
              <a:t>such</a:t>
            </a:r>
            <a:r>
              <a:rPr lang="nl-NL" dirty="0"/>
              <a:t> as </a:t>
            </a:r>
            <a:r>
              <a:rPr lang="nl-NL" dirty="0" err="1"/>
              <a:t>education</a:t>
            </a:r>
            <a:r>
              <a:rPr lang="nl-NL" dirty="0"/>
              <a:t>, </a:t>
            </a:r>
            <a:r>
              <a:rPr lang="nl-NL" dirty="0" err="1"/>
              <a:t>medical</a:t>
            </a:r>
            <a:r>
              <a:rPr lang="nl-NL" dirty="0"/>
              <a:t> care, </a:t>
            </a:r>
            <a:r>
              <a:rPr lang="nl-NL" dirty="0" err="1"/>
              <a:t>construction</a:t>
            </a:r>
            <a:r>
              <a:rPr lang="nl-NL" dirty="0"/>
              <a:t>, </a:t>
            </a:r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conservation</a:t>
            </a:r>
            <a:r>
              <a:rPr lang="nl-NL" dirty="0"/>
              <a:t>, disaster </a:t>
            </a:r>
            <a:r>
              <a:rPr lang="nl-NL" dirty="0" err="1"/>
              <a:t>relief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historic</a:t>
            </a:r>
            <a:r>
              <a:rPr lang="nl-NL" dirty="0"/>
              <a:t> </a:t>
            </a:r>
            <a:r>
              <a:rPr lang="nl-NL" dirty="0" err="1"/>
              <a:t>restoration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Purpose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The </a:t>
            </a:r>
            <a:r>
              <a:rPr lang="nl-NL" dirty="0" err="1"/>
              <a:t>main</a:t>
            </a:r>
            <a:r>
              <a:rPr lang="nl-NL" dirty="0"/>
              <a:t> goal of </a:t>
            </a:r>
            <a:r>
              <a:rPr lang="nl-NL" dirty="0" err="1"/>
              <a:t>voluntary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is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contribute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endParaRPr lang="nl-NL" dirty="0"/>
          </a:p>
          <a:p>
            <a:pPr lvl="2"/>
            <a:r>
              <a:rPr lang="nl-NL" dirty="0"/>
              <a:t> well-</a:t>
            </a:r>
            <a:r>
              <a:rPr lang="nl-NL" dirty="0" err="1"/>
              <a:t>being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development of </a:t>
            </a:r>
            <a:r>
              <a:rPr lang="nl-NL" dirty="0" err="1"/>
              <a:t>the</a:t>
            </a:r>
            <a:r>
              <a:rPr lang="nl-NL" dirty="0"/>
              <a:t> host </a:t>
            </a:r>
            <a:r>
              <a:rPr lang="nl-NL" dirty="0" err="1"/>
              <a:t>communities</a:t>
            </a:r>
            <a:r>
              <a:rPr lang="nl-NL" dirty="0"/>
              <a:t> </a:t>
            </a:r>
            <a:r>
              <a:rPr lang="nl-NL" dirty="0" err="1"/>
              <a:t>while</a:t>
            </a:r>
            <a:r>
              <a:rPr lang="nl-NL" dirty="0"/>
              <a:t> </a:t>
            </a:r>
            <a:r>
              <a:rPr lang="nl-NL" dirty="0" err="1"/>
              <a:t>experiencing</a:t>
            </a:r>
            <a:endParaRPr lang="nl-NL" dirty="0"/>
          </a:p>
          <a:p>
            <a:pPr lvl="2"/>
            <a:r>
              <a:rPr lang="nl-NL" dirty="0"/>
              <a:t> a </a:t>
            </a:r>
            <a:r>
              <a:rPr lang="nl-NL" dirty="0" err="1"/>
              <a:t>meaningful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exchange.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A1D94E-C8CF-3257-E178-E72E9847B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1423" y="2852936"/>
            <a:ext cx="3678287" cy="350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08967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 err="1"/>
              <a:t>Voluntary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b="1" dirty="0" err="1"/>
              <a:t>Positive</a:t>
            </a:r>
            <a:r>
              <a:rPr lang="nl-NL" b="1" dirty="0"/>
              <a:t> Impact: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Volunteer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leads </a:t>
            </a:r>
            <a:r>
              <a:rPr lang="nl-NL" dirty="0" err="1"/>
              <a:t>to</a:t>
            </a:r>
            <a:r>
              <a:rPr lang="nl-NL" dirty="0"/>
              <a:t> a </a:t>
            </a:r>
            <a:r>
              <a:rPr lang="nl-NL" dirty="0" err="1"/>
              <a:t>positive</a:t>
            </a:r>
            <a:r>
              <a:rPr lang="nl-NL" dirty="0"/>
              <a:t> transfer of benefits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host </a:t>
            </a:r>
            <a:r>
              <a:rPr lang="nl-NL" dirty="0" err="1"/>
              <a:t>communities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participants</a:t>
            </a:r>
            <a:r>
              <a:rPr lang="nl-NL" dirty="0"/>
              <a:t>, </a:t>
            </a:r>
            <a:r>
              <a:rPr lang="nl-NL" dirty="0" err="1"/>
              <a:t>including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, </a:t>
            </a:r>
            <a:r>
              <a:rPr lang="nl-NL" dirty="0" err="1"/>
              <a:t>educational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scientific</a:t>
            </a:r>
            <a:r>
              <a:rPr lang="nl-NL" dirty="0"/>
              <a:t> benefits.</a:t>
            </a:r>
          </a:p>
          <a:p>
            <a:pPr lvl="2"/>
            <a:r>
              <a:rPr lang="nl-NL" b="1" dirty="0"/>
              <a:t>Community Engagement: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Volunteers</a:t>
            </a:r>
            <a:r>
              <a:rPr lang="nl-NL" dirty="0"/>
              <a:t>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only</a:t>
            </a:r>
            <a:r>
              <a:rPr lang="nl-NL" dirty="0"/>
              <a:t> offer support but </a:t>
            </a:r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engage</a:t>
            </a:r>
            <a:endParaRPr lang="nl-NL" dirty="0"/>
          </a:p>
          <a:p>
            <a:pPr lvl="2"/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traditions</a:t>
            </a:r>
            <a:r>
              <a:rPr lang="nl-NL" dirty="0"/>
              <a:t>, </a:t>
            </a:r>
          </a:p>
          <a:p>
            <a:pPr lvl="2"/>
            <a:r>
              <a:rPr lang="nl-NL" dirty="0" err="1"/>
              <a:t>learn</a:t>
            </a:r>
            <a:r>
              <a:rPr lang="nl-NL" dirty="0"/>
              <a:t> </a:t>
            </a:r>
            <a:r>
              <a:rPr lang="nl-NL" dirty="0" err="1"/>
              <a:t>about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community's</a:t>
            </a:r>
            <a:r>
              <a:rPr lang="nl-NL" dirty="0"/>
              <a:t> </a:t>
            </a:r>
            <a:r>
              <a:rPr lang="nl-NL" dirty="0" err="1"/>
              <a:t>needs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contribute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sustainable</a:t>
            </a:r>
            <a:r>
              <a:rPr lang="nl-NL" dirty="0"/>
              <a:t> development.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5124" name="Picture 4" descr="Voluntourism: The Good, the Bad, and ...">
            <a:extLst>
              <a:ext uri="{FF2B5EF4-FFF2-40B4-BE49-F238E27FC236}">
                <a16:creationId xmlns:a16="http://schemas.microsoft.com/office/drawing/2014/main" id="{C926C5F0-58BE-A69B-8F6A-ED4A179B0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2871167"/>
            <a:ext cx="6355010" cy="3177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5459232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New Age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dirty="0"/>
              <a:t>- New Age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focuses</a:t>
            </a:r>
            <a:r>
              <a:rPr lang="nl-NL" dirty="0"/>
              <a:t> on </a:t>
            </a:r>
            <a:r>
              <a:rPr lang="nl-NL" dirty="0" err="1"/>
              <a:t>achieving</a:t>
            </a:r>
            <a:r>
              <a:rPr lang="nl-NL" dirty="0"/>
              <a:t> a </a:t>
            </a:r>
            <a:r>
              <a:rPr lang="nl-NL" dirty="0" err="1"/>
              <a:t>balance</a:t>
            </a:r>
            <a:r>
              <a:rPr lang="nl-NL" dirty="0"/>
              <a:t> of body, mind, </a:t>
            </a:r>
            <a:r>
              <a:rPr lang="nl-NL" dirty="0" err="1"/>
              <a:t>and</a:t>
            </a:r>
            <a:r>
              <a:rPr lang="nl-NL" dirty="0"/>
              <a:t> spirit </a:t>
            </a:r>
            <a:r>
              <a:rPr lang="nl-NL" dirty="0" err="1"/>
              <a:t>through</a:t>
            </a:r>
            <a:r>
              <a:rPr lang="nl-NL" dirty="0"/>
              <a:t> </a:t>
            </a:r>
            <a:r>
              <a:rPr lang="nl-NL" dirty="0" err="1"/>
              <a:t>alternative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complementary</a:t>
            </a:r>
            <a:r>
              <a:rPr lang="nl-NL" dirty="0"/>
              <a:t> </a:t>
            </a:r>
            <a:r>
              <a:rPr lang="nl-NL" dirty="0" err="1"/>
              <a:t>therapies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These </a:t>
            </a:r>
            <a:r>
              <a:rPr lang="nl-NL" dirty="0" err="1"/>
              <a:t>experiences</a:t>
            </a:r>
            <a:r>
              <a:rPr lang="nl-NL" dirty="0"/>
              <a:t> </a:t>
            </a:r>
            <a:r>
              <a:rPr lang="nl-NL" dirty="0" err="1"/>
              <a:t>typically</a:t>
            </a:r>
            <a:r>
              <a:rPr lang="nl-NL" dirty="0"/>
              <a:t> take </a:t>
            </a:r>
            <a:r>
              <a:rPr lang="nl-NL" dirty="0" err="1"/>
              <a:t>place</a:t>
            </a:r>
            <a:r>
              <a:rPr lang="nl-NL" dirty="0"/>
              <a:t> in </a:t>
            </a:r>
            <a:r>
              <a:rPr lang="nl-NL" dirty="0" err="1"/>
              <a:t>retreats</a:t>
            </a:r>
            <a:r>
              <a:rPr lang="nl-NL" dirty="0"/>
              <a:t>, </a:t>
            </a:r>
            <a:r>
              <a:rPr lang="nl-NL" dirty="0" err="1"/>
              <a:t>wellness</a:t>
            </a:r>
            <a:r>
              <a:rPr lang="nl-NL" dirty="0"/>
              <a:t> centers, or at festivals. </a:t>
            </a:r>
          </a:p>
          <a:p>
            <a:pPr lvl="2"/>
            <a:r>
              <a:rPr lang="nl-NL" dirty="0"/>
              <a:t>- It is a response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limitations</a:t>
            </a:r>
            <a:r>
              <a:rPr lang="nl-NL" dirty="0"/>
              <a:t> of traditional </a:t>
            </a:r>
            <a:r>
              <a:rPr lang="nl-NL" dirty="0" err="1"/>
              <a:t>religion</a:t>
            </a:r>
            <a:r>
              <a:rPr lang="nl-NL" dirty="0"/>
              <a:t> in meeting </a:t>
            </a:r>
            <a:r>
              <a:rPr lang="nl-NL" dirty="0" err="1"/>
              <a:t>people’s</a:t>
            </a:r>
            <a:r>
              <a:rPr lang="nl-NL" dirty="0"/>
              <a:t> spiritual </a:t>
            </a:r>
            <a:r>
              <a:rPr lang="nl-NL" dirty="0" err="1"/>
              <a:t>needs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The </a:t>
            </a:r>
            <a:r>
              <a:rPr lang="nl-NL" dirty="0" err="1"/>
              <a:t>movement</a:t>
            </a:r>
            <a:r>
              <a:rPr lang="nl-NL" dirty="0"/>
              <a:t> </a:t>
            </a:r>
            <a:r>
              <a:rPr lang="nl-NL" dirty="0" err="1"/>
              <a:t>encourages</a:t>
            </a:r>
            <a:r>
              <a:rPr lang="nl-NL" dirty="0"/>
              <a:t> </a:t>
            </a:r>
            <a:r>
              <a:rPr lang="nl-NL" dirty="0" err="1"/>
              <a:t>self-spirituality</a:t>
            </a:r>
            <a:r>
              <a:rPr lang="nl-NL" dirty="0"/>
              <a:t>,</a:t>
            </a:r>
          </a:p>
          <a:p>
            <a:pPr lvl="2"/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idea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spirituality</a:t>
            </a:r>
            <a:r>
              <a:rPr lang="nl-NL" dirty="0"/>
              <a:t> is inherent </a:t>
            </a:r>
            <a:r>
              <a:rPr lang="nl-NL" dirty="0" err="1"/>
              <a:t>within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individual</a:t>
            </a:r>
            <a:r>
              <a:rPr lang="nl-NL" dirty="0"/>
              <a:t>.</a:t>
            </a:r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A1D94E-C8CF-3257-E178-E72E9847B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3431" y="3014417"/>
            <a:ext cx="3606279" cy="343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402204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Features of New Age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b="1" dirty="0"/>
              <a:t>Power/</a:t>
            </a:r>
            <a:r>
              <a:rPr lang="nl-NL" b="1" dirty="0" err="1"/>
              <a:t>Sacred</a:t>
            </a:r>
            <a:r>
              <a:rPr lang="nl-NL" b="1" dirty="0"/>
              <a:t> </a:t>
            </a:r>
            <a:r>
              <a:rPr lang="nl-NL" b="1" dirty="0" err="1"/>
              <a:t>Places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Visiting</a:t>
            </a:r>
            <a:r>
              <a:rPr lang="nl-NL" dirty="0"/>
              <a:t> </a:t>
            </a:r>
            <a:r>
              <a:rPr lang="nl-NL" dirty="0" err="1"/>
              <a:t>sacred</a:t>
            </a:r>
            <a:r>
              <a:rPr lang="nl-NL" dirty="0"/>
              <a:t> sites </a:t>
            </a:r>
            <a:r>
              <a:rPr lang="nl-NL" dirty="0" err="1"/>
              <a:t>such</a:t>
            </a:r>
            <a:r>
              <a:rPr lang="nl-NL" dirty="0"/>
              <a:t> as </a:t>
            </a:r>
            <a:r>
              <a:rPr lang="nl-NL" dirty="0" err="1"/>
              <a:t>temples</a:t>
            </a:r>
            <a:r>
              <a:rPr lang="nl-NL" dirty="0"/>
              <a:t>, </a:t>
            </a:r>
            <a:r>
              <a:rPr lang="nl-NL" dirty="0" err="1"/>
              <a:t>holy</a:t>
            </a:r>
            <a:r>
              <a:rPr lang="nl-NL" dirty="0"/>
              <a:t> sites, or </a:t>
            </a:r>
            <a:r>
              <a:rPr lang="nl-NL" dirty="0" err="1"/>
              <a:t>sacred</a:t>
            </a:r>
            <a:r>
              <a:rPr lang="nl-NL" dirty="0"/>
              <a:t> </a:t>
            </a:r>
            <a:r>
              <a:rPr lang="nl-NL" dirty="0" err="1"/>
              <a:t>stones</a:t>
            </a:r>
            <a:r>
              <a:rPr lang="nl-NL" dirty="0"/>
              <a:t>; </a:t>
            </a:r>
            <a:r>
              <a:rPr lang="nl-NL" dirty="0" err="1"/>
              <a:t>engaging</a:t>
            </a:r>
            <a:r>
              <a:rPr lang="nl-NL" dirty="0"/>
              <a:t> in </a:t>
            </a:r>
            <a:r>
              <a:rPr lang="nl-NL" dirty="0" err="1"/>
              <a:t>pilgrimages</a:t>
            </a:r>
            <a:r>
              <a:rPr lang="nl-NL" dirty="0"/>
              <a:t>, </a:t>
            </a:r>
            <a:r>
              <a:rPr lang="nl-NL" dirty="0" err="1"/>
              <a:t>rituals</a:t>
            </a:r>
            <a:r>
              <a:rPr lang="nl-NL" dirty="0"/>
              <a:t>, or </a:t>
            </a:r>
            <a:r>
              <a:rPr lang="nl-NL" dirty="0" err="1"/>
              <a:t>interacting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tribes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Wellness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Holistic</a:t>
            </a:r>
            <a:r>
              <a:rPr lang="nl-NL" b="1" dirty="0"/>
              <a:t> Health: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Practices</a:t>
            </a:r>
            <a:r>
              <a:rPr lang="nl-NL" dirty="0"/>
              <a:t> like </a:t>
            </a:r>
            <a:r>
              <a:rPr lang="nl-NL" dirty="0" err="1"/>
              <a:t>reflexology</a:t>
            </a:r>
            <a:r>
              <a:rPr lang="nl-NL" dirty="0"/>
              <a:t>, </a:t>
            </a:r>
            <a:r>
              <a:rPr lang="nl-NL" dirty="0" err="1"/>
              <a:t>aromatherapy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acupuncture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aimed</a:t>
            </a:r>
            <a:r>
              <a:rPr lang="nl-NL" dirty="0"/>
              <a:t> at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mental</a:t>
            </a:r>
            <a:r>
              <a:rPr lang="nl-NL" dirty="0"/>
              <a:t> </a:t>
            </a:r>
            <a:r>
              <a:rPr lang="nl-NL" dirty="0" err="1"/>
              <a:t>healing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6146" name="Picture 2" descr="Mexico lures visitors on new age ...">
            <a:extLst>
              <a:ext uri="{FF2B5EF4-FFF2-40B4-BE49-F238E27FC236}">
                <a16:creationId xmlns:a16="http://schemas.microsoft.com/office/drawing/2014/main" id="{A229113D-8B9B-3BA6-F43B-DC08511432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034" y="2924944"/>
            <a:ext cx="5126962" cy="341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535996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Features of New Age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Divination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Visiting</a:t>
            </a:r>
            <a:r>
              <a:rPr lang="nl-NL" dirty="0"/>
              <a:t> </a:t>
            </a:r>
            <a:r>
              <a:rPr lang="nl-NL" dirty="0" err="1"/>
              <a:t>places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fortune</a:t>
            </a:r>
            <a:r>
              <a:rPr lang="nl-NL" dirty="0"/>
              <a:t>-telling, </a:t>
            </a:r>
            <a:r>
              <a:rPr lang="nl-NL" dirty="0" err="1"/>
              <a:t>engaging</a:t>
            </a:r>
            <a:r>
              <a:rPr lang="nl-NL" dirty="0"/>
              <a:t> in </a:t>
            </a:r>
            <a:r>
              <a:rPr lang="nl-NL" dirty="0" err="1"/>
              <a:t>scrying</a:t>
            </a:r>
            <a:r>
              <a:rPr lang="nl-NL" dirty="0"/>
              <a:t>, tarot card readings, or </a:t>
            </a:r>
            <a:r>
              <a:rPr lang="nl-NL" dirty="0" err="1"/>
              <a:t>using</a:t>
            </a:r>
            <a:r>
              <a:rPr lang="nl-NL" dirty="0"/>
              <a:t> </a:t>
            </a:r>
            <a:r>
              <a:rPr lang="nl-NL" dirty="0" err="1"/>
              <a:t>pendulums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guidance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Greenery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Eco</a:t>
            </a:r>
            <a:r>
              <a:rPr lang="nl-NL" b="1" dirty="0"/>
              <a:t>-Spirit: </a:t>
            </a:r>
          </a:p>
          <a:p>
            <a:pPr lvl="2"/>
            <a:r>
              <a:rPr lang="nl-NL" dirty="0"/>
              <a:t>- Spiritual </a:t>
            </a:r>
            <a:r>
              <a:rPr lang="nl-NL" dirty="0" err="1"/>
              <a:t>visits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natural</a:t>
            </a:r>
            <a:r>
              <a:rPr lang="nl-NL" dirty="0"/>
              <a:t> </a:t>
            </a:r>
            <a:r>
              <a:rPr lang="nl-NL" dirty="0" err="1"/>
              <a:t>settings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deep</a:t>
            </a:r>
            <a:r>
              <a:rPr lang="nl-NL" dirty="0"/>
              <a:t> </a:t>
            </a:r>
            <a:r>
              <a:rPr lang="nl-NL" dirty="0" err="1"/>
              <a:t>ecology</a:t>
            </a:r>
            <a:r>
              <a:rPr lang="nl-NL" dirty="0"/>
              <a:t>, </a:t>
            </a:r>
            <a:r>
              <a:rPr lang="nl-NL" dirty="0" err="1"/>
              <a:t>seeking</a:t>
            </a:r>
            <a:r>
              <a:rPr lang="nl-NL" dirty="0"/>
              <a:t> a </a:t>
            </a:r>
            <a:r>
              <a:rPr lang="nl-NL" dirty="0" err="1"/>
              <a:t>connection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nature.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A1D94E-C8CF-3257-E178-E72E9847B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9495" y="3530791"/>
            <a:ext cx="3076793" cy="293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752169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Features of New Age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b="1" dirty="0"/>
              <a:t>Workshops/Seminars/Festivals: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Participating</a:t>
            </a:r>
            <a:r>
              <a:rPr lang="nl-NL" dirty="0"/>
              <a:t> in </a:t>
            </a:r>
            <a:r>
              <a:rPr lang="nl-NL" dirty="0" err="1"/>
              <a:t>activities</a:t>
            </a:r>
            <a:r>
              <a:rPr lang="nl-NL" dirty="0"/>
              <a:t> </a:t>
            </a:r>
            <a:r>
              <a:rPr lang="nl-NL" dirty="0" err="1"/>
              <a:t>focused</a:t>
            </a:r>
            <a:r>
              <a:rPr lang="nl-NL" dirty="0"/>
              <a:t> on </a:t>
            </a:r>
            <a:r>
              <a:rPr lang="nl-NL" dirty="0" err="1"/>
              <a:t>visualization</a:t>
            </a:r>
            <a:r>
              <a:rPr lang="nl-NL" dirty="0"/>
              <a:t>, </a:t>
            </a:r>
            <a:r>
              <a:rPr lang="nl-NL" dirty="0" err="1"/>
              <a:t>sacred</a:t>
            </a:r>
            <a:r>
              <a:rPr lang="nl-NL" dirty="0"/>
              <a:t> dance, song, or </a:t>
            </a:r>
            <a:r>
              <a:rPr lang="nl-NL" dirty="0" err="1"/>
              <a:t>self</a:t>
            </a:r>
            <a:r>
              <a:rPr lang="nl-NL" dirty="0"/>
              <a:t>-development.</a:t>
            </a:r>
          </a:p>
          <a:p>
            <a:pPr lvl="2"/>
            <a:r>
              <a:rPr lang="nl-NL" b="1" dirty="0" err="1"/>
              <a:t>Criticism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Decline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1980s </a:t>
            </a:r>
            <a:r>
              <a:rPr lang="nl-NL" dirty="0" err="1"/>
              <a:t>and</a:t>
            </a:r>
            <a:r>
              <a:rPr lang="nl-NL" dirty="0"/>
              <a:t> 1990s, </a:t>
            </a:r>
            <a:r>
              <a:rPr lang="nl-NL" dirty="0" err="1"/>
              <a:t>the</a:t>
            </a:r>
            <a:r>
              <a:rPr lang="nl-NL" dirty="0"/>
              <a:t> New Age </a:t>
            </a:r>
            <a:r>
              <a:rPr lang="nl-NL" dirty="0" err="1"/>
              <a:t>movement</a:t>
            </a:r>
            <a:r>
              <a:rPr lang="nl-NL" dirty="0"/>
              <a:t> </a:t>
            </a:r>
            <a:r>
              <a:rPr lang="nl-NL" dirty="0" err="1"/>
              <a:t>faced</a:t>
            </a:r>
            <a:r>
              <a:rPr lang="nl-NL" dirty="0"/>
              <a:t> </a:t>
            </a:r>
            <a:r>
              <a:rPr lang="nl-NL" dirty="0" err="1"/>
              <a:t>criticism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Many</a:t>
            </a:r>
            <a:r>
              <a:rPr lang="nl-NL" dirty="0"/>
              <a:t> of </a:t>
            </a:r>
            <a:r>
              <a:rPr lang="nl-NL" dirty="0" err="1"/>
              <a:t>its</a:t>
            </a:r>
            <a:r>
              <a:rPr lang="nl-NL" dirty="0"/>
              <a:t> </a:t>
            </a:r>
            <a:r>
              <a:rPr lang="nl-NL" dirty="0" err="1"/>
              <a:t>healing</a:t>
            </a:r>
            <a:r>
              <a:rPr lang="nl-NL" dirty="0"/>
              <a:t> </a:t>
            </a:r>
            <a:r>
              <a:rPr lang="nl-NL" dirty="0" err="1"/>
              <a:t>methods</a:t>
            </a:r>
            <a:r>
              <a:rPr lang="nl-NL" dirty="0"/>
              <a:t> </a:t>
            </a:r>
            <a:r>
              <a:rPr lang="nl-NL" dirty="0" err="1"/>
              <a:t>were</a:t>
            </a:r>
            <a:r>
              <a:rPr lang="nl-NL" dirty="0"/>
              <a:t> </a:t>
            </a:r>
            <a:r>
              <a:rPr lang="nl-NL" dirty="0" err="1"/>
              <a:t>considered</a:t>
            </a:r>
            <a:r>
              <a:rPr lang="nl-NL" dirty="0"/>
              <a:t> </a:t>
            </a:r>
            <a:r>
              <a:rPr lang="nl-NL" dirty="0" err="1"/>
              <a:t>unscientific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some</a:t>
            </a:r>
            <a:r>
              <a:rPr lang="nl-NL" dirty="0"/>
              <a:t> of </a:t>
            </a:r>
            <a:r>
              <a:rPr lang="nl-NL" dirty="0" err="1"/>
              <a:t>its</a:t>
            </a:r>
            <a:r>
              <a:rPr lang="nl-NL" dirty="0"/>
              <a:t> leaders </a:t>
            </a:r>
            <a:r>
              <a:rPr lang="nl-NL" dirty="0" err="1"/>
              <a:t>were</a:t>
            </a:r>
            <a:r>
              <a:rPr lang="nl-NL" dirty="0"/>
              <a:t> </a:t>
            </a:r>
            <a:r>
              <a:rPr lang="nl-NL" dirty="0" err="1"/>
              <a:t>accused</a:t>
            </a:r>
            <a:r>
              <a:rPr lang="nl-NL" dirty="0"/>
              <a:t> of </a:t>
            </a:r>
            <a:r>
              <a:rPr lang="nl-NL" dirty="0" err="1"/>
              <a:t>being</a:t>
            </a:r>
            <a:r>
              <a:rPr lang="nl-NL" dirty="0"/>
              <a:t> charlatans.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Additionally</a:t>
            </a:r>
            <a:r>
              <a:rPr lang="nl-NL" dirty="0"/>
              <a:t>, </a:t>
            </a:r>
            <a:r>
              <a:rPr lang="nl-NL" dirty="0" err="1"/>
              <a:t>some</a:t>
            </a:r>
            <a:r>
              <a:rPr lang="nl-NL" dirty="0"/>
              <a:t> </a:t>
            </a:r>
            <a:r>
              <a:rPr lang="nl-NL" dirty="0" err="1"/>
              <a:t>practices</a:t>
            </a:r>
            <a:r>
              <a:rPr lang="nl-NL" dirty="0"/>
              <a:t> </a:t>
            </a:r>
            <a:r>
              <a:rPr lang="nl-NL" dirty="0" err="1"/>
              <a:t>were</a:t>
            </a:r>
            <a:r>
              <a:rPr lang="nl-NL" dirty="0"/>
              <a:t> </a:t>
            </a:r>
            <a:r>
              <a:rPr lang="nl-NL" dirty="0" err="1"/>
              <a:t>claimed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occult or </a:t>
            </a:r>
            <a:r>
              <a:rPr lang="nl-NL" dirty="0" err="1"/>
              <a:t>Satanism</a:t>
            </a:r>
            <a:r>
              <a:rPr lang="nl-NL" dirty="0"/>
              <a:t>. </a:t>
            </a:r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A1D94E-C8CF-3257-E178-E72E9847B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7486" y="3646116"/>
            <a:ext cx="2886199" cy="275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900850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Features of New Age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b="1" dirty="0"/>
              <a:t>Workshops/Seminars/Festivals: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Participating</a:t>
            </a:r>
            <a:r>
              <a:rPr lang="nl-NL" dirty="0"/>
              <a:t> in </a:t>
            </a:r>
            <a:r>
              <a:rPr lang="nl-NL" dirty="0" err="1"/>
              <a:t>activities</a:t>
            </a:r>
            <a:r>
              <a:rPr lang="nl-NL" dirty="0"/>
              <a:t> </a:t>
            </a:r>
            <a:r>
              <a:rPr lang="nl-NL" dirty="0" err="1"/>
              <a:t>focused</a:t>
            </a:r>
            <a:r>
              <a:rPr lang="nl-NL" dirty="0"/>
              <a:t> on </a:t>
            </a:r>
            <a:r>
              <a:rPr lang="nl-NL" dirty="0" err="1"/>
              <a:t>visualization</a:t>
            </a:r>
            <a:r>
              <a:rPr lang="nl-NL" dirty="0"/>
              <a:t>, </a:t>
            </a:r>
            <a:r>
              <a:rPr lang="nl-NL" dirty="0" err="1"/>
              <a:t>sacred</a:t>
            </a:r>
            <a:r>
              <a:rPr lang="nl-NL" dirty="0"/>
              <a:t> dance, song, or </a:t>
            </a:r>
            <a:r>
              <a:rPr lang="nl-NL" dirty="0" err="1"/>
              <a:t>self</a:t>
            </a:r>
            <a:r>
              <a:rPr lang="nl-NL" dirty="0"/>
              <a:t>-development.</a:t>
            </a:r>
          </a:p>
          <a:p>
            <a:pPr lvl="2"/>
            <a:r>
              <a:rPr lang="nl-NL" b="1" dirty="0" err="1"/>
              <a:t>Criticism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Decline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1980s </a:t>
            </a:r>
            <a:r>
              <a:rPr lang="nl-NL" dirty="0" err="1"/>
              <a:t>and</a:t>
            </a:r>
            <a:r>
              <a:rPr lang="nl-NL" dirty="0"/>
              <a:t> 1990s, </a:t>
            </a:r>
            <a:r>
              <a:rPr lang="nl-NL" dirty="0" err="1"/>
              <a:t>the</a:t>
            </a:r>
            <a:r>
              <a:rPr lang="nl-NL" dirty="0"/>
              <a:t> New Age </a:t>
            </a:r>
            <a:r>
              <a:rPr lang="nl-NL" dirty="0" err="1"/>
              <a:t>movement</a:t>
            </a:r>
            <a:r>
              <a:rPr lang="nl-NL" dirty="0"/>
              <a:t> </a:t>
            </a:r>
            <a:r>
              <a:rPr lang="nl-NL" dirty="0" err="1"/>
              <a:t>faced</a:t>
            </a:r>
            <a:r>
              <a:rPr lang="nl-NL" dirty="0"/>
              <a:t> </a:t>
            </a:r>
            <a:r>
              <a:rPr lang="nl-NL" dirty="0" err="1"/>
              <a:t>criticism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Many</a:t>
            </a:r>
            <a:r>
              <a:rPr lang="nl-NL" dirty="0"/>
              <a:t> of </a:t>
            </a:r>
            <a:r>
              <a:rPr lang="nl-NL" dirty="0" err="1"/>
              <a:t>its</a:t>
            </a:r>
            <a:r>
              <a:rPr lang="nl-NL" dirty="0"/>
              <a:t> </a:t>
            </a:r>
            <a:r>
              <a:rPr lang="nl-NL" dirty="0" err="1"/>
              <a:t>healing</a:t>
            </a:r>
            <a:r>
              <a:rPr lang="nl-NL" dirty="0"/>
              <a:t> </a:t>
            </a:r>
            <a:r>
              <a:rPr lang="nl-NL" dirty="0" err="1"/>
              <a:t>methods</a:t>
            </a:r>
            <a:r>
              <a:rPr lang="nl-NL" dirty="0"/>
              <a:t> </a:t>
            </a:r>
            <a:r>
              <a:rPr lang="nl-NL" dirty="0" err="1"/>
              <a:t>were</a:t>
            </a:r>
            <a:r>
              <a:rPr lang="nl-NL" dirty="0"/>
              <a:t> </a:t>
            </a:r>
            <a:r>
              <a:rPr lang="nl-NL" dirty="0" err="1"/>
              <a:t>considered</a:t>
            </a:r>
            <a:r>
              <a:rPr lang="nl-NL" dirty="0"/>
              <a:t> </a:t>
            </a:r>
            <a:r>
              <a:rPr lang="nl-NL" dirty="0" err="1"/>
              <a:t>unscientific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some</a:t>
            </a:r>
            <a:r>
              <a:rPr lang="nl-NL" dirty="0"/>
              <a:t> of </a:t>
            </a:r>
            <a:r>
              <a:rPr lang="nl-NL" dirty="0" err="1"/>
              <a:t>its</a:t>
            </a:r>
            <a:r>
              <a:rPr lang="nl-NL" dirty="0"/>
              <a:t> leaders </a:t>
            </a:r>
            <a:r>
              <a:rPr lang="nl-NL" dirty="0" err="1"/>
              <a:t>were</a:t>
            </a:r>
            <a:r>
              <a:rPr lang="nl-NL" dirty="0"/>
              <a:t> </a:t>
            </a:r>
            <a:r>
              <a:rPr lang="nl-NL" dirty="0" err="1"/>
              <a:t>accused</a:t>
            </a:r>
            <a:r>
              <a:rPr lang="nl-NL" dirty="0"/>
              <a:t> of </a:t>
            </a:r>
            <a:r>
              <a:rPr lang="nl-NL" dirty="0" err="1"/>
              <a:t>being</a:t>
            </a:r>
            <a:r>
              <a:rPr lang="nl-NL" dirty="0"/>
              <a:t> charlatans.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Additionally</a:t>
            </a:r>
            <a:r>
              <a:rPr lang="nl-NL" dirty="0"/>
              <a:t>, </a:t>
            </a:r>
            <a:r>
              <a:rPr lang="nl-NL" dirty="0" err="1"/>
              <a:t>some</a:t>
            </a:r>
            <a:r>
              <a:rPr lang="nl-NL" dirty="0"/>
              <a:t> </a:t>
            </a:r>
            <a:r>
              <a:rPr lang="nl-NL" dirty="0" err="1"/>
              <a:t>practices</a:t>
            </a:r>
            <a:r>
              <a:rPr lang="nl-NL" dirty="0"/>
              <a:t> </a:t>
            </a:r>
            <a:r>
              <a:rPr lang="nl-NL" dirty="0" err="1"/>
              <a:t>were</a:t>
            </a:r>
            <a:r>
              <a:rPr lang="nl-NL" dirty="0"/>
              <a:t> </a:t>
            </a:r>
            <a:r>
              <a:rPr lang="nl-NL" dirty="0" err="1"/>
              <a:t>claimed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occult or </a:t>
            </a:r>
            <a:r>
              <a:rPr lang="nl-NL" dirty="0" err="1"/>
              <a:t>Satanism</a:t>
            </a:r>
            <a:r>
              <a:rPr lang="nl-NL" dirty="0"/>
              <a:t>. </a:t>
            </a:r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Typologies</a:t>
            </a:r>
            <a:r>
              <a:rPr lang="nl-NL" sz="2800" dirty="0"/>
              <a:t> of </a:t>
            </a:r>
            <a:r>
              <a:rPr lang="nl-NL" sz="2800" dirty="0" err="1"/>
              <a:t>Wellness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A1D94E-C8CF-3257-E178-E72E9847B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7486" y="3646116"/>
            <a:ext cx="2886199" cy="275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747698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-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, a </a:t>
            </a:r>
            <a:r>
              <a:rPr lang="nl-NL" dirty="0" err="1"/>
              <a:t>sub-category</a:t>
            </a:r>
            <a:r>
              <a:rPr lang="nl-NL" dirty="0"/>
              <a:t> of health </a:t>
            </a:r>
            <a:r>
              <a:rPr lang="nl-NL" dirty="0" err="1"/>
              <a:t>tourism</a:t>
            </a:r>
            <a:r>
              <a:rPr lang="nl-NL" dirty="0"/>
              <a:t>, is </a:t>
            </a:r>
            <a:r>
              <a:rPr lang="nl-NL" dirty="0" err="1"/>
              <a:t>closely</a:t>
            </a:r>
            <a:r>
              <a:rPr lang="nl-NL" dirty="0"/>
              <a:t>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both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healthcare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industries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Patients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wealthier</a:t>
            </a:r>
            <a:r>
              <a:rPr lang="nl-NL" dirty="0"/>
              <a:t>, more </a:t>
            </a:r>
            <a:r>
              <a:rPr lang="nl-NL" dirty="0" err="1"/>
              <a:t>developed</a:t>
            </a:r>
            <a:r>
              <a:rPr lang="nl-NL" dirty="0"/>
              <a:t> </a:t>
            </a:r>
            <a:r>
              <a:rPr lang="nl-NL" dirty="0" err="1"/>
              <a:t>countries</a:t>
            </a:r>
            <a:r>
              <a:rPr lang="nl-NL" dirty="0"/>
              <a:t> are </a:t>
            </a:r>
            <a:r>
              <a:rPr lang="nl-NL" dirty="0" err="1"/>
              <a:t>increasingly</a:t>
            </a:r>
            <a:r>
              <a:rPr lang="nl-NL" dirty="0"/>
              <a:t> </a:t>
            </a:r>
            <a:r>
              <a:rPr lang="nl-NL" dirty="0" err="1"/>
              <a:t>traveling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less</a:t>
            </a:r>
            <a:r>
              <a:rPr lang="nl-NL" dirty="0"/>
              <a:t> </a:t>
            </a:r>
            <a:r>
              <a:rPr lang="nl-NL" dirty="0" err="1"/>
              <a:t>developed</a:t>
            </a:r>
            <a:r>
              <a:rPr lang="nl-NL" dirty="0"/>
              <a:t> </a:t>
            </a:r>
            <a:r>
              <a:rPr lang="nl-NL" dirty="0" err="1"/>
              <a:t>nations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healthcare</a:t>
            </a:r>
            <a:r>
              <a:rPr lang="nl-NL" dirty="0"/>
              <a:t> services.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This</a:t>
            </a:r>
            <a:r>
              <a:rPr lang="nl-NL" dirty="0"/>
              <a:t> trend is </a:t>
            </a:r>
            <a:r>
              <a:rPr lang="nl-NL" dirty="0" err="1"/>
              <a:t>primarily</a:t>
            </a:r>
            <a:r>
              <a:rPr lang="nl-NL" dirty="0"/>
              <a:t> </a:t>
            </a:r>
            <a:r>
              <a:rPr lang="nl-NL" dirty="0" err="1"/>
              <a:t>driven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affordability</a:t>
            </a:r>
            <a:r>
              <a:rPr lang="nl-NL" dirty="0"/>
              <a:t> of </a:t>
            </a:r>
            <a:r>
              <a:rPr lang="nl-NL" dirty="0" err="1"/>
              <a:t>treatments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facilitated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low-</a:t>
            </a:r>
            <a:r>
              <a:rPr lang="nl-NL" dirty="0" err="1"/>
              <a:t>cost</a:t>
            </a:r>
            <a:r>
              <a:rPr lang="nl-NL" dirty="0"/>
              <a:t> </a:t>
            </a:r>
            <a:r>
              <a:rPr lang="nl-NL" dirty="0" err="1"/>
              <a:t>flights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easy access </a:t>
            </a:r>
            <a:r>
              <a:rPr lang="nl-NL" dirty="0" err="1"/>
              <a:t>to</a:t>
            </a:r>
            <a:r>
              <a:rPr lang="nl-NL" dirty="0"/>
              <a:t> online information.</a:t>
            </a:r>
          </a:p>
          <a:p>
            <a:pPr lvl="2"/>
            <a:r>
              <a:rPr lang="nl-NL" dirty="0"/>
              <a:t>It is </a:t>
            </a:r>
            <a:r>
              <a:rPr lang="nl-NL" dirty="0" err="1"/>
              <a:t>defined</a:t>
            </a:r>
            <a:r>
              <a:rPr lang="nl-NL" dirty="0"/>
              <a:t> as: </a:t>
            </a:r>
          </a:p>
          <a:p>
            <a:pPr lvl="2"/>
            <a:r>
              <a:rPr lang="nl-NL" dirty="0"/>
              <a:t>- “</a:t>
            </a:r>
            <a:r>
              <a:rPr lang="nl-NL" dirty="0" err="1"/>
              <a:t>consumers</a:t>
            </a:r>
            <a:r>
              <a:rPr lang="nl-NL" dirty="0"/>
              <a:t> </a:t>
            </a:r>
            <a:r>
              <a:rPr lang="nl-NL" dirty="0" err="1"/>
              <a:t>who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across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borders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receive</a:t>
            </a:r>
            <a:r>
              <a:rPr lang="nl-NL" dirty="0"/>
              <a:t> </a:t>
            </a:r>
            <a:r>
              <a:rPr lang="nl-NL" dirty="0" err="1"/>
              <a:t>some</a:t>
            </a:r>
            <a:r>
              <a:rPr lang="nl-NL" dirty="0"/>
              <a:t> form of </a:t>
            </a:r>
            <a:r>
              <a:rPr lang="nl-NL" dirty="0" err="1"/>
              <a:t>medical</a:t>
            </a:r>
            <a:r>
              <a:rPr lang="nl-NL" dirty="0"/>
              <a:t> treatment. </a:t>
            </a:r>
            <a:r>
              <a:rPr lang="nl-NL" dirty="0" err="1"/>
              <a:t>This</a:t>
            </a:r>
            <a:r>
              <a:rPr lang="nl-NL" dirty="0"/>
              <a:t> treatment </a:t>
            </a:r>
            <a:r>
              <a:rPr lang="nl-NL" dirty="0" err="1"/>
              <a:t>may</a:t>
            </a:r>
            <a:r>
              <a:rPr lang="nl-NL" dirty="0"/>
              <a:t> span </a:t>
            </a:r>
            <a:r>
              <a:rPr lang="nl-NL" dirty="0" err="1"/>
              <a:t>the</a:t>
            </a:r>
            <a:r>
              <a:rPr lang="nl-NL" dirty="0"/>
              <a:t> full range of </a:t>
            </a:r>
            <a:r>
              <a:rPr lang="nl-NL" dirty="0" err="1"/>
              <a:t>medical</a:t>
            </a:r>
            <a:r>
              <a:rPr lang="nl-NL" dirty="0"/>
              <a:t> services, but most </a:t>
            </a:r>
            <a:r>
              <a:rPr lang="nl-NL" dirty="0" err="1"/>
              <a:t>commonly</a:t>
            </a:r>
            <a:r>
              <a:rPr lang="nl-NL" dirty="0"/>
              <a:t> </a:t>
            </a:r>
            <a:r>
              <a:rPr lang="nl-NL" dirty="0" err="1"/>
              <a:t>includes</a:t>
            </a:r>
            <a:r>
              <a:rPr lang="nl-NL" dirty="0"/>
              <a:t> </a:t>
            </a:r>
            <a:r>
              <a:rPr lang="nl-NL" dirty="0" err="1"/>
              <a:t>dental</a:t>
            </a:r>
            <a:r>
              <a:rPr lang="nl-NL" dirty="0"/>
              <a:t> care, </a:t>
            </a:r>
            <a:r>
              <a:rPr lang="nl-NL" dirty="0" err="1"/>
              <a:t>cosmetic</a:t>
            </a:r>
            <a:r>
              <a:rPr lang="nl-NL" dirty="0"/>
              <a:t> </a:t>
            </a:r>
            <a:r>
              <a:rPr lang="nl-NL" dirty="0" err="1"/>
              <a:t>surgery</a:t>
            </a:r>
            <a:r>
              <a:rPr lang="nl-NL" dirty="0"/>
              <a:t>, </a:t>
            </a:r>
            <a:r>
              <a:rPr lang="nl-NL" dirty="0" err="1"/>
              <a:t>elective</a:t>
            </a:r>
            <a:r>
              <a:rPr lang="nl-NL" dirty="0"/>
              <a:t> </a:t>
            </a:r>
            <a:r>
              <a:rPr lang="nl-NL" dirty="0" err="1"/>
              <a:t>surgery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fertility</a:t>
            </a:r>
            <a:r>
              <a:rPr lang="nl-NL" dirty="0"/>
              <a:t> treatment.”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2002218568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 err="1"/>
              <a:t>Main</a:t>
            </a:r>
            <a:r>
              <a:rPr lang="nl-NL" b="1" dirty="0"/>
              <a:t> Drivers of </a:t>
            </a:r>
            <a:r>
              <a:rPr lang="nl-NL" b="1" dirty="0" err="1"/>
              <a:t>Medical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dirty="0"/>
              <a:t>- These drivers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classified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pull </a:t>
            </a:r>
            <a:r>
              <a:rPr lang="nl-NL" dirty="0" err="1"/>
              <a:t>and</a:t>
            </a:r>
            <a:r>
              <a:rPr lang="nl-NL" dirty="0"/>
              <a:t> push factors. </a:t>
            </a:r>
          </a:p>
          <a:p>
            <a:pPr lvl="2"/>
            <a:r>
              <a:rPr lang="nl-NL" b="1" dirty="0"/>
              <a:t>- The push </a:t>
            </a:r>
            <a:r>
              <a:rPr lang="nl-NL" b="1" dirty="0" err="1"/>
              <a:t>aspects</a:t>
            </a:r>
            <a:r>
              <a:rPr lang="nl-NL" b="1" dirty="0"/>
              <a:t> </a:t>
            </a:r>
            <a:r>
              <a:rPr lang="nl-NL" b="1" dirty="0" err="1"/>
              <a:t>include</a:t>
            </a:r>
            <a:r>
              <a:rPr lang="nl-NL" b="1" dirty="0"/>
              <a:t>: 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1- </a:t>
            </a:r>
            <a:r>
              <a:rPr lang="nl-NL" b="1" dirty="0" err="1"/>
              <a:t>Role</a:t>
            </a:r>
            <a:r>
              <a:rPr lang="nl-NL" b="1" dirty="0"/>
              <a:t> of Word-of-</a:t>
            </a:r>
            <a:r>
              <a:rPr lang="nl-NL" b="1" dirty="0" err="1"/>
              <a:t>Mouth</a:t>
            </a:r>
            <a:r>
              <a:rPr lang="nl-NL" b="1" dirty="0"/>
              <a:t> &amp; </a:t>
            </a:r>
            <a:r>
              <a:rPr lang="nl-NL" b="1" dirty="0" err="1"/>
              <a:t>Testimonials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Recommendations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doctors, family,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friends</a:t>
            </a:r>
            <a:r>
              <a:rPr lang="nl-NL" dirty="0"/>
              <a:t> are </a:t>
            </a:r>
            <a:r>
              <a:rPr lang="nl-NL" dirty="0" err="1"/>
              <a:t>the</a:t>
            </a:r>
            <a:r>
              <a:rPr lang="nl-NL" dirty="0"/>
              <a:t> most </a:t>
            </a:r>
            <a:r>
              <a:rPr lang="nl-NL" dirty="0" err="1"/>
              <a:t>cited</a:t>
            </a:r>
            <a:r>
              <a:rPr lang="nl-NL" dirty="0"/>
              <a:t> push factor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literature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Positive</a:t>
            </a:r>
            <a:r>
              <a:rPr lang="nl-NL" dirty="0"/>
              <a:t> </a:t>
            </a:r>
            <a:r>
              <a:rPr lang="nl-NL" dirty="0" err="1"/>
              <a:t>testimonials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word-of-</a:t>
            </a:r>
            <a:r>
              <a:rPr lang="nl-NL" dirty="0" err="1"/>
              <a:t>mouth</a:t>
            </a:r>
            <a:r>
              <a:rPr lang="nl-NL" dirty="0"/>
              <a:t> </a:t>
            </a:r>
            <a:r>
              <a:rPr lang="nl-NL" dirty="0" err="1"/>
              <a:t>play</a:t>
            </a:r>
            <a:r>
              <a:rPr lang="nl-NL" dirty="0"/>
              <a:t> a </a:t>
            </a:r>
            <a:r>
              <a:rPr lang="nl-NL" dirty="0" err="1"/>
              <a:t>crucial</a:t>
            </a:r>
            <a:r>
              <a:rPr lang="nl-NL" dirty="0"/>
              <a:t> </a:t>
            </a:r>
            <a:r>
              <a:rPr lang="nl-NL" dirty="0" err="1"/>
              <a:t>role</a:t>
            </a:r>
            <a:r>
              <a:rPr lang="nl-NL" dirty="0"/>
              <a:t> in </a:t>
            </a:r>
            <a:r>
              <a:rPr lang="nl-NL" dirty="0" err="1"/>
              <a:t>shaping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patients</a:t>
            </a:r>
            <a:r>
              <a:rPr lang="nl-NL" dirty="0"/>
              <a:t>' </a:t>
            </a:r>
            <a:r>
              <a:rPr lang="nl-NL" dirty="0" err="1"/>
              <a:t>decisions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1471686989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 err="1"/>
              <a:t>Main</a:t>
            </a:r>
            <a:r>
              <a:rPr lang="nl-NL" b="1" dirty="0"/>
              <a:t> Drivers of </a:t>
            </a:r>
            <a:r>
              <a:rPr lang="nl-NL" b="1" dirty="0" err="1"/>
              <a:t>Medical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b="1" dirty="0"/>
              <a:t>2- Inadequate Insurance Coverage &amp; High Treatment </a:t>
            </a:r>
            <a:r>
              <a:rPr lang="nl-NL" b="1" dirty="0" err="1"/>
              <a:t>Costs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Lack</a:t>
            </a:r>
            <a:r>
              <a:rPr lang="nl-NL" dirty="0"/>
              <a:t> of </a:t>
            </a:r>
            <a:r>
              <a:rPr lang="nl-NL" dirty="0" err="1"/>
              <a:t>insurance</a:t>
            </a:r>
            <a:r>
              <a:rPr lang="nl-NL" dirty="0"/>
              <a:t> or </a:t>
            </a:r>
            <a:r>
              <a:rPr lang="nl-NL" dirty="0" err="1"/>
              <a:t>insufficient</a:t>
            </a:r>
            <a:r>
              <a:rPr lang="nl-NL" dirty="0"/>
              <a:t> </a:t>
            </a:r>
            <a:r>
              <a:rPr lang="nl-NL" dirty="0" err="1"/>
              <a:t>coverage</a:t>
            </a:r>
            <a:r>
              <a:rPr lang="nl-NL" dirty="0"/>
              <a:t> is </a:t>
            </a:r>
            <a:r>
              <a:rPr lang="nl-NL" dirty="0" err="1"/>
              <a:t>the</a:t>
            </a:r>
            <a:r>
              <a:rPr lang="nl-NL" dirty="0"/>
              <a:t> second most significant push factor.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When</a:t>
            </a:r>
            <a:r>
              <a:rPr lang="nl-NL" dirty="0"/>
              <a:t> </a:t>
            </a:r>
            <a:r>
              <a:rPr lang="nl-NL" dirty="0" err="1"/>
              <a:t>combined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high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costs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home country, </a:t>
            </a:r>
            <a:r>
              <a:rPr lang="nl-NL" dirty="0" err="1"/>
              <a:t>patients</a:t>
            </a:r>
            <a:r>
              <a:rPr lang="nl-NL" dirty="0"/>
              <a:t> </a:t>
            </a:r>
            <a:r>
              <a:rPr lang="nl-NL" dirty="0" err="1"/>
              <a:t>seek</a:t>
            </a:r>
            <a:r>
              <a:rPr lang="nl-NL" dirty="0"/>
              <a:t> </a:t>
            </a:r>
            <a:r>
              <a:rPr lang="nl-NL" dirty="0" err="1"/>
              <a:t>affordable</a:t>
            </a:r>
            <a:r>
              <a:rPr lang="nl-NL" dirty="0"/>
              <a:t> options </a:t>
            </a:r>
            <a:r>
              <a:rPr lang="nl-NL" dirty="0" err="1"/>
              <a:t>abroad</a:t>
            </a:r>
            <a:r>
              <a:rPr lang="nl-NL" dirty="0"/>
              <a:t>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38265406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 err="1"/>
              <a:t>Main</a:t>
            </a:r>
            <a:r>
              <a:rPr lang="nl-NL" b="1" dirty="0"/>
              <a:t> Drivers of </a:t>
            </a:r>
            <a:r>
              <a:rPr lang="nl-NL" b="1" dirty="0" err="1"/>
              <a:t>Medical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3- </a:t>
            </a:r>
            <a:r>
              <a:rPr lang="nl-NL" b="1" dirty="0" err="1"/>
              <a:t>Additional</a:t>
            </a:r>
            <a:r>
              <a:rPr lang="nl-NL" b="1" dirty="0"/>
              <a:t> Factors </a:t>
            </a:r>
            <a:r>
              <a:rPr lang="nl-NL" b="1" dirty="0" err="1"/>
              <a:t>Influencing</a:t>
            </a:r>
            <a:r>
              <a:rPr lang="nl-NL" b="1" dirty="0"/>
              <a:t> </a:t>
            </a:r>
            <a:r>
              <a:rPr lang="nl-NL" b="1" dirty="0" err="1"/>
              <a:t>Medical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Decisions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Geographical</a:t>
            </a:r>
            <a:r>
              <a:rPr lang="nl-NL" dirty="0"/>
              <a:t> </a:t>
            </a:r>
            <a:r>
              <a:rPr lang="nl-NL" dirty="0" err="1"/>
              <a:t>proximity</a:t>
            </a:r>
            <a:r>
              <a:rPr lang="nl-NL" dirty="0"/>
              <a:t>: Closer </a:t>
            </a:r>
            <a:r>
              <a:rPr lang="nl-NL" dirty="0" err="1"/>
              <a:t>destinations</a:t>
            </a:r>
            <a:r>
              <a:rPr lang="nl-NL" dirty="0"/>
              <a:t> are more appealing.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Cultural</a:t>
            </a:r>
            <a:r>
              <a:rPr lang="nl-NL" dirty="0"/>
              <a:t> &amp; </a:t>
            </a:r>
            <a:r>
              <a:rPr lang="nl-NL" dirty="0" err="1"/>
              <a:t>linguistic</a:t>
            </a:r>
            <a:r>
              <a:rPr lang="nl-NL" dirty="0"/>
              <a:t> </a:t>
            </a:r>
            <a:r>
              <a:rPr lang="nl-NL" dirty="0" err="1"/>
              <a:t>familiarity</a:t>
            </a:r>
            <a:r>
              <a:rPr lang="nl-NL" dirty="0"/>
              <a:t>: </a:t>
            </a:r>
            <a:r>
              <a:rPr lang="nl-NL" dirty="0" err="1"/>
              <a:t>Patients</a:t>
            </a:r>
            <a:r>
              <a:rPr lang="nl-NL" dirty="0"/>
              <a:t> </a:t>
            </a:r>
            <a:r>
              <a:rPr lang="nl-NL" dirty="0" err="1"/>
              <a:t>prefer</a:t>
            </a:r>
            <a:r>
              <a:rPr lang="nl-NL" dirty="0"/>
              <a:t> </a:t>
            </a:r>
            <a:r>
              <a:rPr lang="nl-NL" dirty="0" err="1"/>
              <a:t>countries</a:t>
            </a:r>
            <a:r>
              <a:rPr lang="nl-NL" dirty="0"/>
              <a:t> </a:t>
            </a:r>
            <a:r>
              <a:rPr lang="nl-NL" dirty="0" err="1"/>
              <a:t>where</a:t>
            </a:r>
            <a:r>
              <a:rPr lang="nl-NL" dirty="0"/>
              <a:t> </a:t>
            </a:r>
            <a:r>
              <a:rPr lang="nl-NL" dirty="0" err="1"/>
              <a:t>they</a:t>
            </a:r>
            <a:r>
              <a:rPr lang="nl-NL" dirty="0"/>
              <a:t> feel </a:t>
            </a:r>
            <a:r>
              <a:rPr lang="nl-NL" dirty="0" err="1"/>
              <a:t>comfortable</a:t>
            </a:r>
            <a:r>
              <a:rPr lang="nl-NL" dirty="0"/>
              <a:t> </a:t>
            </a:r>
            <a:r>
              <a:rPr lang="nl-NL" dirty="0" err="1"/>
              <a:t>communicating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Lack</a:t>
            </a:r>
            <a:r>
              <a:rPr lang="nl-NL" dirty="0"/>
              <a:t> of treatment options: </a:t>
            </a:r>
            <a:r>
              <a:rPr lang="nl-NL" dirty="0" err="1"/>
              <a:t>Unavailable</a:t>
            </a:r>
            <a:r>
              <a:rPr lang="nl-NL" dirty="0"/>
              <a:t> procedures in </a:t>
            </a:r>
            <a:r>
              <a:rPr lang="nl-NL" dirty="0" err="1"/>
              <a:t>the</a:t>
            </a:r>
            <a:r>
              <a:rPr lang="nl-NL" dirty="0"/>
              <a:t> home country </a:t>
            </a:r>
            <a:r>
              <a:rPr lang="nl-NL" dirty="0" err="1"/>
              <a:t>encourage</a:t>
            </a:r>
            <a:r>
              <a:rPr lang="nl-NL" dirty="0"/>
              <a:t> </a:t>
            </a:r>
            <a:r>
              <a:rPr lang="nl-NL" dirty="0" err="1"/>
              <a:t>outbound</a:t>
            </a:r>
            <a:r>
              <a:rPr lang="nl-NL" dirty="0"/>
              <a:t>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Desire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privacy: </a:t>
            </a:r>
            <a:r>
              <a:rPr lang="nl-NL" dirty="0" err="1"/>
              <a:t>Some</a:t>
            </a:r>
            <a:r>
              <a:rPr lang="nl-NL" dirty="0"/>
              <a:t> </a:t>
            </a:r>
            <a:r>
              <a:rPr lang="nl-NL" dirty="0" err="1"/>
              <a:t>patients</a:t>
            </a:r>
            <a:r>
              <a:rPr lang="nl-NL" dirty="0"/>
              <a:t> </a:t>
            </a:r>
            <a:r>
              <a:rPr lang="nl-NL" dirty="0" err="1"/>
              <a:t>seek</a:t>
            </a:r>
            <a:r>
              <a:rPr lang="nl-NL" dirty="0"/>
              <a:t> discreet treatment </a:t>
            </a:r>
            <a:r>
              <a:rPr lang="nl-NL" dirty="0" err="1"/>
              <a:t>abroad</a:t>
            </a:r>
            <a:r>
              <a:rPr lang="nl-NL" dirty="0"/>
              <a:t>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3747071311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Pull Factors in </a:t>
            </a:r>
            <a:r>
              <a:rPr lang="nl-NL" b="1" dirty="0" err="1"/>
              <a:t>Medical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Pull factors in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are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</a:t>
            </a:r>
            <a:r>
              <a:rPr lang="nl-NL" dirty="0" err="1"/>
              <a:t>attributes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attract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patients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These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categorized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</a:t>
            </a:r>
            <a:r>
              <a:rPr lang="nl-NL" dirty="0" err="1"/>
              <a:t>healthcare</a:t>
            </a:r>
            <a:r>
              <a:rPr lang="nl-NL" dirty="0"/>
              <a:t> provider-</a:t>
            </a:r>
            <a:r>
              <a:rPr lang="nl-NL" dirty="0" err="1"/>
              <a:t>specific</a:t>
            </a:r>
            <a:r>
              <a:rPr lang="nl-NL" dirty="0"/>
              <a:t> factors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destination-specific</a:t>
            </a:r>
            <a:r>
              <a:rPr lang="nl-NL" dirty="0"/>
              <a:t> factors.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1- Healthcare Provider-</a:t>
            </a:r>
            <a:r>
              <a:rPr lang="nl-NL" b="1" dirty="0" err="1"/>
              <a:t>Specific</a:t>
            </a:r>
            <a:r>
              <a:rPr lang="nl-NL" b="1" dirty="0"/>
              <a:t> Factors</a:t>
            </a:r>
          </a:p>
          <a:p>
            <a:pPr lvl="2"/>
            <a:r>
              <a:rPr lang="nl-NL" b="1" dirty="0" err="1"/>
              <a:t>Lower</a:t>
            </a:r>
            <a:r>
              <a:rPr lang="nl-NL" b="1" dirty="0"/>
              <a:t> Treatment </a:t>
            </a:r>
            <a:r>
              <a:rPr lang="nl-NL" b="1" dirty="0" err="1"/>
              <a:t>Costs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Many</a:t>
            </a:r>
            <a:r>
              <a:rPr lang="nl-NL" dirty="0"/>
              <a:t> </a:t>
            </a:r>
            <a:r>
              <a:rPr lang="nl-NL" dirty="0" err="1"/>
              <a:t>patients</a:t>
            </a:r>
            <a:r>
              <a:rPr lang="nl-NL" dirty="0"/>
              <a:t> </a:t>
            </a:r>
            <a:r>
              <a:rPr lang="nl-NL" dirty="0" err="1"/>
              <a:t>seek</a:t>
            </a:r>
            <a:r>
              <a:rPr lang="nl-NL" dirty="0"/>
              <a:t> </a:t>
            </a:r>
            <a:r>
              <a:rPr lang="nl-NL" dirty="0" err="1"/>
              <a:t>affordable</a:t>
            </a:r>
            <a:r>
              <a:rPr lang="nl-NL" dirty="0"/>
              <a:t> </a:t>
            </a:r>
            <a:r>
              <a:rPr lang="nl-NL" dirty="0" err="1"/>
              <a:t>alternatives</a:t>
            </a:r>
            <a:r>
              <a:rPr lang="nl-NL" dirty="0"/>
              <a:t> </a:t>
            </a:r>
            <a:r>
              <a:rPr lang="nl-NL" dirty="0" err="1"/>
              <a:t>abroad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Service </a:t>
            </a:r>
            <a:r>
              <a:rPr lang="nl-NL" b="1" dirty="0" err="1"/>
              <a:t>Quality</a:t>
            </a:r>
            <a:r>
              <a:rPr lang="nl-NL" b="1" dirty="0"/>
              <a:t> in Healthcare: </a:t>
            </a:r>
          </a:p>
          <a:p>
            <a:pPr lvl="2"/>
            <a:r>
              <a:rPr lang="nl-NL" dirty="0"/>
              <a:t>- Service </a:t>
            </a:r>
            <a:r>
              <a:rPr lang="nl-NL" dirty="0" err="1"/>
              <a:t>quality</a:t>
            </a:r>
            <a:r>
              <a:rPr lang="nl-NL" dirty="0"/>
              <a:t> in </a:t>
            </a:r>
            <a:r>
              <a:rPr lang="nl-NL" dirty="0" err="1"/>
              <a:t>healthcare</a:t>
            </a:r>
            <a:r>
              <a:rPr lang="nl-NL" dirty="0"/>
              <a:t> is a </a:t>
            </a:r>
            <a:r>
              <a:rPr lang="nl-NL" dirty="0" err="1"/>
              <a:t>multidimensional</a:t>
            </a:r>
            <a:r>
              <a:rPr lang="nl-NL" dirty="0"/>
              <a:t> concept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influences</a:t>
            </a:r>
            <a:r>
              <a:rPr lang="nl-NL" dirty="0"/>
              <a:t> </a:t>
            </a:r>
            <a:r>
              <a:rPr lang="nl-NL" dirty="0" err="1"/>
              <a:t>patient</a:t>
            </a:r>
            <a:r>
              <a:rPr lang="nl-NL" dirty="0"/>
              <a:t> </a:t>
            </a:r>
            <a:r>
              <a:rPr lang="nl-NL" dirty="0" err="1"/>
              <a:t>satisfaction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decision</a:t>
            </a:r>
            <a:r>
              <a:rPr lang="nl-NL" dirty="0"/>
              <a:t>-making in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132929759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1- Healthcare Provider-</a:t>
            </a:r>
            <a:r>
              <a:rPr lang="nl-NL" b="1" dirty="0" err="1"/>
              <a:t>Specific</a:t>
            </a:r>
            <a:r>
              <a:rPr lang="nl-NL" b="1" dirty="0"/>
              <a:t> Factors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Services &amp; </a:t>
            </a:r>
            <a:r>
              <a:rPr lang="nl-NL" b="1" dirty="0" err="1"/>
              <a:t>Physical</a:t>
            </a:r>
            <a:r>
              <a:rPr lang="nl-NL" b="1" dirty="0"/>
              <a:t> </a:t>
            </a:r>
            <a:r>
              <a:rPr lang="nl-NL" b="1" dirty="0" err="1"/>
              <a:t>Facilities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Infrastructure</a:t>
            </a:r>
            <a:r>
              <a:rPr lang="nl-NL" dirty="0"/>
              <a:t>, </a:t>
            </a:r>
            <a:r>
              <a:rPr lang="nl-NL" dirty="0" err="1"/>
              <a:t>hygiene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comfort of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institutions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Quality</a:t>
            </a:r>
            <a:r>
              <a:rPr lang="nl-NL" b="1" dirty="0"/>
              <a:t> of Care: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Effectiveness</a:t>
            </a:r>
            <a:r>
              <a:rPr lang="nl-NL" dirty="0"/>
              <a:t>, </a:t>
            </a:r>
            <a:r>
              <a:rPr lang="nl-NL" dirty="0" err="1"/>
              <a:t>safety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efficiency of </a:t>
            </a:r>
            <a:r>
              <a:rPr lang="nl-NL" dirty="0" err="1"/>
              <a:t>treatments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Use</a:t>
            </a:r>
            <a:r>
              <a:rPr lang="nl-NL" b="1" dirty="0"/>
              <a:t> of State-of-</a:t>
            </a:r>
            <a:r>
              <a:rPr lang="nl-NL" b="1" dirty="0" err="1"/>
              <a:t>the</a:t>
            </a:r>
            <a:r>
              <a:rPr lang="nl-NL" b="1" dirty="0"/>
              <a:t>-Art </a:t>
            </a:r>
            <a:r>
              <a:rPr lang="nl-NL" b="1" dirty="0" err="1"/>
              <a:t>Medical</a:t>
            </a:r>
            <a:r>
              <a:rPr lang="nl-NL" b="1" dirty="0"/>
              <a:t> Technologies:</a:t>
            </a:r>
          </a:p>
          <a:p>
            <a:pPr lvl="2"/>
            <a:r>
              <a:rPr lang="nl-NL" dirty="0"/>
              <a:t>- Advanced </a:t>
            </a:r>
            <a:r>
              <a:rPr lang="nl-NL" dirty="0" err="1"/>
              <a:t>diagnostic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therapeutic</a:t>
            </a:r>
            <a:r>
              <a:rPr lang="nl-NL" dirty="0"/>
              <a:t> tools.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3805712121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1- Healthcare Provider-</a:t>
            </a:r>
            <a:r>
              <a:rPr lang="nl-NL" b="1" dirty="0" err="1"/>
              <a:t>Specific</a:t>
            </a:r>
            <a:r>
              <a:rPr lang="nl-NL" b="1" dirty="0"/>
              <a:t> Factors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Patient</a:t>
            </a:r>
            <a:r>
              <a:rPr lang="nl-NL" b="1" dirty="0"/>
              <a:t>-Doctor </a:t>
            </a:r>
            <a:r>
              <a:rPr lang="nl-NL" b="1" dirty="0" err="1"/>
              <a:t>Relationship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Trust, </a:t>
            </a:r>
            <a:r>
              <a:rPr lang="nl-NL" dirty="0" err="1"/>
              <a:t>empathy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communication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healthcare</a:t>
            </a:r>
            <a:r>
              <a:rPr lang="nl-NL" dirty="0"/>
              <a:t> providers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patients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Technical Care: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Accuracy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adequacy</a:t>
            </a:r>
            <a:r>
              <a:rPr lang="nl-NL" dirty="0"/>
              <a:t> of </a:t>
            </a:r>
            <a:r>
              <a:rPr lang="nl-NL" dirty="0" err="1"/>
              <a:t>diagnostic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treatment procedures.</a:t>
            </a:r>
          </a:p>
          <a:p>
            <a:pPr lvl="2"/>
            <a:r>
              <a:rPr lang="nl-NL" b="1" dirty="0"/>
              <a:t>Art of Care:</a:t>
            </a:r>
          </a:p>
          <a:p>
            <a:pPr lvl="2"/>
            <a:r>
              <a:rPr lang="nl-NL" dirty="0"/>
              <a:t>- The service </a:t>
            </a:r>
            <a:r>
              <a:rPr lang="nl-NL" dirty="0" err="1"/>
              <a:t>provider’s</a:t>
            </a:r>
            <a:r>
              <a:rPr lang="nl-NL" dirty="0"/>
              <a:t> </a:t>
            </a:r>
            <a:r>
              <a:rPr lang="nl-NL" dirty="0" err="1"/>
              <a:t>manner</a:t>
            </a:r>
            <a:r>
              <a:rPr lang="nl-NL" dirty="0"/>
              <a:t>, </a:t>
            </a:r>
            <a:r>
              <a:rPr lang="nl-NL" dirty="0" err="1"/>
              <a:t>behavior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empathy</a:t>
            </a:r>
            <a:r>
              <a:rPr lang="nl-NL" dirty="0"/>
              <a:t> in </a:t>
            </a:r>
            <a:r>
              <a:rPr lang="nl-NL" dirty="0" err="1"/>
              <a:t>delivering</a:t>
            </a:r>
            <a:r>
              <a:rPr lang="nl-NL" dirty="0"/>
              <a:t> care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2816298239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1- Healthcare Provider-</a:t>
            </a:r>
            <a:r>
              <a:rPr lang="nl-NL" b="1" dirty="0" err="1"/>
              <a:t>Specific</a:t>
            </a:r>
            <a:r>
              <a:rPr lang="nl-NL" b="1" dirty="0"/>
              <a:t> Factors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Patient</a:t>
            </a:r>
            <a:r>
              <a:rPr lang="nl-NL" b="1" dirty="0"/>
              <a:t>-Doctor </a:t>
            </a:r>
            <a:r>
              <a:rPr lang="nl-NL" b="1" dirty="0" err="1"/>
              <a:t>Relationship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Trust, </a:t>
            </a:r>
            <a:r>
              <a:rPr lang="nl-NL" dirty="0" err="1"/>
              <a:t>empathy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communication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healthcare</a:t>
            </a:r>
            <a:r>
              <a:rPr lang="nl-NL" dirty="0"/>
              <a:t> providers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patients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Technical Care: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Accuracy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adequacy</a:t>
            </a:r>
            <a:r>
              <a:rPr lang="nl-NL" dirty="0"/>
              <a:t> of </a:t>
            </a:r>
            <a:r>
              <a:rPr lang="nl-NL" dirty="0" err="1"/>
              <a:t>diagnostic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treatment procedures.</a:t>
            </a:r>
          </a:p>
          <a:p>
            <a:pPr lvl="2"/>
            <a:r>
              <a:rPr lang="nl-NL" b="1" dirty="0"/>
              <a:t>Art of Care:</a:t>
            </a:r>
          </a:p>
          <a:p>
            <a:pPr lvl="2"/>
            <a:r>
              <a:rPr lang="nl-NL" dirty="0"/>
              <a:t>- The service </a:t>
            </a:r>
            <a:r>
              <a:rPr lang="nl-NL" dirty="0" err="1"/>
              <a:t>provider’s</a:t>
            </a:r>
            <a:r>
              <a:rPr lang="nl-NL" dirty="0"/>
              <a:t> </a:t>
            </a:r>
            <a:r>
              <a:rPr lang="nl-NL" dirty="0" err="1"/>
              <a:t>manner</a:t>
            </a:r>
            <a:r>
              <a:rPr lang="nl-NL" dirty="0"/>
              <a:t>, </a:t>
            </a:r>
            <a:r>
              <a:rPr lang="nl-NL" dirty="0" err="1"/>
              <a:t>behavior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empathy</a:t>
            </a:r>
            <a:r>
              <a:rPr lang="nl-NL" dirty="0"/>
              <a:t> in </a:t>
            </a:r>
            <a:r>
              <a:rPr lang="nl-NL" dirty="0" err="1"/>
              <a:t>delivering</a:t>
            </a:r>
            <a:r>
              <a:rPr lang="nl-NL" dirty="0"/>
              <a:t> care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2879649167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1- Healthcare Provider-</a:t>
            </a:r>
            <a:r>
              <a:rPr lang="nl-NL" b="1" dirty="0" err="1"/>
              <a:t>Specific</a:t>
            </a:r>
            <a:r>
              <a:rPr lang="nl-NL" b="1" dirty="0"/>
              <a:t> Factors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Accreditation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Accreditation</a:t>
            </a:r>
            <a:r>
              <a:rPr lang="nl-NL" dirty="0"/>
              <a:t> </a:t>
            </a:r>
            <a:r>
              <a:rPr lang="nl-NL" dirty="0" err="1"/>
              <a:t>assures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facilities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professionals meet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standards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It </a:t>
            </a:r>
            <a:r>
              <a:rPr lang="nl-NL" dirty="0" err="1"/>
              <a:t>enhances</a:t>
            </a:r>
            <a:r>
              <a:rPr lang="nl-NL" dirty="0"/>
              <a:t> trust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signals</a:t>
            </a:r>
            <a:r>
              <a:rPr lang="nl-NL" dirty="0"/>
              <a:t> high-</a:t>
            </a:r>
            <a:r>
              <a:rPr lang="nl-NL" dirty="0" err="1"/>
              <a:t>quality</a:t>
            </a:r>
            <a:r>
              <a:rPr lang="nl-NL" dirty="0"/>
              <a:t> care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prospective</a:t>
            </a:r>
            <a:r>
              <a:rPr lang="nl-NL" dirty="0"/>
              <a:t> </a:t>
            </a:r>
            <a:r>
              <a:rPr lang="nl-NL" dirty="0" err="1"/>
              <a:t>patients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Countries</a:t>
            </a:r>
            <a:r>
              <a:rPr lang="nl-NL" dirty="0"/>
              <a:t> like Turkey, Thailand, India, Malaysia, </a:t>
            </a:r>
            <a:r>
              <a:rPr lang="nl-NL" dirty="0" err="1"/>
              <a:t>and</a:t>
            </a:r>
            <a:r>
              <a:rPr lang="nl-NL" dirty="0"/>
              <a:t> Singapore </a:t>
            </a:r>
            <a:r>
              <a:rPr lang="nl-NL" dirty="0" err="1"/>
              <a:t>leverage</a:t>
            </a:r>
            <a:r>
              <a:rPr lang="nl-NL" dirty="0"/>
              <a:t> </a:t>
            </a:r>
            <a:r>
              <a:rPr lang="nl-NL" dirty="0" err="1"/>
              <a:t>accreditation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strengthen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market.</a:t>
            </a:r>
          </a:p>
          <a:p>
            <a:pPr lvl="2"/>
            <a:r>
              <a:rPr lang="nl-NL" dirty="0"/>
              <a:t>- Beyond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patients</a:t>
            </a:r>
            <a:r>
              <a:rPr lang="nl-NL" dirty="0"/>
              <a:t>, </a:t>
            </a:r>
            <a:r>
              <a:rPr lang="nl-NL" dirty="0" err="1"/>
              <a:t>accreditation</a:t>
            </a:r>
            <a:r>
              <a:rPr lang="nl-NL" dirty="0"/>
              <a:t> </a:t>
            </a:r>
            <a:r>
              <a:rPr lang="nl-NL" dirty="0" err="1"/>
              <a:t>also</a:t>
            </a:r>
            <a:r>
              <a:rPr lang="nl-NL" dirty="0"/>
              <a:t> benefits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populations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improving</a:t>
            </a:r>
            <a:r>
              <a:rPr lang="nl-NL" dirty="0"/>
              <a:t> </a:t>
            </a:r>
            <a:r>
              <a:rPr lang="nl-NL" dirty="0" err="1"/>
              <a:t>healthcare</a:t>
            </a:r>
            <a:r>
              <a:rPr lang="nl-NL" dirty="0"/>
              <a:t> services.</a:t>
            </a:r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4268357539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1- Healthcare Provider-</a:t>
            </a:r>
            <a:r>
              <a:rPr lang="nl-NL" b="1" dirty="0" err="1"/>
              <a:t>Specific</a:t>
            </a:r>
            <a:r>
              <a:rPr lang="nl-NL" b="1" dirty="0"/>
              <a:t> Factors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 Availability of </a:t>
            </a:r>
            <a:r>
              <a:rPr lang="nl-NL" b="1" dirty="0" err="1"/>
              <a:t>Immediate</a:t>
            </a:r>
            <a:r>
              <a:rPr lang="nl-NL" b="1" dirty="0"/>
              <a:t> Treatment Options:</a:t>
            </a:r>
          </a:p>
          <a:p>
            <a:pPr lvl="2"/>
            <a:r>
              <a:rPr lang="nl-NL" dirty="0"/>
              <a:t>- Insurance </a:t>
            </a:r>
            <a:r>
              <a:rPr lang="nl-NL" dirty="0" err="1"/>
              <a:t>coverage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country.</a:t>
            </a:r>
          </a:p>
          <a:p>
            <a:pPr lvl="2"/>
            <a:r>
              <a:rPr lang="nl-NL" dirty="0"/>
              <a:t>- Healthcare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hospital</a:t>
            </a:r>
            <a:r>
              <a:rPr lang="nl-NL" dirty="0"/>
              <a:t> </a:t>
            </a:r>
            <a:r>
              <a:rPr lang="nl-NL" dirty="0" err="1"/>
              <a:t>capacity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National Health System (NHS) efficiency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patient’s</a:t>
            </a:r>
            <a:r>
              <a:rPr lang="nl-NL" dirty="0"/>
              <a:t> home country.</a:t>
            </a:r>
          </a:p>
          <a:p>
            <a:pPr lvl="2"/>
            <a:r>
              <a:rPr lang="nl-NL" dirty="0"/>
              <a:t>- It is </a:t>
            </a:r>
            <a:r>
              <a:rPr lang="nl-NL" dirty="0" err="1"/>
              <a:t>particularly</a:t>
            </a:r>
            <a:r>
              <a:rPr lang="nl-NL" dirty="0"/>
              <a:t> relevant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patients</a:t>
            </a:r>
            <a:r>
              <a:rPr lang="nl-NL" dirty="0"/>
              <a:t> </a:t>
            </a:r>
            <a:r>
              <a:rPr lang="nl-NL" dirty="0" err="1"/>
              <a:t>requiring</a:t>
            </a:r>
            <a:r>
              <a:rPr lang="nl-NL" dirty="0"/>
              <a:t> urgent procedures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involve</a:t>
            </a:r>
            <a:r>
              <a:rPr lang="nl-NL" dirty="0"/>
              <a:t> long </a:t>
            </a:r>
            <a:r>
              <a:rPr lang="nl-NL" dirty="0" err="1"/>
              <a:t>waiting</a:t>
            </a:r>
            <a:r>
              <a:rPr lang="nl-NL" dirty="0"/>
              <a:t> </a:t>
            </a:r>
            <a:r>
              <a:rPr lang="nl-NL" dirty="0" err="1"/>
              <a:t>times</a:t>
            </a:r>
            <a:r>
              <a:rPr lang="nl-NL" dirty="0"/>
              <a:t> at home.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3876913621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2- </a:t>
            </a:r>
            <a:r>
              <a:rPr lang="nl-NL" b="1" dirty="0" err="1"/>
              <a:t>Destination-Specific</a:t>
            </a:r>
            <a:r>
              <a:rPr lang="nl-NL" b="1" dirty="0"/>
              <a:t> Factors in </a:t>
            </a:r>
            <a:r>
              <a:rPr lang="nl-NL" b="1" dirty="0" err="1"/>
              <a:t>Medical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Destination-specific</a:t>
            </a:r>
            <a:r>
              <a:rPr lang="nl-NL" dirty="0"/>
              <a:t> factors make a country </a:t>
            </a:r>
            <a:r>
              <a:rPr lang="nl-NL" dirty="0" err="1"/>
              <a:t>attractive</a:t>
            </a:r>
            <a:r>
              <a:rPr lang="nl-NL" dirty="0"/>
              <a:t>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only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general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but </a:t>
            </a:r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These factors </a:t>
            </a:r>
            <a:r>
              <a:rPr lang="nl-NL" dirty="0" err="1"/>
              <a:t>influence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overall </a:t>
            </a:r>
            <a:r>
              <a:rPr lang="nl-NL" dirty="0" err="1"/>
              <a:t>experience</a:t>
            </a:r>
            <a:r>
              <a:rPr lang="nl-NL" dirty="0"/>
              <a:t>, </a:t>
            </a:r>
            <a:r>
              <a:rPr lang="nl-NL" dirty="0" err="1"/>
              <a:t>safety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affordability</a:t>
            </a:r>
            <a:r>
              <a:rPr lang="nl-NL" dirty="0"/>
              <a:t> of </a:t>
            </a:r>
            <a:r>
              <a:rPr lang="nl-NL" dirty="0" err="1"/>
              <a:t>receiving</a:t>
            </a:r>
            <a:r>
              <a:rPr lang="nl-NL" dirty="0"/>
              <a:t> treatment </a:t>
            </a:r>
            <a:r>
              <a:rPr lang="nl-NL" dirty="0" err="1"/>
              <a:t>abroad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A- </a:t>
            </a:r>
            <a:r>
              <a:rPr lang="nl-NL" b="1" dirty="0" err="1"/>
              <a:t>Destination</a:t>
            </a:r>
            <a:r>
              <a:rPr lang="nl-NL" b="1" dirty="0"/>
              <a:t> </a:t>
            </a:r>
            <a:r>
              <a:rPr lang="nl-NL" b="1" dirty="0" err="1"/>
              <a:t>Infrastructure</a:t>
            </a:r>
            <a:r>
              <a:rPr lang="nl-NL" b="1" dirty="0"/>
              <a:t>: </a:t>
            </a:r>
          </a:p>
          <a:p>
            <a:pPr lvl="2"/>
            <a:r>
              <a:rPr lang="nl-NL" b="1" dirty="0" err="1"/>
              <a:t>Medical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Agencies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Facilitate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, treatment </a:t>
            </a:r>
            <a:r>
              <a:rPr lang="nl-NL" dirty="0" err="1"/>
              <a:t>coordination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patient</a:t>
            </a:r>
            <a:r>
              <a:rPr lang="nl-NL" dirty="0"/>
              <a:t> assistance.</a:t>
            </a:r>
          </a:p>
          <a:p>
            <a:pPr lvl="2"/>
            <a:r>
              <a:rPr lang="nl-NL" b="1" dirty="0"/>
              <a:t>Transportation Options:</a:t>
            </a:r>
          </a:p>
          <a:p>
            <a:pPr lvl="2"/>
            <a:r>
              <a:rPr lang="nl-NL" dirty="0"/>
              <a:t>Accessibility </a:t>
            </a:r>
            <a:r>
              <a:rPr lang="nl-NL" dirty="0" err="1"/>
              <a:t>through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airports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transport </a:t>
            </a:r>
            <a:r>
              <a:rPr lang="nl-NL" dirty="0" err="1"/>
              <a:t>networks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4292613782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A- </a:t>
            </a:r>
            <a:r>
              <a:rPr lang="nl-NL" b="1" dirty="0" err="1"/>
              <a:t>Destination</a:t>
            </a:r>
            <a:r>
              <a:rPr lang="nl-NL" b="1" dirty="0"/>
              <a:t> </a:t>
            </a:r>
            <a:r>
              <a:rPr lang="nl-NL" b="1" dirty="0" err="1"/>
              <a:t>Infrastructure</a:t>
            </a:r>
            <a:r>
              <a:rPr lang="nl-NL" b="1" dirty="0"/>
              <a:t> </a:t>
            </a:r>
          </a:p>
          <a:p>
            <a:pPr lvl="2"/>
            <a:r>
              <a:rPr lang="nl-NL" b="1" dirty="0"/>
              <a:t>Availability of Insurance:</a:t>
            </a:r>
          </a:p>
          <a:p>
            <a:pPr lvl="2"/>
            <a:r>
              <a:rPr lang="nl-NL" dirty="0"/>
              <a:t>- Coverage options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patients</a:t>
            </a:r>
            <a:r>
              <a:rPr lang="nl-NL" dirty="0"/>
              <a:t>.	</a:t>
            </a:r>
          </a:p>
          <a:p>
            <a:pPr lvl="2"/>
            <a:r>
              <a:rPr lang="nl-NL" b="1" dirty="0"/>
              <a:t>Healthcare </a:t>
            </a:r>
            <a:r>
              <a:rPr lang="nl-NL" b="1" dirty="0" err="1"/>
              <a:t>Infrastructure</a:t>
            </a:r>
            <a:r>
              <a:rPr lang="nl-NL" b="1" dirty="0"/>
              <a:t> &amp; </a:t>
            </a:r>
            <a:r>
              <a:rPr lang="nl-NL" b="1" dirty="0" err="1"/>
              <a:t>Cost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Countries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well-</a:t>
            </a:r>
            <a:r>
              <a:rPr lang="nl-NL" dirty="0" err="1"/>
              <a:t>developed</a:t>
            </a:r>
            <a:r>
              <a:rPr lang="nl-NL" dirty="0"/>
              <a:t> </a:t>
            </a:r>
            <a:r>
              <a:rPr lang="nl-NL" dirty="0" err="1"/>
              <a:t>medical</a:t>
            </a:r>
            <a:r>
              <a:rPr lang="nl-NL" dirty="0"/>
              <a:t> services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lower</a:t>
            </a:r>
            <a:r>
              <a:rPr lang="nl-NL" dirty="0"/>
              <a:t> treatment </a:t>
            </a:r>
            <a:r>
              <a:rPr lang="nl-NL" dirty="0" err="1"/>
              <a:t>costs</a:t>
            </a:r>
            <a:r>
              <a:rPr lang="nl-NL" dirty="0"/>
              <a:t> </a:t>
            </a:r>
            <a:r>
              <a:rPr lang="nl-NL" dirty="0" err="1"/>
              <a:t>attract</a:t>
            </a:r>
            <a:r>
              <a:rPr lang="nl-NL" dirty="0"/>
              <a:t> more </a:t>
            </a:r>
            <a:r>
              <a:rPr lang="nl-NL" dirty="0" err="1"/>
              <a:t>patients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India &amp; Thailand: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Known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cost-effective</a:t>
            </a:r>
            <a:r>
              <a:rPr lang="nl-NL" dirty="0"/>
              <a:t>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treatments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Singapore: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Positioned</a:t>
            </a:r>
            <a:r>
              <a:rPr lang="nl-NL" dirty="0"/>
              <a:t> as a high-end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hub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advanced</a:t>
            </a:r>
            <a:r>
              <a:rPr lang="nl-NL" dirty="0"/>
              <a:t> </a:t>
            </a:r>
            <a:r>
              <a:rPr lang="nl-NL" dirty="0" err="1"/>
              <a:t>technologies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2276982274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 err="1"/>
              <a:t>Destination-Specific</a:t>
            </a:r>
            <a:r>
              <a:rPr lang="nl-NL" b="1" dirty="0"/>
              <a:t> Factors in </a:t>
            </a:r>
            <a:r>
              <a:rPr lang="nl-NL" b="1" dirty="0" err="1"/>
              <a:t>Medical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b="1" dirty="0"/>
              <a:t>B- Availability of </a:t>
            </a:r>
            <a:r>
              <a:rPr lang="nl-NL" b="1" dirty="0" err="1"/>
              <a:t>Specific</a:t>
            </a:r>
            <a:r>
              <a:rPr lang="nl-NL" b="1" dirty="0"/>
              <a:t> </a:t>
            </a:r>
            <a:r>
              <a:rPr lang="nl-NL" b="1" dirty="0" err="1"/>
              <a:t>Treatments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Patients</a:t>
            </a:r>
            <a:r>
              <a:rPr lang="nl-NL" dirty="0"/>
              <a:t> </a:t>
            </a:r>
            <a:r>
              <a:rPr lang="nl-NL" dirty="0" err="1"/>
              <a:t>seek</a:t>
            </a:r>
            <a:r>
              <a:rPr lang="nl-NL" dirty="0"/>
              <a:t> </a:t>
            </a:r>
            <a:r>
              <a:rPr lang="nl-NL" dirty="0" err="1"/>
              <a:t>medical</a:t>
            </a:r>
            <a:r>
              <a:rPr lang="nl-NL" dirty="0"/>
              <a:t> procedures </a:t>
            </a:r>
            <a:r>
              <a:rPr lang="nl-NL" dirty="0" err="1"/>
              <a:t>unavailable</a:t>
            </a:r>
            <a:r>
              <a:rPr lang="nl-NL" dirty="0"/>
              <a:t> or </a:t>
            </a:r>
            <a:r>
              <a:rPr lang="nl-NL" dirty="0" err="1"/>
              <a:t>uncovered</a:t>
            </a:r>
            <a:r>
              <a:rPr lang="nl-NL" dirty="0"/>
              <a:t> in </a:t>
            </a:r>
            <a:r>
              <a:rPr lang="nl-NL" dirty="0" err="1"/>
              <a:t>their</a:t>
            </a:r>
            <a:r>
              <a:rPr lang="nl-NL" dirty="0"/>
              <a:t> home country.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companies in Canada target </a:t>
            </a:r>
            <a:r>
              <a:rPr lang="nl-NL" dirty="0" err="1"/>
              <a:t>uninsured</a:t>
            </a:r>
            <a:r>
              <a:rPr lang="nl-NL" dirty="0"/>
              <a:t> or </a:t>
            </a:r>
            <a:r>
              <a:rPr lang="nl-NL" dirty="0" err="1"/>
              <a:t>underinsured</a:t>
            </a:r>
            <a:r>
              <a:rPr lang="nl-NL" dirty="0"/>
              <a:t> </a:t>
            </a:r>
            <a:r>
              <a:rPr lang="nl-NL" dirty="0" err="1"/>
              <a:t>Americans</a:t>
            </a:r>
            <a:r>
              <a:rPr lang="nl-NL" dirty="0"/>
              <a:t> </a:t>
            </a:r>
            <a:r>
              <a:rPr lang="nl-NL" dirty="0" err="1"/>
              <a:t>looking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affordable</a:t>
            </a:r>
            <a:r>
              <a:rPr lang="nl-NL" dirty="0"/>
              <a:t> treatment options </a:t>
            </a:r>
            <a:r>
              <a:rPr lang="nl-NL" dirty="0" err="1"/>
              <a:t>abroad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Developing</a:t>
            </a:r>
            <a:r>
              <a:rPr lang="nl-NL" dirty="0"/>
              <a:t> </a:t>
            </a:r>
            <a:r>
              <a:rPr lang="nl-NL" dirty="0" err="1"/>
              <a:t>countries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growing</a:t>
            </a:r>
            <a:r>
              <a:rPr lang="nl-NL" dirty="0"/>
              <a:t>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attract</a:t>
            </a:r>
            <a:r>
              <a:rPr lang="nl-NL" dirty="0"/>
              <a:t> </a:t>
            </a:r>
            <a:r>
              <a:rPr lang="nl-NL" dirty="0" err="1"/>
              <a:t>aging</a:t>
            </a:r>
            <a:r>
              <a:rPr lang="nl-NL" dirty="0"/>
              <a:t> </a:t>
            </a:r>
            <a:r>
              <a:rPr lang="nl-NL" dirty="0" err="1"/>
              <a:t>populations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developed</a:t>
            </a:r>
            <a:r>
              <a:rPr lang="nl-NL" dirty="0"/>
              <a:t> </a:t>
            </a:r>
            <a:r>
              <a:rPr lang="nl-NL" dirty="0" err="1"/>
              <a:t>nations</a:t>
            </a:r>
            <a:r>
              <a:rPr lang="nl-NL" dirty="0"/>
              <a:t> </a:t>
            </a:r>
            <a:r>
              <a:rPr lang="nl-NL" dirty="0" err="1"/>
              <a:t>seeking</a:t>
            </a:r>
            <a:r>
              <a:rPr lang="nl-NL" dirty="0"/>
              <a:t> complex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expensive</a:t>
            </a:r>
            <a:r>
              <a:rPr lang="nl-NL" dirty="0"/>
              <a:t> </a:t>
            </a:r>
            <a:r>
              <a:rPr lang="nl-NL" dirty="0" err="1"/>
              <a:t>treatments</a:t>
            </a:r>
            <a:r>
              <a:rPr lang="nl-NL" dirty="0"/>
              <a:t>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4244193314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 err="1"/>
              <a:t>Destination-Specific</a:t>
            </a:r>
            <a:r>
              <a:rPr lang="nl-NL" b="1" dirty="0"/>
              <a:t> Factors in </a:t>
            </a:r>
            <a:r>
              <a:rPr lang="nl-NL" b="1" dirty="0" err="1"/>
              <a:t>Medical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dirty="0"/>
          </a:p>
          <a:p>
            <a:pPr lvl="2"/>
            <a:r>
              <a:rPr lang="nl-NL" b="1" dirty="0"/>
              <a:t>C- Legal &amp; </a:t>
            </a:r>
            <a:r>
              <a:rPr lang="nl-NL" b="1" dirty="0" err="1"/>
              <a:t>Regulatory</a:t>
            </a:r>
            <a:r>
              <a:rPr lang="nl-NL" b="1" dirty="0"/>
              <a:t> </a:t>
            </a:r>
            <a:r>
              <a:rPr lang="nl-NL" b="1" dirty="0" err="1"/>
              <a:t>Protections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Patient-protecting</a:t>
            </a:r>
            <a:r>
              <a:rPr lang="nl-NL" dirty="0"/>
              <a:t> </a:t>
            </a:r>
            <a:r>
              <a:rPr lang="nl-NL" dirty="0" err="1"/>
              <a:t>legal</a:t>
            </a:r>
            <a:r>
              <a:rPr lang="nl-NL" dirty="0"/>
              <a:t> </a:t>
            </a:r>
            <a:r>
              <a:rPr lang="nl-NL" dirty="0" err="1"/>
              <a:t>frameworks</a:t>
            </a:r>
            <a:r>
              <a:rPr lang="nl-NL" dirty="0"/>
              <a:t> are </a:t>
            </a:r>
            <a:r>
              <a:rPr lang="nl-NL" dirty="0" err="1"/>
              <a:t>crucial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patient</a:t>
            </a:r>
            <a:r>
              <a:rPr lang="nl-NL" dirty="0"/>
              <a:t> </a:t>
            </a:r>
            <a:r>
              <a:rPr lang="nl-NL" dirty="0" err="1"/>
              <a:t>confidence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Malpractice</a:t>
            </a:r>
            <a:r>
              <a:rPr lang="nl-NL" b="1" dirty="0"/>
              <a:t> </a:t>
            </a:r>
            <a:r>
              <a:rPr lang="nl-NL" b="1" dirty="0" err="1"/>
              <a:t>liability</a:t>
            </a:r>
            <a:r>
              <a:rPr lang="nl-NL" b="1" dirty="0"/>
              <a:t> </a:t>
            </a:r>
            <a:r>
              <a:rPr lang="nl-NL" b="1" dirty="0" err="1"/>
              <a:t>laws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 </a:t>
            </a:r>
            <a:r>
              <a:rPr lang="nl-NL" dirty="0" err="1"/>
              <a:t>Ensuring</a:t>
            </a:r>
            <a:r>
              <a:rPr lang="nl-NL" dirty="0"/>
              <a:t> </a:t>
            </a:r>
            <a:r>
              <a:rPr lang="nl-NL" dirty="0" err="1"/>
              <a:t>patient</a:t>
            </a:r>
            <a:r>
              <a:rPr lang="nl-NL" dirty="0"/>
              <a:t> </a:t>
            </a:r>
            <a:r>
              <a:rPr lang="nl-NL" dirty="0" err="1"/>
              <a:t>protection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Physician</a:t>
            </a:r>
            <a:r>
              <a:rPr lang="nl-NL" b="1" dirty="0"/>
              <a:t> </a:t>
            </a:r>
            <a:r>
              <a:rPr lang="nl-NL" b="1" dirty="0" err="1"/>
              <a:t>licensing</a:t>
            </a:r>
            <a:r>
              <a:rPr lang="nl-NL" b="1" dirty="0"/>
              <a:t> &amp; corporate </a:t>
            </a:r>
            <a:r>
              <a:rPr lang="nl-NL" b="1" dirty="0" err="1"/>
              <a:t>ownership</a:t>
            </a:r>
            <a:r>
              <a:rPr lang="nl-NL" b="1" dirty="0"/>
              <a:t> </a:t>
            </a:r>
            <a:r>
              <a:rPr lang="nl-NL" b="1" dirty="0" err="1"/>
              <a:t>regulations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 </a:t>
            </a:r>
            <a:r>
              <a:rPr lang="nl-NL" dirty="0" err="1"/>
              <a:t>Guaranteeing</a:t>
            </a:r>
            <a:r>
              <a:rPr lang="nl-NL" dirty="0"/>
              <a:t> high </a:t>
            </a:r>
            <a:r>
              <a:rPr lang="nl-NL" dirty="0" err="1"/>
              <a:t>medical</a:t>
            </a:r>
            <a:r>
              <a:rPr lang="nl-NL" dirty="0"/>
              <a:t> </a:t>
            </a:r>
            <a:r>
              <a:rPr lang="nl-NL" dirty="0" err="1"/>
              <a:t>standards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Reputational</a:t>
            </a:r>
            <a:r>
              <a:rPr lang="nl-NL" b="1" dirty="0"/>
              <a:t> </a:t>
            </a:r>
            <a:r>
              <a:rPr lang="nl-NL" b="1" dirty="0" err="1"/>
              <a:t>protection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Ensuring</a:t>
            </a:r>
            <a:r>
              <a:rPr lang="nl-NL" dirty="0"/>
              <a:t> fair </a:t>
            </a:r>
            <a:r>
              <a:rPr lang="nl-NL" dirty="0" err="1"/>
              <a:t>practices</a:t>
            </a:r>
            <a:r>
              <a:rPr lang="nl-NL" dirty="0"/>
              <a:t> in </a:t>
            </a:r>
            <a:r>
              <a:rPr lang="nl-NL" dirty="0" err="1"/>
              <a:t>medical</a:t>
            </a:r>
            <a:r>
              <a:rPr lang="nl-NL" dirty="0"/>
              <a:t> services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el 6">
            <a:extLst>
              <a:ext uri="{FF2B5EF4-FFF2-40B4-BE49-F238E27FC236}">
                <a16:creationId xmlns:a16="http://schemas.microsoft.com/office/drawing/2014/main" id="{4258D0FC-B70E-A0AA-6176-3153791E0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3- </a:t>
            </a:r>
            <a:r>
              <a:rPr lang="nl-NL" sz="2800" dirty="0" err="1"/>
              <a:t>Medical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endParaRPr lang="nl-NL" sz="2800" dirty="0"/>
          </a:p>
        </p:txBody>
      </p:sp>
    </p:spTree>
    <p:extLst>
      <p:ext uri="{BB962C8B-B14F-4D97-AF65-F5344CB8AC3E}">
        <p14:creationId xmlns:p14="http://schemas.microsoft.com/office/powerpoint/2010/main" val="1195209787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 algn="ctr"/>
            <a:r>
              <a:rPr lang="en-GB" sz="4400" b="1" dirty="0"/>
              <a:t>Discussion</a:t>
            </a:r>
            <a:r>
              <a:rPr lang="en-GB" b="1" dirty="0"/>
              <a:t> </a:t>
            </a:r>
          </a:p>
          <a:p>
            <a:pPr lvl="2" algn="ctr"/>
            <a:endParaRPr lang="en-GB" b="1" dirty="0"/>
          </a:p>
          <a:p>
            <a:pPr lvl="2" algn="ctr"/>
            <a:endParaRPr lang="en-GB" b="1" dirty="0"/>
          </a:p>
          <a:p>
            <a:pPr lvl="2" algn="ctr"/>
            <a:endParaRPr lang="en-GB" b="1" dirty="0"/>
          </a:p>
          <a:p>
            <a:pPr lvl="2" algn="ctr"/>
            <a:r>
              <a:rPr lang="en-GB" sz="2800" dirty="0"/>
              <a:t>Describe the potential benefits and risks associated with Medical Tourism from the Patient and host destination’s perspectives.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44F8AD-E974-678E-F885-587FA4B2BB5E}"/>
              </a:ext>
            </a:extLst>
          </p:cNvPr>
          <p:cNvSpPr txBox="1"/>
          <p:nvPr/>
        </p:nvSpPr>
        <p:spPr>
          <a:xfrm>
            <a:off x="1278194" y="237940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668979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713</TotalTime>
  <Words>2850</Words>
  <Application>Microsoft Macintosh PowerPoint</Application>
  <PresentationFormat>Custom</PresentationFormat>
  <Paragraphs>365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Minion</vt:lpstr>
      <vt:lpstr>Arial</vt:lpstr>
      <vt:lpstr>Georgia</vt:lpstr>
      <vt:lpstr>Calibri</vt:lpstr>
      <vt:lpstr>Corporate template-set Universiteit Leiden</vt:lpstr>
      <vt:lpstr>Anatomy and Physiology   European Institute of Innovation, Entrepreneurship and Technology Lessingstraße 79, 13158 Berlin, Germany </vt:lpstr>
      <vt:lpstr>Index</vt:lpstr>
      <vt:lpstr>1- Wellness Tourism </vt:lpstr>
      <vt:lpstr>1- Wellness Tourism </vt:lpstr>
      <vt:lpstr>1- Wellness Tourism </vt:lpstr>
      <vt:lpstr>1- Wellness Tourism 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2- Typologies of Wellness Tourism</vt:lpstr>
      <vt:lpstr>3- Medical Tourism</vt:lpstr>
      <vt:lpstr>3- Medical Tourism</vt:lpstr>
      <vt:lpstr>3- Medical Tourism</vt:lpstr>
      <vt:lpstr>3- Medical Tourism</vt:lpstr>
      <vt:lpstr>3- Medical Tourism</vt:lpstr>
      <vt:lpstr>3- Medical Tourism</vt:lpstr>
      <vt:lpstr>3- Medical Tourism</vt:lpstr>
      <vt:lpstr>3- Medical Tourism</vt:lpstr>
      <vt:lpstr>3- Medical Tourism</vt:lpstr>
      <vt:lpstr>3- Medical Tourism</vt:lpstr>
      <vt:lpstr>3- Medical Tourism</vt:lpstr>
      <vt:lpstr>3- Medical Tourism</vt:lpstr>
      <vt:lpstr>3- Medical Tourism</vt:lpstr>
      <vt:lpstr>3- Medical Tourism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197</cp:revision>
  <dcterms:created xsi:type="dcterms:W3CDTF">2023-10-18T00:40:52Z</dcterms:created>
  <dcterms:modified xsi:type="dcterms:W3CDTF">2025-02-14T09:59:29Z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