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2"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snapToObjects="1">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5/23/2025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5/23/2025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5/23/2025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5/23/2025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activecampaign.com/" TargetMode="External"/><Relationship Id="rId2" Type="http://schemas.openxmlformats.org/officeDocument/2006/relationships/hyperlink" Target="https://www.sendinblu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smtClean="0"/>
              <a:t>Email Marketing Campaign for Southeast Asian Nomad Destinations</a:t>
            </a:r>
            <a:endParaRPr lang="en-US" dirty="0"/>
          </a:p>
        </p:txBody>
      </p:sp>
      <p:sp>
        <p:nvSpPr>
          <p:cNvPr id="3" name="Subtitle 2"/>
          <p:cNvSpPr>
            <a:spLocks noGrp="1"/>
          </p:cNvSpPr>
          <p:nvPr>
            <p:ph type="subTitle" idx="1"/>
          </p:nvPr>
        </p:nvSpPr>
        <p:spPr/>
        <p:txBody>
          <a:bodyPr/>
          <a:lstStyle/>
          <a:p>
            <a:r>
              <a:rPr lang="en-US" b="1" dirty="0" smtClean="0"/>
              <a:t>Student Name: Herr </a:t>
            </a:r>
            <a:r>
              <a:rPr lang="en-US" b="1" dirty="0" err="1" smtClean="0"/>
              <a:t>Sachin</a:t>
            </a:r>
            <a:r>
              <a:rPr lang="en-US" b="1" dirty="0" smtClean="0"/>
              <a:t> Kumar</a:t>
            </a:r>
          </a:p>
          <a:p>
            <a:r>
              <a:rPr lang="en-US" b="1" smtClean="0"/>
              <a:t>Student ID: DE240044</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Index</a:t>
            </a:r>
          </a:p>
        </p:txBody>
      </p:sp>
      <p:sp>
        <p:nvSpPr>
          <p:cNvPr id="3" name="Content Placeholder 2"/>
          <p:cNvSpPr>
            <a:spLocks noGrp="1"/>
          </p:cNvSpPr>
          <p:nvPr>
            <p:ph idx="1"/>
          </p:nvPr>
        </p:nvSpPr>
        <p:spPr/>
        <p:txBody>
          <a:bodyPr>
            <a:normAutofit fontScale="55000" lnSpcReduction="20000"/>
          </a:bodyPr>
          <a:lstStyle/>
          <a:p>
            <a:pPr lvl="0"/>
            <a:r>
              <a:rPr lang="en-US" dirty="0" smtClean="0"/>
              <a:t>Introduction</a:t>
            </a:r>
          </a:p>
          <a:p>
            <a:pPr lvl="0"/>
            <a:r>
              <a:rPr lang="en-US" dirty="0" smtClean="0"/>
              <a:t>Campaign Objectives</a:t>
            </a:r>
          </a:p>
          <a:p>
            <a:pPr lvl="0"/>
            <a:r>
              <a:rPr lang="en-US" dirty="0" smtClean="0"/>
              <a:t>Target Audience</a:t>
            </a:r>
          </a:p>
          <a:p>
            <a:pPr lvl="0"/>
            <a:r>
              <a:rPr lang="en-US" dirty="0" smtClean="0"/>
              <a:t>Destination Focus: Southeast Asia</a:t>
            </a:r>
          </a:p>
          <a:p>
            <a:pPr lvl="0"/>
            <a:r>
              <a:rPr lang="en-US" dirty="0" smtClean="0"/>
              <a:t>Digital Nomad Trends in SEA</a:t>
            </a:r>
          </a:p>
          <a:p>
            <a:pPr lvl="0"/>
            <a:r>
              <a:rPr lang="en-US" dirty="0" smtClean="0"/>
              <a:t>Campaign Structure</a:t>
            </a:r>
          </a:p>
          <a:p>
            <a:pPr lvl="0"/>
            <a:r>
              <a:rPr lang="en-US" dirty="0" smtClean="0"/>
              <a:t>Email List Segmentation</a:t>
            </a:r>
          </a:p>
          <a:p>
            <a:pPr lvl="0"/>
            <a:r>
              <a:rPr lang="en-US" dirty="0" smtClean="0"/>
              <a:t>Email Flow Design</a:t>
            </a:r>
          </a:p>
          <a:p>
            <a:pPr lvl="0"/>
            <a:r>
              <a:rPr lang="en-US" dirty="0" smtClean="0"/>
              <a:t>Localization in Emails</a:t>
            </a:r>
          </a:p>
          <a:p>
            <a:pPr lvl="0"/>
            <a:r>
              <a:rPr lang="en-US" dirty="0" smtClean="0"/>
              <a:t>A/B Testing Strategy</a:t>
            </a:r>
          </a:p>
          <a:p>
            <a:pPr lvl="0"/>
            <a:r>
              <a:rPr lang="en-US" dirty="0" smtClean="0"/>
              <a:t>Mobile Optimization</a:t>
            </a:r>
          </a:p>
          <a:p>
            <a:pPr lvl="0"/>
            <a:r>
              <a:rPr lang="en-US" dirty="0" smtClean="0"/>
              <a:t>Visual and UX Design</a:t>
            </a:r>
          </a:p>
          <a:p>
            <a:pPr lvl="0"/>
            <a:r>
              <a:rPr lang="en-US" dirty="0" smtClean="0"/>
              <a:t>Compliance and Consent</a:t>
            </a:r>
          </a:p>
          <a:p>
            <a:pPr lvl="0"/>
            <a:r>
              <a:rPr lang="en-US" dirty="0" smtClean="0"/>
              <a:t>Analytics and KPIs</a:t>
            </a:r>
          </a:p>
          <a:p>
            <a:pPr lvl="0"/>
            <a:r>
              <a:rPr lang="en-US" dirty="0" smtClean="0"/>
              <a:t>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a:p>
        </p:txBody>
      </p:sp>
      <p:sp>
        <p:nvSpPr>
          <p:cNvPr id="3" name="Content Placeholder 2"/>
          <p:cNvSpPr>
            <a:spLocks noGrp="1"/>
          </p:cNvSpPr>
          <p:nvPr>
            <p:ph idx="1"/>
          </p:nvPr>
        </p:nvSpPr>
        <p:spPr/>
        <p:txBody>
          <a:bodyPr>
            <a:normAutofit fontScale="92500" lnSpcReduction="10000"/>
          </a:bodyPr>
          <a:lstStyle/>
          <a:p>
            <a:r>
              <a:rPr lang="en-US" dirty="0" smtClean="0"/>
              <a:t>Email marketing remains one of the most effective digital tools for engaging with digital nomads. For Southeast Asia, which includes popular nomad destinations like Bali, Chiang Mai, and Ho Chi Minh City, a tailored email campaign can drive community growth and tourism engagement. This assignment presents a strategy to develop region-specific, automated, and personalized email marketing funnels that cater to the digital nomad lifestyle.</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a:p>
        </p:txBody>
      </p:sp>
      <p:sp>
        <p:nvSpPr>
          <p:cNvPr id="3" name="Content Placeholder 2"/>
          <p:cNvSpPr>
            <a:spLocks noGrp="1"/>
          </p:cNvSpPr>
          <p:nvPr>
            <p:ph idx="1"/>
          </p:nvPr>
        </p:nvSpPr>
        <p:spPr/>
        <p:txBody>
          <a:bodyPr>
            <a:normAutofit lnSpcReduction="10000"/>
          </a:bodyPr>
          <a:lstStyle/>
          <a:p>
            <a:pPr lvl="0"/>
            <a:r>
              <a:rPr lang="en-US" dirty="0" smtClean="0"/>
              <a:t>Build and nurture a list of engaged nomads.</a:t>
            </a:r>
          </a:p>
          <a:p>
            <a:pPr lvl="0"/>
            <a:r>
              <a:rPr lang="en-US" dirty="0" smtClean="0"/>
              <a:t>Drive awareness of Southeast Asian hubs.</a:t>
            </a:r>
          </a:p>
          <a:p>
            <a:pPr lvl="0"/>
            <a:r>
              <a:rPr lang="en-US" dirty="0" smtClean="0"/>
              <a:t>Promote services (co-living, events, workspace).</a:t>
            </a:r>
          </a:p>
          <a:p>
            <a:pPr lvl="0"/>
            <a:r>
              <a:rPr lang="en-US" dirty="0" smtClean="0"/>
              <a:t>Share digital safety, travel tips, and local stories.</a:t>
            </a:r>
          </a:p>
          <a:p>
            <a:pPr lvl="0"/>
            <a:r>
              <a:rPr lang="en-US" dirty="0" smtClean="0"/>
              <a:t>Gather feedback for service improvement.</a:t>
            </a:r>
            <a:br>
              <a:rPr lang="en-US" dirty="0" smtClean="0"/>
            </a:br>
            <a:r>
              <a:rPr lang="en-US" dirty="0" smtClean="0"/>
              <a:t>Email campaigns should ultimately support tourism and retention goals.</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Target Audience</a:t>
            </a:r>
            <a:endParaRPr/>
          </a:p>
        </p:txBody>
      </p:sp>
      <p:sp>
        <p:nvSpPr>
          <p:cNvPr id="3" name="Content Placeholder 2"/>
          <p:cNvSpPr>
            <a:spLocks noGrp="1"/>
          </p:cNvSpPr>
          <p:nvPr>
            <p:ph idx="1"/>
          </p:nvPr>
        </p:nvSpPr>
        <p:spPr>
          <a:xfrm>
            <a:off x="457200" y="1600200"/>
            <a:ext cx="8229600" cy="4955875"/>
          </a:xfrm>
        </p:spPr>
        <p:txBody>
          <a:bodyPr>
            <a:normAutofit lnSpcReduction="10000"/>
          </a:bodyPr>
          <a:lstStyle/>
          <a:p>
            <a:r>
              <a:rPr lang="en-US" dirty="0" smtClean="0"/>
              <a:t>Primarily aged 24–45, these are remote professionals, freelancers, and entrepreneurs. Most value:</a:t>
            </a:r>
          </a:p>
          <a:p>
            <a:pPr lvl="0"/>
            <a:r>
              <a:rPr lang="en-US" dirty="0" smtClean="0"/>
              <a:t>Affordable lifestyle</a:t>
            </a:r>
          </a:p>
          <a:p>
            <a:pPr lvl="0"/>
            <a:r>
              <a:rPr lang="en-US" dirty="0" smtClean="0"/>
              <a:t>Rich culture</a:t>
            </a:r>
          </a:p>
          <a:p>
            <a:pPr lvl="0"/>
            <a:r>
              <a:rPr lang="en-US" dirty="0" smtClean="0"/>
              <a:t>Strong internet </a:t>
            </a:r>
            <a:r>
              <a:rPr lang="en-US" dirty="0" smtClean="0"/>
              <a:t>infrastructure</a:t>
            </a:r>
          </a:p>
          <a:p>
            <a:pPr lvl="0"/>
            <a:r>
              <a:rPr lang="en-US" dirty="0" smtClean="0"/>
              <a:t/>
            </a:r>
            <a:br>
              <a:rPr lang="en-US" dirty="0" smtClean="0"/>
            </a:br>
            <a:r>
              <a:rPr lang="en-US" dirty="0" smtClean="0"/>
              <a:t>Target segments: first-time nomads, repeat visitors, travel influencers, digital entrepreneurs.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Destination </a:t>
            </a:r>
            <a:r>
              <a:rPr lang="en-US" b="1" dirty="0" smtClean="0"/>
              <a:t>Focus: Southeast Asia</a:t>
            </a:r>
            <a:endParaRPr/>
          </a:p>
        </p:txBody>
      </p:sp>
      <p:sp>
        <p:nvSpPr>
          <p:cNvPr id="3" name="Content Placeholder 2"/>
          <p:cNvSpPr>
            <a:spLocks noGrp="1"/>
          </p:cNvSpPr>
          <p:nvPr>
            <p:ph idx="1"/>
          </p:nvPr>
        </p:nvSpPr>
        <p:spPr>
          <a:xfrm>
            <a:off x="457200" y="1600200"/>
            <a:ext cx="8229600" cy="4835106"/>
          </a:xfrm>
        </p:spPr>
        <p:txBody>
          <a:bodyPr>
            <a:normAutofit/>
          </a:bodyPr>
          <a:lstStyle/>
          <a:p>
            <a:r>
              <a:rPr lang="en-US" dirty="0" smtClean="0"/>
              <a:t>Southeast Asia offers affordability, warm climate, and vibrant culture. Countries like Thailand, Indonesia, and Vietnam have established digital nomad communities. Key features include visa flexibility, community events, and high digital literacy among service providers.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Digital Nomad Trends in SEA</a:t>
            </a:r>
            <a:endParaRPr/>
          </a:p>
        </p:txBody>
      </p:sp>
      <p:sp>
        <p:nvSpPr>
          <p:cNvPr id="3" name="Content Placeholder 2"/>
          <p:cNvSpPr>
            <a:spLocks noGrp="1"/>
          </p:cNvSpPr>
          <p:nvPr>
            <p:ph idx="1"/>
          </p:nvPr>
        </p:nvSpPr>
        <p:spPr>
          <a:xfrm>
            <a:off x="457200" y="1600200"/>
            <a:ext cx="8229600" cy="4835106"/>
          </a:xfrm>
        </p:spPr>
        <p:txBody>
          <a:bodyPr>
            <a:normAutofit/>
          </a:bodyPr>
          <a:lstStyle/>
          <a:p>
            <a:r>
              <a:rPr lang="en-US" dirty="0" smtClean="0"/>
              <a:t>According to Nomad List (2023), SEA cities consistently rank among the top 10 for digital nomads. Cost of living is 60–70% lower than Western cities. English proficiency is high, and there’s widespread </a:t>
            </a:r>
            <a:r>
              <a:rPr lang="en-US" dirty="0" err="1" smtClean="0"/>
              <a:t>coworking</a:t>
            </a:r>
            <a:r>
              <a:rPr lang="en-US" dirty="0" smtClean="0"/>
              <a:t> infrastructure.</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Campaign Structure</a:t>
            </a:r>
            <a:endParaRPr/>
          </a:p>
        </p:txBody>
      </p:sp>
      <p:sp>
        <p:nvSpPr>
          <p:cNvPr id="3" name="Content Placeholder 2"/>
          <p:cNvSpPr>
            <a:spLocks noGrp="1"/>
          </p:cNvSpPr>
          <p:nvPr>
            <p:ph idx="1"/>
          </p:nvPr>
        </p:nvSpPr>
        <p:spPr>
          <a:xfrm>
            <a:off x="457200" y="1600200"/>
            <a:ext cx="8229600" cy="4835106"/>
          </a:xfrm>
        </p:spPr>
        <p:txBody>
          <a:bodyPr>
            <a:normAutofit/>
          </a:bodyPr>
          <a:lstStyle/>
          <a:p>
            <a:pPr>
              <a:buNone/>
            </a:pPr>
            <a:r>
              <a:rPr lang="en-US" dirty="0" smtClean="0"/>
              <a:t>Three-phase </a:t>
            </a:r>
            <a:r>
              <a:rPr lang="en-US" dirty="0" smtClean="0"/>
              <a:t>campaign:</a:t>
            </a:r>
          </a:p>
          <a:p>
            <a:pPr lvl="0"/>
            <a:r>
              <a:rPr lang="en-US" b="1" dirty="0" smtClean="0"/>
              <a:t>Discovery</a:t>
            </a:r>
            <a:r>
              <a:rPr lang="en-US" dirty="0" smtClean="0"/>
              <a:t> – Informational content and hub highlights.</a:t>
            </a:r>
          </a:p>
          <a:p>
            <a:pPr lvl="0"/>
            <a:r>
              <a:rPr lang="en-US" b="1" dirty="0" smtClean="0"/>
              <a:t>Engagement</a:t>
            </a:r>
            <a:r>
              <a:rPr lang="en-US" dirty="0" smtClean="0"/>
              <a:t> – Events, testimonials, and workspace discounts.</a:t>
            </a:r>
          </a:p>
          <a:p>
            <a:pPr lvl="0"/>
            <a:r>
              <a:rPr lang="en-US" b="1" dirty="0" smtClean="0"/>
              <a:t>Conversion</a:t>
            </a:r>
            <a:r>
              <a:rPr lang="en-US" dirty="0" smtClean="0"/>
              <a:t> – Sign-up offers, </a:t>
            </a:r>
            <a:r>
              <a:rPr lang="en-US" dirty="0" err="1" smtClean="0"/>
              <a:t>onboarding</a:t>
            </a:r>
            <a:r>
              <a:rPr lang="en-US" dirty="0" smtClean="0"/>
              <a:t> kits, personalized booking emails.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Email List Segmentation</a:t>
            </a:r>
            <a:endParaRPr/>
          </a:p>
        </p:txBody>
      </p:sp>
      <p:sp>
        <p:nvSpPr>
          <p:cNvPr id="3" name="Content Placeholder 2"/>
          <p:cNvSpPr>
            <a:spLocks noGrp="1"/>
          </p:cNvSpPr>
          <p:nvPr>
            <p:ph idx="1"/>
          </p:nvPr>
        </p:nvSpPr>
        <p:spPr/>
        <p:txBody>
          <a:bodyPr>
            <a:normAutofit/>
          </a:bodyPr>
          <a:lstStyle/>
          <a:p>
            <a:r>
              <a:rPr lang="en-US" dirty="0" smtClean="0"/>
              <a:t>Segment based on:</a:t>
            </a:r>
          </a:p>
          <a:p>
            <a:pPr lvl="0"/>
            <a:r>
              <a:rPr lang="en-US" dirty="0" smtClean="0"/>
              <a:t>Geographic location</a:t>
            </a:r>
          </a:p>
          <a:p>
            <a:pPr lvl="0"/>
            <a:r>
              <a:rPr lang="en-US" dirty="0" smtClean="0"/>
              <a:t>Travel history</a:t>
            </a:r>
          </a:p>
          <a:p>
            <a:pPr lvl="0"/>
            <a:r>
              <a:rPr lang="en-US" dirty="0" smtClean="0"/>
              <a:t>Interests (surfing, coding, wellness)</a:t>
            </a:r>
          </a:p>
          <a:p>
            <a:pPr lvl="0"/>
            <a:r>
              <a:rPr lang="en-US" dirty="0" smtClean="0"/>
              <a:t>Language preference</a:t>
            </a:r>
            <a:br>
              <a:rPr lang="en-US" dirty="0" smtClean="0"/>
            </a:br>
            <a:r>
              <a:rPr lang="en-US" dirty="0" smtClean="0"/>
              <a:t>Tools like </a:t>
            </a:r>
            <a:r>
              <a:rPr lang="en-US" dirty="0" err="1" smtClean="0"/>
              <a:t>ActiveCampaign</a:t>
            </a:r>
            <a:r>
              <a:rPr lang="en-US" dirty="0" smtClean="0"/>
              <a:t> or </a:t>
            </a:r>
            <a:r>
              <a:rPr lang="en-US" dirty="0" err="1" smtClean="0"/>
              <a:t>HubSpot</a:t>
            </a:r>
            <a:r>
              <a:rPr lang="en-US" dirty="0" smtClean="0"/>
              <a:t> help automate tagging and segmentation.</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Email Flow Design</a:t>
            </a:r>
            <a:endParaRPr lang="en-US" dirty="0"/>
          </a:p>
        </p:txBody>
      </p:sp>
      <p:sp>
        <p:nvSpPr>
          <p:cNvPr id="3" name="Content Placeholder 2"/>
          <p:cNvSpPr>
            <a:spLocks noGrp="1"/>
          </p:cNvSpPr>
          <p:nvPr>
            <p:ph idx="1"/>
          </p:nvPr>
        </p:nvSpPr>
        <p:spPr/>
        <p:txBody>
          <a:bodyPr>
            <a:normAutofit/>
          </a:bodyPr>
          <a:lstStyle/>
          <a:p>
            <a:r>
              <a:rPr lang="en-US" dirty="0" smtClean="0"/>
              <a:t>Example:</a:t>
            </a:r>
          </a:p>
          <a:p>
            <a:pPr lvl="0"/>
            <a:r>
              <a:rPr lang="en-US" dirty="0" smtClean="0"/>
              <a:t>Welcome Email: Hub map + community links</a:t>
            </a:r>
          </a:p>
          <a:p>
            <a:pPr lvl="0"/>
            <a:r>
              <a:rPr lang="en-US" dirty="0" smtClean="0"/>
              <a:t>Follow-up: Workspace and housing options</a:t>
            </a:r>
          </a:p>
          <a:p>
            <a:pPr lvl="0"/>
            <a:r>
              <a:rPr lang="en-US" dirty="0" smtClean="0"/>
              <a:t>Safety tips: Digital privacy, SIM card setup</a:t>
            </a:r>
          </a:p>
          <a:p>
            <a:pPr lvl="0"/>
            <a:r>
              <a:rPr lang="en-US" dirty="0" smtClean="0"/>
              <a:t>Invitation: Webinars or local mixers</a:t>
            </a:r>
          </a:p>
          <a:p>
            <a:pPr lvl="0"/>
            <a:r>
              <a:rPr lang="en-US" dirty="0" smtClean="0"/>
              <a:t>Feedback request: Stay experience + rating</a:t>
            </a:r>
            <a:br>
              <a:rPr lang="en-US" dirty="0" smtClean="0"/>
            </a:br>
            <a:r>
              <a:rPr lang="en-US" dirty="0" smtClean="0"/>
              <a:t>Each email should be mobile-optimized and have a single CTA.</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Localization in </a:t>
            </a:r>
            <a:r>
              <a:rPr lang="en-US" b="1" dirty="0" smtClean="0"/>
              <a:t>Emails</a:t>
            </a:r>
            <a:endParaRPr lang="en-US" dirty="0"/>
          </a:p>
        </p:txBody>
      </p:sp>
      <p:sp>
        <p:nvSpPr>
          <p:cNvPr id="3" name="Content Placeholder 2"/>
          <p:cNvSpPr>
            <a:spLocks noGrp="1"/>
          </p:cNvSpPr>
          <p:nvPr>
            <p:ph idx="1"/>
          </p:nvPr>
        </p:nvSpPr>
        <p:spPr>
          <a:xfrm>
            <a:off x="457200" y="1600200"/>
            <a:ext cx="8229600" cy="4766094"/>
          </a:xfrm>
        </p:spPr>
        <p:txBody>
          <a:bodyPr>
            <a:normAutofit/>
          </a:bodyPr>
          <a:lstStyle/>
          <a:p>
            <a:r>
              <a:rPr lang="en-US" dirty="0" smtClean="0"/>
              <a:t>Use native idioms and references</a:t>
            </a:r>
            <a:r>
              <a:rPr lang="en-US" dirty="0" smtClean="0"/>
              <a:t>:</a:t>
            </a:r>
          </a:p>
          <a:p>
            <a:endParaRPr lang="en-US" dirty="0" smtClean="0"/>
          </a:p>
          <a:p>
            <a:pPr lvl="0"/>
            <a:r>
              <a:rPr lang="en-US" dirty="0" smtClean="0"/>
              <a:t>“</a:t>
            </a:r>
            <a:r>
              <a:rPr lang="en-US" dirty="0" err="1" smtClean="0"/>
              <a:t>Sawadee</a:t>
            </a:r>
            <a:r>
              <a:rPr lang="en-US" dirty="0" smtClean="0"/>
              <a:t>” in Thailand</a:t>
            </a:r>
          </a:p>
          <a:p>
            <a:pPr lvl="0"/>
            <a:r>
              <a:rPr lang="en-US" dirty="0" smtClean="0"/>
              <a:t>“</a:t>
            </a:r>
            <a:r>
              <a:rPr lang="en-US" dirty="0" err="1" smtClean="0"/>
              <a:t>Terima</a:t>
            </a:r>
            <a:r>
              <a:rPr lang="en-US" dirty="0" smtClean="0"/>
              <a:t> </a:t>
            </a:r>
            <a:r>
              <a:rPr lang="en-US" dirty="0" err="1" smtClean="0"/>
              <a:t>kasih</a:t>
            </a:r>
            <a:r>
              <a:rPr lang="en-US" dirty="0" smtClean="0"/>
              <a:t>” in Indonesia</a:t>
            </a:r>
            <a:br>
              <a:rPr lang="en-US" dirty="0" smtClean="0"/>
            </a:br>
            <a:r>
              <a:rPr lang="en-US" dirty="0" smtClean="0"/>
              <a:t>Offer language toggle and include local holidays, time zones, and cultural </a:t>
            </a:r>
            <a:r>
              <a:rPr lang="en-US" dirty="0" err="1" smtClean="0"/>
              <a:t>emojis</a:t>
            </a:r>
            <a:r>
              <a:rPr lang="en-US" dirty="0" smtClean="0"/>
              <a: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A/B Testing Strategy</a:t>
            </a:r>
            <a:endParaRPr/>
          </a:p>
        </p:txBody>
      </p:sp>
      <p:sp>
        <p:nvSpPr>
          <p:cNvPr id="3" name="Content Placeholder 2"/>
          <p:cNvSpPr>
            <a:spLocks noGrp="1"/>
          </p:cNvSpPr>
          <p:nvPr>
            <p:ph idx="1"/>
          </p:nvPr>
        </p:nvSpPr>
        <p:spPr/>
        <p:txBody>
          <a:bodyPr>
            <a:normAutofit/>
          </a:bodyPr>
          <a:lstStyle/>
          <a:p>
            <a:pPr>
              <a:buNone/>
            </a:pPr>
            <a:r>
              <a:rPr lang="en-US" dirty="0" smtClean="0"/>
              <a:t>Test</a:t>
            </a:r>
            <a:r>
              <a:rPr lang="en-US" dirty="0" smtClean="0"/>
              <a:t>:</a:t>
            </a:r>
          </a:p>
          <a:p>
            <a:pPr lvl="0"/>
            <a:r>
              <a:rPr lang="en-US" dirty="0" smtClean="0"/>
              <a:t>Subject lines (“Start your Bali journey” vs. “Why Chiang Mai?”)</a:t>
            </a:r>
          </a:p>
          <a:p>
            <a:pPr lvl="0"/>
            <a:r>
              <a:rPr lang="en-US" dirty="0" smtClean="0"/>
              <a:t>CTA color and wording</a:t>
            </a:r>
          </a:p>
          <a:p>
            <a:pPr lvl="0"/>
            <a:r>
              <a:rPr lang="en-US" dirty="0" smtClean="0"/>
              <a:t>Frequency (weekly vs. biweekly</a:t>
            </a:r>
            <a:r>
              <a:rPr lang="en-US" dirty="0" smtClean="0"/>
              <a:t>)</a:t>
            </a:r>
          </a:p>
          <a:p>
            <a:pPr lvl="0"/>
            <a:endParaRPr lang="en-US" dirty="0" smtClean="0"/>
          </a:p>
          <a:p>
            <a:pPr lvl="0"/>
            <a:r>
              <a:rPr lang="en-US" dirty="0" smtClean="0"/>
              <a:t>Visual vs. text-heavy layout</a:t>
            </a:r>
            <a:br>
              <a:rPr lang="en-US" dirty="0" smtClean="0"/>
            </a:br>
            <a:r>
              <a:rPr lang="en-US" dirty="0" smtClean="0"/>
              <a:t>Tools: </a:t>
            </a:r>
            <a:r>
              <a:rPr lang="en-US" dirty="0" err="1" smtClean="0"/>
              <a:t>MailerLite</a:t>
            </a:r>
            <a:r>
              <a:rPr lang="en-US" dirty="0" smtClean="0"/>
              <a:t>, </a:t>
            </a:r>
            <a:r>
              <a:rPr lang="en-US" dirty="0" err="1" smtClean="0"/>
              <a:t>Sendinblue</a:t>
            </a:r>
            <a:r>
              <a:rPr lang="en-US" dirty="0" smtClean="0"/>
              <a:t> for split testing.</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Mobile Optimization</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70</a:t>
            </a:r>
            <a:r>
              <a:rPr lang="en-US" dirty="0" smtClean="0"/>
              <a:t>% of emails are opened on mobile.</a:t>
            </a:r>
            <a:br>
              <a:rPr lang="en-US" dirty="0" smtClean="0"/>
            </a:br>
            <a:endParaRPr lang="en-US" dirty="0" smtClean="0"/>
          </a:p>
          <a:p>
            <a:r>
              <a:rPr lang="en-US" dirty="0" smtClean="0"/>
              <a:t>Tips</a:t>
            </a:r>
            <a:r>
              <a:rPr lang="en-US" dirty="0" smtClean="0"/>
              <a:t>:</a:t>
            </a:r>
          </a:p>
          <a:p>
            <a:pPr lvl="0"/>
            <a:r>
              <a:rPr lang="en-US" dirty="0" smtClean="0"/>
              <a:t>Single column layout</a:t>
            </a:r>
          </a:p>
          <a:p>
            <a:pPr lvl="0"/>
            <a:r>
              <a:rPr lang="en-US" dirty="0" smtClean="0"/>
              <a:t>Large CTA buttons</a:t>
            </a:r>
          </a:p>
          <a:p>
            <a:pPr lvl="0"/>
            <a:r>
              <a:rPr lang="en-US" dirty="0" smtClean="0"/>
              <a:t>Short subject lines</a:t>
            </a:r>
          </a:p>
          <a:p>
            <a:pPr lvl="0"/>
            <a:r>
              <a:rPr lang="en-US" dirty="0" smtClean="0"/>
              <a:t>Fast-loading visuals</a:t>
            </a:r>
            <a:br>
              <a:rPr lang="en-US" dirty="0" smtClean="0"/>
            </a:br>
            <a:endParaRPr lang="en-US" dirty="0" smtClean="0"/>
          </a:p>
          <a:p>
            <a:pPr lvl="0"/>
            <a:r>
              <a:rPr lang="en-US" dirty="0" smtClean="0"/>
              <a:t>Test </a:t>
            </a:r>
            <a:r>
              <a:rPr lang="en-US" dirty="0" smtClean="0"/>
              <a:t>on devices using Litmus or Email on Acid.</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Visual and UX Design</a:t>
            </a:r>
            <a:endParaRPr lang="en-US" dirty="0"/>
          </a:p>
        </p:txBody>
      </p:sp>
      <p:sp>
        <p:nvSpPr>
          <p:cNvPr id="3" name="Content Placeholder 2"/>
          <p:cNvSpPr>
            <a:spLocks noGrp="1"/>
          </p:cNvSpPr>
          <p:nvPr>
            <p:ph idx="1"/>
          </p:nvPr>
        </p:nvSpPr>
        <p:spPr/>
        <p:txBody>
          <a:bodyPr>
            <a:normAutofit/>
          </a:bodyPr>
          <a:lstStyle/>
          <a:p>
            <a:r>
              <a:rPr lang="en-US" dirty="0" smtClean="0"/>
              <a:t>Use:</a:t>
            </a:r>
          </a:p>
          <a:p>
            <a:pPr lvl="0"/>
            <a:r>
              <a:rPr lang="en-US" dirty="0" smtClean="0"/>
              <a:t>Local imagery (rice paddies, temples)</a:t>
            </a:r>
          </a:p>
          <a:p>
            <a:pPr lvl="0"/>
            <a:r>
              <a:rPr lang="en-US" dirty="0" smtClean="0"/>
              <a:t>Testimonials in pull quotes</a:t>
            </a:r>
          </a:p>
          <a:p>
            <a:pPr lvl="0"/>
            <a:r>
              <a:rPr lang="en-US" dirty="0" smtClean="0"/>
              <a:t>Icons for actions (book, chat, learn)</a:t>
            </a:r>
            <a:br>
              <a:rPr lang="en-US" dirty="0" smtClean="0"/>
            </a:br>
            <a:endParaRPr lang="en-US" dirty="0" smtClean="0"/>
          </a:p>
          <a:p>
            <a:pPr lvl="0"/>
            <a:r>
              <a:rPr lang="en-US" dirty="0" smtClean="0"/>
              <a:t>Ensure </a:t>
            </a:r>
            <a:r>
              <a:rPr lang="en-US" dirty="0" smtClean="0"/>
              <a:t>ADA compliance for accessibility.</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Compliance and </a:t>
            </a:r>
            <a:r>
              <a:rPr lang="en-US" b="1" dirty="0" smtClean="0"/>
              <a:t>Consent</a:t>
            </a:r>
            <a:endParaRPr lang="en-US" dirty="0"/>
          </a:p>
        </p:txBody>
      </p:sp>
      <p:sp>
        <p:nvSpPr>
          <p:cNvPr id="3" name="Content Placeholder 2"/>
          <p:cNvSpPr>
            <a:spLocks noGrp="1"/>
          </p:cNvSpPr>
          <p:nvPr>
            <p:ph idx="1"/>
          </p:nvPr>
        </p:nvSpPr>
        <p:spPr/>
        <p:txBody>
          <a:bodyPr>
            <a:normAutofit/>
          </a:bodyPr>
          <a:lstStyle/>
          <a:p>
            <a:pPr>
              <a:buNone/>
            </a:pPr>
            <a:r>
              <a:rPr lang="en-US" dirty="0" smtClean="0"/>
              <a:t>Ensure GDPR and PDPA compliance:</a:t>
            </a:r>
          </a:p>
          <a:p>
            <a:pPr lvl="0"/>
            <a:endParaRPr lang="en-US" dirty="0" smtClean="0"/>
          </a:p>
          <a:p>
            <a:pPr lvl="0"/>
            <a:r>
              <a:rPr lang="en-US" dirty="0" smtClean="0"/>
              <a:t>Include </a:t>
            </a:r>
            <a:r>
              <a:rPr lang="en-US" dirty="0" smtClean="0"/>
              <a:t>opt-in checkbox at signup</a:t>
            </a:r>
          </a:p>
          <a:p>
            <a:pPr lvl="0"/>
            <a:r>
              <a:rPr lang="en-US" dirty="0" smtClean="0"/>
              <a:t>Provide clear unsubscribe links</a:t>
            </a:r>
          </a:p>
          <a:p>
            <a:pPr lvl="0"/>
            <a:r>
              <a:rPr lang="en-US" dirty="0" smtClean="0"/>
              <a:t>Avoid automatic list purchases</a:t>
            </a:r>
            <a:br>
              <a:rPr lang="en-US" dirty="0" smtClean="0"/>
            </a:br>
            <a:r>
              <a:rPr lang="en-US" dirty="0" smtClean="0"/>
              <a:t>Mention data usage in privacy disclaimer.</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a:bodyPr>
          <a:lstStyle/>
          <a:p>
            <a:pPr lvl="0"/>
            <a:r>
              <a:rPr lang="en-US" dirty="0" err="1" smtClean="0"/>
              <a:t>Mailchimp</a:t>
            </a:r>
            <a:r>
              <a:rPr lang="en-US" dirty="0" smtClean="0"/>
              <a:t>. (2024). </a:t>
            </a:r>
            <a:r>
              <a:rPr lang="en-US" i="1" dirty="0" smtClean="0"/>
              <a:t>Email Segmentation Best Practices</a:t>
            </a:r>
            <a:r>
              <a:rPr lang="en-US" dirty="0" smtClean="0"/>
              <a:t>. https://mailchimp.com/resources/</a:t>
            </a:r>
          </a:p>
          <a:p>
            <a:pPr lvl="0"/>
            <a:r>
              <a:rPr lang="en-US" dirty="0" err="1" smtClean="0"/>
              <a:t>Sendinblue</a:t>
            </a:r>
            <a:r>
              <a:rPr lang="en-US" dirty="0" smtClean="0"/>
              <a:t>. (2024). </a:t>
            </a:r>
            <a:r>
              <a:rPr lang="en-US" i="1" dirty="0" smtClean="0"/>
              <a:t>Email A/B Testing Guide</a:t>
            </a:r>
            <a:r>
              <a:rPr lang="en-US" dirty="0" smtClean="0"/>
              <a:t>. </a:t>
            </a:r>
            <a:r>
              <a:rPr lang="en-US" dirty="0" smtClean="0">
                <a:hlinkClick r:id="rId2"/>
              </a:rPr>
              <a:t>https://www.sendinblue.com/</a:t>
            </a:r>
            <a:endParaRPr lang="en-US" dirty="0" smtClean="0"/>
          </a:p>
          <a:p>
            <a:pPr lvl="0"/>
            <a:r>
              <a:rPr lang="en-US" dirty="0" err="1" smtClean="0"/>
              <a:t>ActiveCampaign</a:t>
            </a:r>
            <a:r>
              <a:rPr lang="en-US" dirty="0" smtClean="0"/>
              <a:t>. (2023). </a:t>
            </a:r>
            <a:r>
              <a:rPr lang="en-US" i="1" dirty="0" smtClean="0"/>
              <a:t>CRM for Travel and Tourism</a:t>
            </a:r>
            <a:r>
              <a:rPr lang="en-US" dirty="0" smtClean="0"/>
              <a:t>. </a:t>
            </a:r>
            <a:r>
              <a:rPr lang="en-US" dirty="0" smtClean="0">
                <a:hlinkClick r:id="rId3"/>
              </a:rPr>
              <a:t>https://www.activecampaign.com/</a:t>
            </a:r>
            <a:endParaRPr lang="en-US" dirty="0" smtClean="0"/>
          </a:p>
          <a:p>
            <a:pPr lvl="0"/>
            <a:r>
              <a:rPr lang="en-US" dirty="0" smtClean="0"/>
              <a:t>APA Manual, 7th ed.</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65</TotalTime>
  <Words>489</Words>
  <Application>Microsoft Macintosh PowerPoint</Application>
  <PresentationFormat>On-screen Show (4:3)</PresentationFormat>
  <Paragraphs>92</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Email Marketing Campaign for Southeast Asian Nomad Destinations</vt:lpstr>
      <vt:lpstr>Index</vt:lpstr>
      <vt:lpstr>Introduction</vt:lpstr>
      <vt:lpstr>Objectives</vt:lpstr>
      <vt:lpstr>Target Audience</vt:lpstr>
      <vt:lpstr>Destination Focus: Southeast Asia</vt:lpstr>
      <vt:lpstr>Digital Nomad Trends in SEA</vt:lpstr>
      <vt:lpstr>Campaign Structure</vt:lpstr>
      <vt:lpstr>Email List Segmentation</vt:lpstr>
      <vt:lpstr>Email Flow Design</vt:lpstr>
      <vt:lpstr>Localization in Emails</vt:lpstr>
      <vt:lpstr>A/B Testing Strategy</vt:lpstr>
      <vt:lpstr>Mobile Optimization</vt:lpstr>
      <vt:lpstr>Visual and UX Design</vt:lpstr>
      <vt:lpstr>Compliance and Consent</vt:lpstr>
      <vt:lpstr>References</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Hydration, Calorie Control &amp; Psychological Wellness in Short-Term Space Tourism</dc:title>
  <dc:subject/>
  <dc:creator/>
  <cp:keywords/>
  <dc:description>generated using python-pptx</dc:description>
  <cp:lastModifiedBy>ANCHALIKA</cp:lastModifiedBy>
  <cp:revision>10</cp:revision>
  <dcterms:created xsi:type="dcterms:W3CDTF">2013-01-27T09:14:16Z</dcterms:created>
  <dcterms:modified xsi:type="dcterms:W3CDTF">2025-05-23T22:01:18Z</dcterms:modified>
  <cp:category/>
</cp:coreProperties>
</file>