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diagrams/colors1.xml" ContentType="application/vnd.openxmlformats-officedocument.drawingml.diagramColors+xml"/>
  <Default Extension="svg" ContentType="image/svg+xml"/>
  <Override PartName="/ppt/diagrams/drawing2.xml" ContentType="application/vnd.ms-office.drawingml.diagramDrawing+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2.xml" ContentType="application/vnd.openxmlformats-officedocument.drawingml.diagramLayout+xml"/>
  <Override PartName="/ppt/notesSlides/notesSlide8.xml" ContentType="application/vnd.openxmlformats-officedocument.presentationml.notesSlide+xml"/>
  <Override PartName="/ppt/diagrams/layout3.xml" ContentType="application/vnd.openxmlformats-officedocument.drawingml.diagramLayout+xml"/>
  <Override PartName="/ppt/diagrams/layout1.xml" ContentType="application/vnd.openxmlformats-officedocument.drawingml.diagramLayout+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2.xml" ContentType="application/vnd.openxmlformats-officedocument.drawingml.diagramData+xml"/>
  <Override PartName="/ppt/diagrams/data3.xml" ContentType="application/vnd.openxmlformats-officedocument.drawingml.diagramData+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colors3.xml" ContentType="application/vnd.openxmlformats-officedocument.drawingml.diagramColors+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diagrams/colors2.xml" ContentType="application/vnd.openxmlformats-officedocument.drawingml.diagramColors+xml"/>
  <Override PartName="/ppt/diagrams/drawing3.xml" ContentType="application/vnd.ms-office.drawingml.diagramDrawing+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diagrams/drawing1.xml" ContentType="application/vnd.ms-office.drawingml.diagramDrawing+xml"/>
  <Override PartName="/ppt/revisionInfo.xml" ContentType="application/vnd.ms-powerpoint.revisioninfo+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62" r:id="rId3"/>
    <p:sldId id="263" r:id="rId4"/>
    <p:sldId id="264" r:id="rId5"/>
    <p:sldId id="265" r:id="rId6"/>
    <p:sldId id="268" r:id="rId7"/>
    <p:sldId id="258" r:id="rId8"/>
    <p:sldId id="259" r:id="rId9"/>
    <p:sldId id="257" r:id="rId10"/>
    <p:sldId id="260" r:id="rId11"/>
    <p:sldId id="266" r:id="rId12"/>
    <p:sldId id="267" r:id="rId13"/>
    <p:sldId id="269" r:id="rId14"/>
    <p:sldId id="270" r:id="rId15"/>
    <p:sldId id="261"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0D7E86A-765D-74A0-2B61-BAE5A0BA45EB}" v="410" dt="2025-05-03T17:04:16.601"/>
    <p1510:client id="{80E68104-BD4D-DB49-B00B-D4C3255DB47A}" v="160" dt="2025-05-03T14:34:42.32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9972" autoAdjust="0"/>
    <p:restoredTop sz="94660"/>
  </p:normalViewPr>
  <p:slideViewPr>
    <p:cSldViewPr snapToGrid="0">
      <p:cViewPr varScale="1">
        <p:scale>
          <a:sx n="73" d="100"/>
          <a:sy n="73" d="100"/>
        </p:scale>
        <p:origin x="-420" y="-102"/>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D1B74EE-77C4-41B0-B8C2-54628E9A3F3A}" type="doc">
      <dgm:prSet loTypeId="urn:microsoft.com/office/officeart/2008/layout/LinedList" loCatId="list" qsTypeId="urn:microsoft.com/office/officeart/2005/8/quickstyle/simple2" qsCatId="simple" csTypeId="urn:microsoft.com/office/officeart/2005/8/colors/colorful2" csCatId="colorful" phldr="1"/>
      <dgm:spPr/>
      <dgm:t>
        <a:bodyPr/>
        <a:lstStyle/>
        <a:p>
          <a:endParaRPr lang="en-US"/>
        </a:p>
      </dgm:t>
    </dgm:pt>
    <dgm:pt modelId="{C2DC5FD3-BCF0-47B4-AFB1-73FB5B2D9C40}">
      <dgm:prSet/>
      <dgm:spPr/>
      <dgm:t>
        <a:bodyPr/>
        <a:lstStyle/>
        <a:p>
          <a:r>
            <a:rPr lang="en-US" b="1" i="1"/>
            <a:t>AI-powered Chatbots</a:t>
          </a:r>
          <a:endParaRPr lang="en-US"/>
        </a:p>
      </dgm:t>
    </dgm:pt>
    <dgm:pt modelId="{1C7E5D57-2DCA-4B06-A206-0F83D8E657E7}" type="parTrans" cxnId="{C5CFD0BB-F1B3-4779-BE46-57ABF37DFAB0}">
      <dgm:prSet/>
      <dgm:spPr/>
      <dgm:t>
        <a:bodyPr/>
        <a:lstStyle/>
        <a:p>
          <a:endParaRPr lang="en-US"/>
        </a:p>
      </dgm:t>
    </dgm:pt>
    <dgm:pt modelId="{2CA62451-EF18-4BCF-A501-CC4B5DC0B75E}" type="sibTrans" cxnId="{C5CFD0BB-F1B3-4779-BE46-57ABF37DFAB0}">
      <dgm:prSet/>
      <dgm:spPr/>
      <dgm:t>
        <a:bodyPr/>
        <a:lstStyle/>
        <a:p>
          <a:endParaRPr lang="en-US"/>
        </a:p>
      </dgm:t>
    </dgm:pt>
    <dgm:pt modelId="{55F77E71-3C12-4BBF-8F2D-F75BA2B187C6}">
      <dgm:prSet/>
      <dgm:spPr/>
      <dgm:t>
        <a:bodyPr/>
        <a:lstStyle/>
        <a:p>
          <a:r>
            <a:rPr lang="en-US" b="1" i="1"/>
            <a:t>Centralized Communication Platforms</a:t>
          </a:r>
          <a:endParaRPr lang="en-US"/>
        </a:p>
      </dgm:t>
    </dgm:pt>
    <dgm:pt modelId="{B16721EF-4BCE-4E55-A98A-A07622E23AEC}" type="parTrans" cxnId="{429B91B8-7147-408C-AB00-9CE33E94ED24}">
      <dgm:prSet/>
      <dgm:spPr/>
      <dgm:t>
        <a:bodyPr/>
        <a:lstStyle/>
        <a:p>
          <a:endParaRPr lang="en-US"/>
        </a:p>
      </dgm:t>
    </dgm:pt>
    <dgm:pt modelId="{56838FE3-FC2C-48B4-8DFF-BA23642C43AD}" type="sibTrans" cxnId="{429B91B8-7147-408C-AB00-9CE33E94ED24}">
      <dgm:prSet/>
      <dgm:spPr/>
      <dgm:t>
        <a:bodyPr/>
        <a:lstStyle/>
        <a:p>
          <a:endParaRPr lang="en-US"/>
        </a:p>
      </dgm:t>
    </dgm:pt>
    <dgm:pt modelId="{A908D9F8-08A6-4701-A966-A5F1BEEFBC59}">
      <dgm:prSet/>
      <dgm:spPr/>
      <dgm:t>
        <a:bodyPr/>
        <a:lstStyle/>
        <a:p>
          <a:r>
            <a:rPr lang="en-US" b="1" i="1"/>
            <a:t>Email marketing strategy</a:t>
          </a:r>
          <a:endParaRPr lang="en-US"/>
        </a:p>
      </dgm:t>
    </dgm:pt>
    <dgm:pt modelId="{3C6EC374-C036-4848-A15E-87E6E441D11B}" type="parTrans" cxnId="{BF655BF9-8E65-4492-8698-13688147154F}">
      <dgm:prSet/>
      <dgm:spPr/>
      <dgm:t>
        <a:bodyPr/>
        <a:lstStyle/>
        <a:p>
          <a:endParaRPr lang="en-US"/>
        </a:p>
      </dgm:t>
    </dgm:pt>
    <dgm:pt modelId="{E414B341-FFB4-4C57-8630-4293B0305623}" type="sibTrans" cxnId="{BF655BF9-8E65-4492-8698-13688147154F}">
      <dgm:prSet/>
      <dgm:spPr/>
      <dgm:t>
        <a:bodyPr/>
        <a:lstStyle/>
        <a:p>
          <a:endParaRPr lang="en-US"/>
        </a:p>
      </dgm:t>
    </dgm:pt>
    <dgm:pt modelId="{3F86F062-DFE8-4C0A-96B3-D8DCA4AA6BC0}">
      <dgm:prSet/>
      <dgm:spPr/>
      <dgm:t>
        <a:bodyPr/>
        <a:lstStyle/>
        <a:p>
          <a:r>
            <a:rPr lang="en-US" b="1" i="1"/>
            <a:t>Data Analytics</a:t>
          </a:r>
          <a:endParaRPr lang="en-US"/>
        </a:p>
      </dgm:t>
    </dgm:pt>
    <dgm:pt modelId="{0A095EF7-D7A0-416A-906D-5A55712A5025}" type="parTrans" cxnId="{79E2FF3B-B96D-4EFA-9804-C9CA8C5A88C6}">
      <dgm:prSet/>
      <dgm:spPr/>
      <dgm:t>
        <a:bodyPr/>
        <a:lstStyle/>
        <a:p>
          <a:endParaRPr lang="en-US"/>
        </a:p>
      </dgm:t>
    </dgm:pt>
    <dgm:pt modelId="{3F366D61-95F6-47CF-877E-05C55F0176DC}" type="sibTrans" cxnId="{79E2FF3B-B96D-4EFA-9804-C9CA8C5A88C6}">
      <dgm:prSet/>
      <dgm:spPr/>
      <dgm:t>
        <a:bodyPr/>
        <a:lstStyle/>
        <a:p>
          <a:endParaRPr lang="en-US"/>
        </a:p>
      </dgm:t>
    </dgm:pt>
    <dgm:pt modelId="{686699C3-38FC-4444-A2A6-6E97C12F646A}" type="pres">
      <dgm:prSet presAssocID="{2D1B74EE-77C4-41B0-B8C2-54628E9A3F3A}" presName="vert0" presStyleCnt="0">
        <dgm:presLayoutVars>
          <dgm:dir/>
          <dgm:animOne val="branch"/>
          <dgm:animLvl val="lvl"/>
        </dgm:presLayoutVars>
      </dgm:prSet>
      <dgm:spPr/>
      <dgm:t>
        <a:bodyPr/>
        <a:lstStyle/>
        <a:p>
          <a:endParaRPr lang="en-US"/>
        </a:p>
      </dgm:t>
    </dgm:pt>
    <dgm:pt modelId="{1287DD7B-4211-432F-A542-3145620E8855}" type="pres">
      <dgm:prSet presAssocID="{C2DC5FD3-BCF0-47B4-AFB1-73FB5B2D9C40}" presName="thickLine" presStyleLbl="alignNode1" presStyleIdx="0" presStyleCnt="4"/>
      <dgm:spPr/>
    </dgm:pt>
    <dgm:pt modelId="{2ED4A140-9AA6-4778-9483-F8F63289CC4A}" type="pres">
      <dgm:prSet presAssocID="{C2DC5FD3-BCF0-47B4-AFB1-73FB5B2D9C40}" presName="horz1" presStyleCnt="0"/>
      <dgm:spPr/>
    </dgm:pt>
    <dgm:pt modelId="{1DF82CF9-7F7A-4EB4-8C9F-59EAC94887F1}" type="pres">
      <dgm:prSet presAssocID="{C2DC5FD3-BCF0-47B4-AFB1-73FB5B2D9C40}" presName="tx1" presStyleLbl="revTx" presStyleIdx="0" presStyleCnt="4"/>
      <dgm:spPr/>
      <dgm:t>
        <a:bodyPr/>
        <a:lstStyle/>
        <a:p>
          <a:endParaRPr lang="en-US"/>
        </a:p>
      </dgm:t>
    </dgm:pt>
    <dgm:pt modelId="{8D661F69-A73A-45CC-90CA-BE81056B9C04}" type="pres">
      <dgm:prSet presAssocID="{C2DC5FD3-BCF0-47B4-AFB1-73FB5B2D9C40}" presName="vert1" presStyleCnt="0"/>
      <dgm:spPr/>
    </dgm:pt>
    <dgm:pt modelId="{29B404F5-59EB-472B-A4AD-04D131BD04C7}" type="pres">
      <dgm:prSet presAssocID="{55F77E71-3C12-4BBF-8F2D-F75BA2B187C6}" presName="thickLine" presStyleLbl="alignNode1" presStyleIdx="1" presStyleCnt="4"/>
      <dgm:spPr/>
    </dgm:pt>
    <dgm:pt modelId="{68CD5DDC-2926-46D6-8C07-7F7D35B6F058}" type="pres">
      <dgm:prSet presAssocID="{55F77E71-3C12-4BBF-8F2D-F75BA2B187C6}" presName="horz1" presStyleCnt="0"/>
      <dgm:spPr/>
    </dgm:pt>
    <dgm:pt modelId="{1060A2DC-0432-4107-9AF0-D74FABED99B0}" type="pres">
      <dgm:prSet presAssocID="{55F77E71-3C12-4BBF-8F2D-F75BA2B187C6}" presName="tx1" presStyleLbl="revTx" presStyleIdx="1" presStyleCnt="4"/>
      <dgm:spPr/>
      <dgm:t>
        <a:bodyPr/>
        <a:lstStyle/>
        <a:p>
          <a:endParaRPr lang="en-US"/>
        </a:p>
      </dgm:t>
    </dgm:pt>
    <dgm:pt modelId="{74A9A5A1-3ECA-43F0-8EF9-6F4152745242}" type="pres">
      <dgm:prSet presAssocID="{55F77E71-3C12-4BBF-8F2D-F75BA2B187C6}" presName="vert1" presStyleCnt="0"/>
      <dgm:spPr/>
    </dgm:pt>
    <dgm:pt modelId="{834CA8F5-927F-4E01-8C80-352C2EDCB0ED}" type="pres">
      <dgm:prSet presAssocID="{A908D9F8-08A6-4701-A966-A5F1BEEFBC59}" presName="thickLine" presStyleLbl="alignNode1" presStyleIdx="2" presStyleCnt="4"/>
      <dgm:spPr/>
    </dgm:pt>
    <dgm:pt modelId="{53400A9C-C330-49CB-967F-188A1BD55285}" type="pres">
      <dgm:prSet presAssocID="{A908D9F8-08A6-4701-A966-A5F1BEEFBC59}" presName="horz1" presStyleCnt="0"/>
      <dgm:spPr/>
    </dgm:pt>
    <dgm:pt modelId="{D0333F67-CC15-470C-BA19-57F514F0EDC9}" type="pres">
      <dgm:prSet presAssocID="{A908D9F8-08A6-4701-A966-A5F1BEEFBC59}" presName="tx1" presStyleLbl="revTx" presStyleIdx="2" presStyleCnt="4"/>
      <dgm:spPr/>
      <dgm:t>
        <a:bodyPr/>
        <a:lstStyle/>
        <a:p>
          <a:endParaRPr lang="en-US"/>
        </a:p>
      </dgm:t>
    </dgm:pt>
    <dgm:pt modelId="{2CEF4950-7C2A-46F6-8D41-5BC3B8D0738C}" type="pres">
      <dgm:prSet presAssocID="{A908D9F8-08A6-4701-A966-A5F1BEEFBC59}" presName="vert1" presStyleCnt="0"/>
      <dgm:spPr/>
    </dgm:pt>
    <dgm:pt modelId="{57D58704-6924-45A3-9B92-4B0FE805F029}" type="pres">
      <dgm:prSet presAssocID="{3F86F062-DFE8-4C0A-96B3-D8DCA4AA6BC0}" presName="thickLine" presStyleLbl="alignNode1" presStyleIdx="3" presStyleCnt="4"/>
      <dgm:spPr/>
    </dgm:pt>
    <dgm:pt modelId="{CE34F952-1598-4012-8F6A-2FD88AD82ED7}" type="pres">
      <dgm:prSet presAssocID="{3F86F062-DFE8-4C0A-96B3-D8DCA4AA6BC0}" presName="horz1" presStyleCnt="0"/>
      <dgm:spPr/>
    </dgm:pt>
    <dgm:pt modelId="{EA048F75-EABF-4541-A3BB-14FE39146566}" type="pres">
      <dgm:prSet presAssocID="{3F86F062-DFE8-4C0A-96B3-D8DCA4AA6BC0}" presName="tx1" presStyleLbl="revTx" presStyleIdx="3" presStyleCnt="4"/>
      <dgm:spPr/>
      <dgm:t>
        <a:bodyPr/>
        <a:lstStyle/>
        <a:p>
          <a:endParaRPr lang="en-US"/>
        </a:p>
      </dgm:t>
    </dgm:pt>
    <dgm:pt modelId="{1F8F5396-9657-47A0-9D99-17C859E7FCBE}" type="pres">
      <dgm:prSet presAssocID="{3F86F062-DFE8-4C0A-96B3-D8DCA4AA6BC0}" presName="vert1" presStyleCnt="0"/>
      <dgm:spPr/>
    </dgm:pt>
  </dgm:ptLst>
  <dgm:cxnLst>
    <dgm:cxn modelId="{4E0CADA8-727B-4142-A355-A93F47F18752}" type="presOf" srcId="{C2DC5FD3-BCF0-47B4-AFB1-73FB5B2D9C40}" destId="{1DF82CF9-7F7A-4EB4-8C9F-59EAC94887F1}" srcOrd="0" destOrd="0" presId="urn:microsoft.com/office/officeart/2008/layout/LinedList"/>
    <dgm:cxn modelId="{C5CFD0BB-F1B3-4779-BE46-57ABF37DFAB0}" srcId="{2D1B74EE-77C4-41B0-B8C2-54628E9A3F3A}" destId="{C2DC5FD3-BCF0-47B4-AFB1-73FB5B2D9C40}" srcOrd="0" destOrd="0" parTransId="{1C7E5D57-2DCA-4B06-A206-0F83D8E657E7}" sibTransId="{2CA62451-EF18-4BCF-A501-CC4B5DC0B75E}"/>
    <dgm:cxn modelId="{79E2FF3B-B96D-4EFA-9804-C9CA8C5A88C6}" srcId="{2D1B74EE-77C4-41B0-B8C2-54628E9A3F3A}" destId="{3F86F062-DFE8-4C0A-96B3-D8DCA4AA6BC0}" srcOrd="3" destOrd="0" parTransId="{0A095EF7-D7A0-416A-906D-5A55712A5025}" sibTransId="{3F366D61-95F6-47CF-877E-05C55F0176DC}"/>
    <dgm:cxn modelId="{BF655BF9-8E65-4492-8698-13688147154F}" srcId="{2D1B74EE-77C4-41B0-B8C2-54628E9A3F3A}" destId="{A908D9F8-08A6-4701-A966-A5F1BEEFBC59}" srcOrd="2" destOrd="0" parTransId="{3C6EC374-C036-4848-A15E-87E6E441D11B}" sibTransId="{E414B341-FFB4-4C57-8630-4293B0305623}"/>
    <dgm:cxn modelId="{429B91B8-7147-408C-AB00-9CE33E94ED24}" srcId="{2D1B74EE-77C4-41B0-B8C2-54628E9A3F3A}" destId="{55F77E71-3C12-4BBF-8F2D-F75BA2B187C6}" srcOrd="1" destOrd="0" parTransId="{B16721EF-4BCE-4E55-A98A-A07622E23AEC}" sibTransId="{56838FE3-FC2C-48B4-8DFF-BA23642C43AD}"/>
    <dgm:cxn modelId="{35B74AE5-154C-4DE2-924C-1D541ED9B547}" type="presOf" srcId="{55F77E71-3C12-4BBF-8F2D-F75BA2B187C6}" destId="{1060A2DC-0432-4107-9AF0-D74FABED99B0}" srcOrd="0" destOrd="0" presId="urn:microsoft.com/office/officeart/2008/layout/LinedList"/>
    <dgm:cxn modelId="{068D990A-41B3-4EBD-B456-9FB0F292552E}" type="presOf" srcId="{A908D9F8-08A6-4701-A966-A5F1BEEFBC59}" destId="{D0333F67-CC15-470C-BA19-57F514F0EDC9}" srcOrd="0" destOrd="0" presId="urn:microsoft.com/office/officeart/2008/layout/LinedList"/>
    <dgm:cxn modelId="{72E70E3D-8A08-4172-BDFC-040154224791}" type="presOf" srcId="{2D1B74EE-77C4-41B0-B8C2-54628E9A3F3A}" destId="{686699C3-38FC-4444-A2A6-6E97C12F646A}" srcOrd="0" destOrd="0" presId="urn:microsoft.com/office/officeart/2008/layout/LinedList"/>
    <dgm:cxn modelId="{8A22FE85-6023-4498-853F-69222F678D2F}" type="presOf" srcId="{3F86F062-DFE8-4C0A-96B3-D8DCA4AA6BC0}" destId="{EA048F75-EABF-4541-A3BB-14FE39146566}" srcOrd="0" destOrd="0" presId="urn:microsoft.com/office/officeart/2008/layout/LinedList"/>
    <dgm:cxn modelId="{37EB0417-D3E2-4A29-A01E-953A0D132B05}" type="presParOf" srcId="{686699C3-38FC-4444-A2A6-6E97C12F646A}" destId="{1287DD7B-4211-432F-A542-3145620E8855}" srcOrd="0" destOrd="0" presId="urn:microsoft.com/office/officeart/2008/layout/LinedList"/>
    <dgm:cxn modelId="{7A87613D-D6F2-4DA0-BEB6-3C54AE9EB6FF}" type="presParOf" srcId="{686699C3-38FC-4444-A2A6-6E97C12F646A}" destId="{2ED4A140-9AA6-4778-9483-F8F63289CC4A}" srcOrd="1" destOrd="0" presId="urn:microsoft.com/office/officeart/2008/layout/LinedList"/>
    <dgm:cxn modelId="{23768948-5F87-4E83-83BD-6839C569D5C8}" type="presParOf" srcId="{2ED4A140-9AA6-4778-9483-F8F63289CC4A}" destId="{1DF82CF9-7F7A-4EB4-8C9F-59EAC94887F1}" srcOrd="0" destOrd="0" presId="urn:microsoft.com/office/officeart/2008/layout/LinedList"/>
    <dgm:cxn modelId="{86A24222-A510-48CE-8A9E-78D8894FCBED}" type="presParOf" srcId="{2ED4A140-9AA6-4778-9483-F8F63289CC4A}" destId="{8D661F69-A73A-45CC-90CA-BE81056B9C04}" srcOrd="1" destOrd="0" presId="urn:microsoft.com/office/officeart/2008/layout/LinedList"/>
    <dgm:cxn modelId="{9B3BCD93-ED30-49E3-AE15-55358363484D}" type="presParOf" srcId="{686699C3-38FC-4444-A2A6-6E97C12F646A}" destId="{29B404F5-59EB-472B-A4AD-04D131BD04C7}" srcOrd="2" destOrd="0" presId="urn:microsoft.com/office/officeart/2008/layout/LinedList"/>
    <dgm:cxn modelId="{B27D02AD-1A0A-4FEB-936D-E8A954E6379E}" type="presParOf" srcId="{686699C3-38FC-4444-A2A6-6E97C12F646A}" destId="{68CD5DDC-2926-46D6-8C07-7F7D35B6F058}" srcOrd="3" destOrd="0" presId="urn:microsoft.com/office/officeart/2008/layout/LinedList"/>
    <dgm:cxn modelId="{F1AEFBC3-50D1-4415-8F50-3E81E19E9AE5}" type="presParOf" srcId="{68CD5DDC-2926-46D6-8C07-7F7D35B6F058}" destId="{1060A2DC-0432-4107-9AF0-D74FABED99B0}" srcOrd="0" destOrd="0" presId="urn:microsoft.com/office/officeart/2008/layout/LinedList"/>
    <dgm:cxn modelId="{CA3340F9-5AC9-41B2-AE1E-881FD27E4089}" type="presParOf" srcId="{68CD5DDC-2926-46D6-8C07-7F7D35B6F058}" destId="{74A9A5A1-3ECA-43F0-8EF9-6F4152745242}" srcOrd="1" destOrd="0" presId="urn:microsoft.com/office/officeart/2008/layout/LinedList"/>
    <dgm:cxn modelId="{D3FE897A-E82D-4DF5-B0DB-04FD907BFD12}" type="presParOf" srcId="{686699C3-38FC-4444-A2A6-6E97C12F646A}" destId="{834CA8F5-927F-4E01-8C80-352C2EDCB0ED}" srcOrd="4" destOrd="0" presId="urn:microsoft.com/office/officeart/2008/layout/LinedList"/>
    <dgm:cxn modelId="{1CB929E5-A8E3-4FDE-91A4-6019ED7E9B91}" type="presParOf" srcId="{686699C3-38FC-4444-A2A6-6E97C12F646A}" destId="{53400A9C-C330-49CB-967F-188A1BD55285}" srcOrd="5" destOrd="0" presId="urn:microsoft.com/office/officeart/2008/layout/LinedList"/>
    <dgm:cxn modelId="{F183C35D-B568-41F1-9007-0B3B3FCE29C9}" type="presParOf" srcId="{53400A9C-C330-49CB-967F-188A1BD55285}" destId="{D0333F67-CC15-470C-BA19-57F514F0EDC9}" srcOrd="0" destOrd="0" presId="urn:microsoft.com/office/officeart/2008/layout/LinedList"/>
    <dgm:cxn modelId="{72DA3BEB-DBEC-4A1E-9684-C21B66182FB7}" type="presParOf" srcId="{53400A9C-C330-49CB-967F-188A1BD55285}" destId="{2CEF4950-7C2A-46F6-8D41-5BC3B8D0738C}" srcOrd="1" destOrd="0" presId="urn:microsoft.com/office/officeart/2008/layout/LinedList"/>
    <dgm:cxn modelId="{CC5B2141-DA82-4935-95FA-27A191EC9B06}" type="presParOf" srcId="{686699C3-38FC-4444-A2A6-6E97C12F646A}" destId="{57D58704-6924-45A3-9B92-4B0FE805F029}" srcOrd="6" destOrd="0" presId="urn:microsoft.com/office/officeart/2008/layout/LinedList"/>
    <dgm:cxn modelId="{7C7A9973-AC6D-495C-898E-937F179EA37E}" type="presParOf" srcId="{686699C3-38FC-4444-A2A6-6E97C12F646A}" destId="{CE34F952-1598-4012-8F6A-2FD88AD82ED7}" srcOrd="7" destOrd="0" presId="urn:microsoft.com/office/officeart/2008/layout/LinedList"/>
    <dgm:cxn modelId="{83B296C6-32E7-4F2C-9833-BA91C7D1E1C5}" type="presParOf" srcId="{CE34F952-1598-4012-8F6A-2FD88AD82ED7}" destId="{EA048F75-EABF-4541-A3BB-14FE39146566}" srcOrd="0" destOrd="0" presId="urn:microsoft.com/office/officeart/2008/layout/LinedList"/>
    <dgm:cxn modelId="{95770185-A23A-423F-9715-B5441A3BB2EB}" type="presParOf" srcId="{CE34F952-1598-4012-8F6A-2FD88AD82ED7}" destId="{1F8F5396-9657-47A0-9D99-17C859E7FCBE}" srcOrd="1" destOrd="0" presId="urn:microsoft.com/office/officeart/2008/layout/LinedList"/>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04B9563-E889-46B6-B2D4-549A5A713C7C}" type="doc">
      <dgm:prSet loTypeId="urn:microsoft.com/office/officeart/2016/7/layout/BasicLinearProcessNumbered" loCatId="process" qsTypeId="urn:microsoft.com/office/officeart/2005/8/quickstyle/simple1" qsCatId="simple" csTypeId="urn:microsoft.com/office/officeart/2005/8/colors/colorful2" csCatId="colorful"/>
      <dgm:spPr/>
      <dgm:t>
        <a:bodyPr/>
        <a:lstStyle/>
        <a:p>
          <a:endParaRPr lang="en-US"/>
        </a:p>
      </dgm:t>
    </dgm:pt>
    <dgm:pt modelId="{28DB83DB-DA8D-4071-95CA-AAC5A3A10AAD}">
      <dgm:prSet/>
      <dgm:spPr/>
      <dgm:t>
        <a:bodyPr/>
        <a:lstStyle/>
        <a:p>
          <a:r>
            <a:rPr lang="en-US" b="1" i="1"/>
            <a:t>Implementing a robust security system</a:t>
          </a:r>
          <a:endParaRPr lang="en-US"/>
        </a:p>
      </dgm:t>
    </dgm:pt>
    <dgm:pt modelId="{7E16126C-0959-4141-BD17-6E8A93F9A11B}" type="parTrans" cxnId="{3FA15A87-C589-4692-94F7-039084CBC788}">
      <dgm:prSet/>
      <dgm:spPr/>
      <dgm:t>
        <a:bodyPr/>
        <a:lstStyle/>
        <a:p>
          <a:endParaRPr lang="en-US"/>
        </a:p>
      </dgm:t>
    </dgm:pt>
    <dgm:pt modelId="{EE7062A7-0895-47E9-AFCC-CE1DC11E4535}" type="sibTrans" cxnId="{3FA15A87-C589-4692-94F7-039084CBC788}">
      <dgm:prSet phldrT="1" phldr="0"/>
      <dgm:spPr/>
      <dgm:t>
        <a:bodyPr/>
        <a:lstStyle/>
        <a:p>
          <a:r>
            <a:rPr lang="en-US"/>
            <a:t>1</a:t>
          </a:r>
        </a:p>
      </dgm:t>
    </dgm:pt>
    <dgm:pt modelId="{2392CA75-8823-40AB-A395-50CD74EFD36D}">
      <dgm:prSet/>
      <dgm:spPr/>
      <dgm:t>
        <a:bodyPr/>
        <a:lstStyle/>
        <a:p>
          <a:r>
            <a:rPr lang="en-US" b="1" i="1"/>
            <a:t>Performing regular audits</a:t>
          </a:r>
          <a:endParaRPr lang="en-US"/>
        </a:p>
      </dgm:t>
    </dgm:pt>
    <dgm:pt modelId="{57D5CF91-280B-4F1B-A2AB-595420510443}" type="parTrans" cxnId="{2F3BB48D-A6B5-4C01-80DD-BDFE5E9FE481}">
      <dgm:prSet/>
      <dgm:spPr/>
      <dgm:t>
        <a:bodyPr/>
        <a:lstStyle/>
        <a:p>
          <a:endParaRPr lang="en-US"/>
        </a:p>
      </dgm:t>
    </dgm:pt>
    <dgm:pt modelId="{97DA7989-E2E5-4431-9726-341C00547964}" type="sibTrans" cxnId="{2F3BB48D-A6B5-4C01-80DD-BDFE5E9FE481}">
      <dgm:prSet phldrT="2" phldr="0"/>
      <dgm:spPr/>
      <dgm:t>
        <a:bodyPr/>
        <a:lstStyle/>
        <a:p>
          <a:r>
            <a:rPr lang="en-US"/>
            <a:t>2</a:t>
          </a:r>
        </a:p>
      </dgm:t>
    </dgm:pt>
    <dgm:pt modelId="{20947029-8B5A-46A6-8122-64537D31DD49}">
      <dgm:prSet/>
      <dgm:spPr/>
      <dgm:t>
        <a:bodyPr/>
        <a:lstStyle/>
        <a:p>
          <a:r>
            <a:rPr lang="en-US" b="1" i="1"/>
            <a:t>Leveraging social media for customer interactions</a:t>
          </a:r>
          <a:endParaRPr lang="en-US"/>
        </a:p>
      </dgm:t>
    </dgm:pt>
    <dgm:pt modelId="{AB2F041C-C33D-4BD4-BC06-06FF33493B05}" type="parTrans" cxnId="{499225ED-FDC9-4474-A36F-1EA27AD62DD0}">
      <dgm:prSet/>
      <dgm:spPr/>
      <dgm:t>
        <a:bodyPr/>
        <a:lstStyle/>
        <a:p>
          <a:endParaRPr lang="en-US"/>
        </a:p>
      </dgm:t>
    </dgm:pt>
    <dgm:pt modelId="{2A45EE1A-75F9-42E8-B933-FF0891F18B42}" type="sibTrans" cxnId="{499225ED-FDC9-4474-A36F-1EA27AD62DD0}">
      <dgm:prSet phldrT="3" phldr="0"/>
      <dgm:spPr/>
      <dgm:t>
        <a:bodyPr/>
        <a:lstStyle/>
        <a:p>
          <a:r>
            <a:rPr lang="en-US"/>
            <a:t>3</a:t>
          </a:r>
        </a:p>
      </dgm:t>
    </dgm:pt>
    <dgm:pt modelId="{DC686774-94F5-4778-ABB1-8EC47BA86EFE}" type="pres">
      <dgm:prSet presAssocID="{604B9563-E889-46B6-B2D4-549A5A713C7C}" presName="Name0" presStyleCnt="0">
        <dgm:presLayoutVars>
          <dgm:animLvl val="lvl"/>
          <dgm:resizeHandles val="exact"/>
        </dgm:presLayoutVars>
      </dgm:prSet>
      <dgm:spPr/>
      <dgm:t>
        <a:bodyPr/>
        <a:lstStyle/>
        <a:p>
          <a:endParaRPr lang="en-US"/>
        </a:p>
      </dgm:t>
    </dgm:pt>
    <dgm:pt modelId="{5358E01C-9761-4BFD-AA6F-1DAE88423602}" type="pres">
      <dgm:prSet presAssocID="{28DB83DB-DA8D-4071-95CA-AAC5A3A10AAD}" presName="compositeNode" presStyleCnt="0">
        <dgm:presLayoutVars>
          <dgm:bulletEnabled val="1"/>
        </dgm:presLayoutVars>
      </dgm:prSet>
      <dgm:spPr/>
    </dgm:pt>
    <dgm:pt modelId="{C856A4B8-46CE-4DEB-A708-6E5FFECB5EF9}" type="pres">
      <dgm:prSet presAssocID="{28DB83DB-DA8D-4071-95CA-AAC5A3A10AAD}" presName="bgRect" presStyleLbl="bgAccFollowNode1" presStyleIdx="0" presStyleCnt="3"/>
      <dgm:spPr/>
      <dgm:t>
        <a:bodyPr/>
        <a:lstStyle/>
        <a:p>
          <a:endParaRPr lang="en-US"/>
        </a:p>
      </dgm:t>
    </dgm:pt>
    <dgm:pt modelId="{340EFBDF-C3CF-4CF2-B6B9-4E998AEDF2E5}" type="pres">
      <dgm:prSet presAssocID="{EE7062A7-0895-47E9-AFCC-CE1DC11E4535}" presName="sibTransNodeCircle" presStyleLbl="alignNode1" presStyleIdx="0" presStyleCnt="6">
        <dgm:presLayoutVars>
          <dgm:chMax val="0"/>
          <dgm:bulletEnabled/>
        </dgm:presLayoutVars>
      </dgm:prSet>
      <dgm:spPr/>
      <dgm:t>
        <a:bodyPr/>
        <a:lstStyle/>
        <a:p>
          <a:endParaRPr lang="en-US"/>
        </a:p>
      </dgm:t>
    </dgm:pt>
    <dgm:pt modelId="{86BC4998-BBD4-4EA4-B502-6F1EB59848D3}" type="pres">
      <dgm:prSet presAssocID="{28DB83DB-DA8D-4071-95CA-AAC5A3A10AAD}" presName="bottomLine" presStyleLbl="alignNode1" presStyleIdx="1" presStyleCnt="6">
        <dgm:presLayoutVars/>
      </dgm:prSet>
      <dgm:spPr/>
    </dgm:pt>
    <dgm:pt modelId="{0DA3BBF7-89F6-43CD-B8DA-16C6CFC76394}" type="pres">
      <dgm:prSet presAssocID="{28DB83DB-DA8D-4071-95CA-AAC5A3A10AAD}" presName="nodeText" presStyleLbl="bgAccFollowNode1" presStyleIdx="0" presStyleCnt="3">
        <dgm:presLayoutVars>
          <dgm:bulletEnabled val="1"/>
        </dgm:presLayoutVars>
      </dgm:prSet>
      <dgm:spPr/>
      <dgm:t>
        <a:bodyPr/>
        <a:lstStyle/>
        <a:p>
          <a:endParaRPr lang="en-US"/>
        </a:p>
      </dgm:t>
    </dgm:pt>
    <dgm:pt modelId="{620A58CD-67D0-473C-870D-6C7EC0EEF87E}" type="pres">
      <dgm:prSet presAssocID="{EE7062A7-0895-47E9-AFCC-CE1DC11E4535}" presName="sibTrans" presStyleCnt="0"/>
      <dgm:spPr/>
    </dgm:pt>
    <dgm:pt modelId="{FA4CDE71-8742-41C3-BF7E-E4416646EA0E}" type="pres">
      <dgm:prSet presAssocID="{2392CA75-8823-40AB-A395-50CD74EFD36D}" presName="compositeNode" presStyleCnt="0">
        <dgm:presLayoutVars>
          <dgm:bulletEnabled val="1"/>
        </dgm:presLayoutVars>
      </dgm:prSet>
      <dgm:spPr/>
    </dgm:pt>
    <dgm:pt modelId="{9E8CEBEB-F9E9-4B0A-9969-39679FC37345}" type="pres">
      <dgm:prSet presAssocID="{2392CA75-8823-40AB-A395-50CD74EFD36D}" presName="bgRect" presStyleLbl="bgAccFollowNode1" presStyleIdx="1" presStyleCnt="3"/>
      <dgm:spPr/>
      <dgm:t>
        <a:bodyPr/>
        <a:lstStyle/>
        <a:p>
          <a:endParaRPr lang="en-US"/>
        </a:p>
      </dgm:t>
    </dgm:pt>
    <dgm:pt modelId="{94B978A9-E81D-49F1-996A-9EC3C7F75367}" type="pres">
      <dgm:prSet presAssocID="{97DA7989-E2E5-4431-9726-341C00547964}" presName="sibTransNodeCircle" presStyleLbl="alignNode1" presStyleIdx="2" presStyleCnt="6">
        <dgm:presLayoutVars>
          <dgm:chMax val="0"/>
          <dgm:bulletEnabled/>
        </dgm:presLayoutVars>
      </dgm:prSet>
      <dgm:spPr/>
      <dgm:t>
        <a:bodyPr/>
        <a:lstStyle/>
        <a:p>
          <a:endParaRPr lang="en-US"/>
        </a:p>
      </dgm:t>
    </dgm:pt>
    <dgm:pt modelId="{A868B897-ACDD-4C83-A16D-F89E5C81626F}" type="pres">
      <dgm:prSet presAssocID="{2392CA75-8823-40AB-A395-50CD74EFD36D}" presName="bottomLine" presStyleLbl="alignNode1" presStyleIdx="3" presStyleCnt="6">
        <dgm:presLayoutVars/>
      </dgm:prSet>
      <dgm:spPr/>
    </dgm:pt>
    <dgm:pt modelId="{9739FF01-A381-416D-A62D-F0597CC37A0F}" type="pres">
      <dgm:prSet presAssocID="{2392CA75-8823-40AB-A395-50CD74EFD36D}" presName="nodeText" presStyleLbl="bgAccFollowNode1" presStyleIdx="1" presStyleCnt="3">
        <dgm:presLayoutVars>
          <dgm:bulletEnabled val="1"/>
        </dgm:presLayoutVars>
      </dgm:prSet>
      <dgm:spPr/>
      <dgm:t>
        <a:bodyPr/>
        <a:lstStyle/>
        <a:p>
          <a:endParaRPr lang="en-US"/>
        </a:p>
      </dgm:t>
    </dgm:pt>
    <dgm:pt modelId="{EE2D5FEA-294D-4338-B64D-6140A884EE0A}" type="pres">
      <dgm:prSet presAssocID="{97DA7989-E2E5-4431-9726-341C00547964}" presName="sibTrans" presStyleCnt="0"/>
      <dgm:spPr/>
    </dgm:pt>
    <dgm:pt modelId="{CA81F0A9-741E-497C-BC01-9129368176B7}" type="pres">
      <dgm:prSet presAssocID="{20947029-8B5A-46A6-8122-64537D31DD49}" presName="compositeNode" presStyleCnt="0">
        <dgm:presLayoutVars>
          <dgm:bulletEnabled val="1"/>
        </dgm:presLayoutVars>
      </dgm:prSet>
      <dgm:spPr/>
    </dgm:pt>
    <dgm:pt modelId="{122B248C-3E9B-4BFA-AA4D-20CEE56698F3}" type="pres">
      <dgm:prSet presAssocID="{20947029-8B5A-46A6-8122-64537D31DD49}" presName="bgRect" presStyleLbl="bgAccFollowNode1" presStyleIdx="2" presStyleCnt="3"/>
      <dgm:spPr/>
      <dgm:t>
        <a:bodyPr/>
        <a:lstStyle/>
        <a:p>
          <a:endParaRPr lang="en-US"/>
        </a:p>
      </dgm:t>
    </dgm:pt>
    <dgm:pt modelId="{62FE2221-E2A1-49CC-BD96-7216BE51FC4A}" type="pres">
      <dgm:prSet presAssocID="{2A45EE1A-75F9-42E8-B933-FF0891F18B42}" presName="sibTransNodeCircle" presStyleLbl="alignNode1" presStyleIdx="4" presStyleCnt="6">
        <dgm:presLayoutVars>
          <dgm:chMax val="0"/>
          <dgm:bulletEnabled/>
        </dgm:presLayoutVars>
      </dgm:prSet>
      <dgm:spPr/>
      <dgm:t>
        <a:bodyPr/>
        <a:lstStyle/>
        <a:p>
          <a:endParaRPr lang="en-US"/>
        </a:p>
      </dgm:t>
    </dgm:pt>
    <dgm:pt modelId="{548C0E5C-1233-4F0E-9B03-66C75083400F}" type="pres">
      <dgm:prSet presAssocID="{20947029-8B5A-46A6-8122-64537D31DD49}" presName="bottomLine" presStyleLbl="alignNode1" presStyleIdx="5" presStyleCnt="6">
        <dgm:presLayoutVars/>
      </dgm:prSet>
      <dgm:spPr/>
    </dgm:pt>
    <dgm:pt modelId="{4EB7E788-F5A6-4DE4-B386-EF23D9FE0739}" type="pres">
      <dgm:prSet presAssocID="{20947029-8B5A-46A6-8122-64537D31DD49}" presName="nodeText" presStyleLbl="bgAccFollowNode1" presStyleIdx="2" presStyleCnt="3">
        <dgm:presLayoutVars>
          <dgm:bulletEnabled val="1"/>
        </dgm:presLayoutVars>
      </dgm:prSet>
      <dgm:spPr/>
      <dgm:t>
        <a:bodyPr/>
        <a:lstStyle/>
        <a:p>
          <a:endParaRPr lang="en-US"/>
        </a:p>
      </dgm:t>
    </dgm:pt>
  </dgm:ptLst>
  <dgm:cxnLst>
    <dgm:cxn modelId="{6E176754-C408-40B4-9922-E0D38DA41643}" type="presOf" srcId="{20947029-8B5A-46A6-8122-64537D31DD49}" destId="{4EB7E788-F5A6-4DE4-B386-EF23D9FE0739}" srcOrd="1" destOrd="0" presId="urn:microsoft.com/office/officeart/2016/7/layout/BasicLinearProcessNumbered"/>
    <dgm:cxn modelId="{ABD9310C-127E-4520-BF67-BED0021E2373}" type="presOf" srcId="{2A45EE1A-75F9-42E8-B933-FF0891F18B42}" destId="{62FE2221-E2A1-49CC-BD96-7216BE51FC4A}" srcOrd="0" destOrd="0" presId="urn:microsoft.com/office/officeart/2016/7/layout/BasicLinearProcessNumbered"/>
    <dgm:cxn modelId="{F46487D8-CD9B-4A1A-A925-67FC2B0D3E15}" type="presOf" srcId="{2392CA75-8823-40AB-A395-50CD74EFD36D}" destId="{9E8CEBEB-F9E9-4B0A-9969-39679FC37345}" srcOrd="0" destOrd="0" presId="urn:microsoft.com/office/officeart/2016/7/layout/BasicLinearProcessNumbered"/>
    <dgm:cxn modelId="{499225ED-FDC9-4474-A36F-1EA27AD62DD0}" srcId="{604B9563-E889-46B6-B2D4-549A5A713C7C}" destId="{20947029-8B5A-46A6-8122-64537D31DD49}" srcOrd="2" destOrd="0" parTransId="{AB2F041C-C33D-4BD4-BC06-06FF33493B05}" sibTransId="{2A45EE1A-75F9-42E8-B933-FF0891F18B42}"/>
    <dgm:cxn modelId="{3FFC7FAE-D046-401B-AF1E-7A85B8B573C4}" type="presOf" srcId="{28DB83DB-DA8D-4071-95CA-AAC5A3A10AAD}" destId="{0DA3BBF7-89F6-43CD-B8DA-16C6CFC76394}" srcOrd="1" destOrd="0" presId="urn:microsoft.com/office/officeart/2016/7/layout/BasicLinearProcessNumbered"/>
    <dgm:cxn modelId="{3FA15A87-C589-4692-94F7-039084CBC788}" srcId="{604B9563-E889-46B6-B2D4-549A5A713C7C}" destId="{28DB83DB-DA8D-4071-95CA-AAC5A3A10AAD}" srcOrd="0" destOrd="0" parTransId="{7E16126C-0959-4141-BD17-6E8A93F9A11B}" sibTransId="{EE7062A7-0895-47E9-AFCC-CE1DC11E4535}"/>
    <dgm:cxn modelId="{2F3BB48D-A6B5-4C01-80DD-BDFE5E9FE481}" srcId="{604B9563-E889-46B6-B2D4-549A5A713C7C}" destId="{2392CA75-8823-40AB-A395-50CD74EFD36D}" srcOrd="1" destOrd="0" parTransId="{57D5CF91-280B-4F1B-A2AB-595420510443}" sibTransId="{97DA7989-E2E5-4431-9726-341C00547964}"/>
    <dgm:cxn modelId="{925E8BE0-0399-4983-9D01-E5BB400E88F4}" type="presOf" srcId="{20947029-8B5A-46A6-8122-64537D31DD49}" destId="{122B248C-3E9B-4BFA-AA4D-20CEE56698F3}" srcOrd="0" destOrd="0" presId="urn:microsoft.com/office/officeart/2016/7/layout/BasicLinearProcessNumbered"/>
    <dgm:cxn modelId="{4D876B32-62FF-471A-BA4C-791589C31182}" type="presOf" srcId="{EE7062A7-0895-47E9-AFCC-CE1DC11E4535}" destId="{340EFBDF-C3CF-4CF2-B6B9-4E998AEDF2E5}" srcOrd="0" destOrd="0" presId="urn:microsoft.com/office/officeart/2016/7/layout/BasicLinearProcessNumbered"/>
    <dgm:cxn modelId="{9DCFD355-D271-4300-B247-7EEF6F90F8EB}" type="presOf" srcId="{28DB83DB-DA8D-4071-95CA-AAC5A3A10AAD}" destId="{C856A4B8-46CE-4DEB-A708-6E5FFECB5EF9}" srcOrd="0" destOrd="0" presId="urn:microsoft.com/office/officeart/2016/7/layout/BasicLinearProcessNumbered"/>
    <dgm:cxn modelId="{FFBD4516-B5F0-4F1D-8FB7-4F836D4CD7FD}" type="presOf" srcId="{2392CA75-8823-40AB-A395-50CD74EFD36D}" destId="{9739FF01-A381-416D-A62D-F0597CC37A0F}" srcOrd="1" destOrd="0" presId="urn:microsoft.com/office/officeart/2016/7/layout/BasicLinearProcessNumbered"/>
    <dgm:cxn modelId="{1D315989-2E16-41FD-9424-4D041C4F5B6F}" type="presOf" srcId="{604B9563-E889-46B6-B2D4-549A5A713C7C}" destId="{DC686774-94F5-4778-ABB1-8EC47BA86EFE}" srcOrd="0" destOrd="0" presId="urn:microsoft.com/office/officeart/2016/7/layout/BasicLinearProcessNumbered"/>
    <dgm:cxn modelId="{EED0419F-705E-40AC-A719-AF04E8DC1FD4}" type="presOf" srcId="{97DA7989-E2E5-4431-9726-341C00547964}" destId="{94B978A9-E81D-49F1-996A-9EC3C7F75367}" srcOrd="0" destOrd="0" presId="urn:microsoft.com/office/officeart/2016/7/layout/BasicLinearProcessNumbered"/>
    <dgm:cxn modelId="{4C473D7B-8BAE-4FE7-85DA-BC6888973C1C}" type="presParOf" srcId="{DC686774-94F5-4778-ABB1-8EC47BA86EFE}" destId="{5358E01C-9761-4BFD-AA6F-1DAE88423602}" srcOrd="0" destOrd="0" presId="urn:microsoft.com/office/officeart/2016/7/layout/BasicLinearProcessNumbered"/>
    <dgm:cxn modelId="{7825186A-CF84-4189-822D-7CC17711DB5C}" type="presParOf" srcId="{5358E01C-9761-4BFD-AA6F-1DAE88423602}" destId="{C856A4B8-46CE-4DEB-A708-6E5FFECB5EF9}" srcOrd="0" destOrd="0" presId="urn:microsoft.com/office/officeart/2016/7/layout/BasicLinearProcessNumbered"/>
    <dgm:cxn modelId="{5B24F2A0-CE3A-4D90-A4AC-A96DDCD03373}" type="presParOf" srcId="{5358E01C-9761-4BFD-AA6F-1DAE88423602}" destId="{340EFBDF-C3CF-4CF2-B6B9-4E998AEDF2E5}" srcOrd="1" destOrd="0" presId="urn:microsoft.com/office/officeart/2016/7/layout/BasicLinearProcessNumbered"/>
    <dgm:cxn modelId="{5C2516D8-FB21-41A0-8140-E199EE829FAE}" type="presParOf" srcId="{5358E01C-9761-4BFD-AA6F-1DAE88423602}" destId="{86BC4998-BBD4-4EA4-B502-6F1EB59848D3}" srcOrd="2" destOrd="0" presId="urn:microsoft.com/office/officeart/2016/7/layout/BasicLinearProcessNumbered"/>
    <dgm:cxn modelId="{6D3C6F6A-CDA5-4606-9255-B3DD507D62BD}" type="presParOf" srcId="{5358E01C-9761-4BFD-AA6F-1DAE88423602}" destId="{0DA3BBF7-89F6-43CD-B8DA-16C6CFC76394}" srcOrd="3" destOrd="0" presId="urn:microsoft.com/office/officeart/2016/7/layout/BasicLinearProcessNumbered"/>
    <dgm:cxn modelId="{6C14B8A3-50E0-48C3-8969-0FAD52F5C411}" type="presParOf" srcId="{DC686774-94F5-4778-ABB1-8EC47BA86EFE}" destId="{620A58CD-67D0-473C-870D-6C7EC0EEF87E}" srcOrd="1" destOrd="0" presId="urn:microsoft.com/office/officeart/2016/7/layout/BasicLinearProcessNumbered"/>
    <dgm:cxn modelId="{D9F7177E-EAC0-4AAA-94C2-3C7254098CA3}" type="presParOf" srcId="{DC686774-94F5-4778-ABB1-8EC47BA86EFE}" destId="{FA4CDE71-8742-41C3-BF7E-E4416646EA0E}" srcOrd="2" destOrd="0" presId="urn:microsoft.com/office/officeart/2016/7/layout/BasicLinearProcessNumbered"/>
    <dgm:cxn modelId="{30BC7DAC-6316-4277-8BBE-C5FBCB5AB42E}" type="presParOf" srcId="{FA4CDE71-8742-41C3-BF7E-E4416646EA0E}" destId="{9E8CEBEB-F9E9-4B0A-9969-39679FC37345}" srcOrd="0" destOrd="0" presId="urn:microsoft.com/office/officeart/2016/7/layout/BasicLinearProcessNumbered"/>
    <dgm:cxn modelId="{8D4F8973-5E49-4DAF-8968-571F019180D7}" type="presParOf" srcId="{FA4CDE71-8742-41C3-BF7E-E4416646EA0E}" destId="{94B978A9-E81D-49F1-996A-9EC3C7F75367}" srcOrd="1" destOrd="0" presId="urn:microsoft.com/office/officeart/2016/7/layout/BasicLinearProcessNumbered"/>
    <dgm:cxn modelId="{4B7AA59F-F403-45D2-B4FF-46E2F95C5AC3}" type="presParOf" srcId="{FA4CDE71-8742-41C3-BF7E-E4416646EA0E}" destId="{A868B897-ACDD-4C83-A16D-F89E5C81626F}" srcOrd="2" destOrd="0" presId="urn:microsoft.com/office/officeart/2016/7/layout/BasicLinearProcessNumbered"/>
    <dgm:cxn modelId="{0A50DD58-6C7B-41D8-9DC1-8B47F593A4D4}" type="presParOf" srcId="{FA4CDE71-8742-41C3-BF7E-E4416646EA0E}" destId="{9739FF01-A381-416D-A62D-F0597CC37A0F}" srcOrd="3" destOrd="0" presId="urn:microsoft.com/office/officeart/2016/7/layout/BasicLinearProcessNumbered"/>
    <dgm:cxn modelId="{220A5E45-EAE6-4DC4-B0F5-E9D7ACC3D8B6}" type="presParOf" srcId="{DC686774-94F5-4778-ABB1-8EC47BA86EFE}" destId="{EE2D5FEA-294D-4338-B64D-6140A884EE0A}" srcOrd="3" destOrd="0" presId="urn:microsoft.com/office/officeart/2016/7/layout/BasicLinearProcessNumbered"/>
    <dgm:cxn modelId="{2ADEA5B3-39D6-4156-AE26-3279F1BCFF3A}" type="presParOf" srcId="{DC686774-94F5-4778-ABB1-8EC47BA86EFE}" destId="{CA81F0A9-741E-497C-BC01-9129368176B7}" srcOrd="4" destOrd="0" presId="urn:microsoft.com/office/officeart/2016/7/layout/BasicLinearProcessNumbered"/>
    <dgm:cxn modelId="{B6BFFD78-3CF5-4032-AE0C-922F64CBC040}" type="presParOf" srcId="{CA81F0A9-741E-497C-BC01-9129368176B7}" destId="{122B248C-3E9B-4BFA-AA4D-20CEE56698F3}" srcOrd="0" destOrd="0" presId="urn:microsoft.com/office/officeart/2016/7/layout/BasicLinearProcessNumbered"/>
    <dgm:cxn modelId="{78956936-607B-4BE5-84D6-E8AC20149379}" type="presParOf" srcId="{CA81F0A9-741E-497C-BC01-9129368176B7}" destId="{62FE2221-E2A1-49CC-BD96-7216BE51FC4A}" srcOrd="1" destOrd="0" presId="urn:microsoft.com/office/officeart/2016/7/layout/BasicLinearProcessNumbered"/>
    <dgm:cxn modelId="{EDCF840C-20CC-42DD-841A-B367A12F76BD}" type="presParOf" srcId="{CA81F0A9-741E-497C-BC01-9129368176B7}" destId="{548C0E5C-1233-4F0E-9B03-66C75083400F}" srcOrd="2" destOrd="0" presId="urn:microsoft.com/office/officeart/2016/7/layout/BasicLinearProcessNumbered"/>
    <dgm:cxn modelId="{1AFD1372-28F8-4610-91C0-3BBCE3B8FFCB}" type="presParOf" srcId="{CA81F0A9-741E-497C-BC01-9129368176B7}" destId="{4EB7E788-F5A6-4DE4-B386-EF23D9FE0739}" srcOrd="3" destOrd="0" presId="urn:microsoft.com/office/officeart/2016/7/layout/BasicLinearProcessNumbered"/>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80C9B12-9326-4381-913B-9DBB48448EAD}" type="doc">
      <dgm:prSet loTypeId="urn:microsoft.com/office/officeart/2005/8/layout/hierarchy1" loCatId="hierarchy" qsTypeId="urn:microsoft.com/office/officeart/2005/8/quickstyle/simple1" qsCatId="simple" csTypeId="urn:microsoft.com/office/officeart/2005/8/colors/accent0_3" csCatId="mainScheme"/>
      <dgm:spPr/>
      <dgm:t>
        <a:bodyPr/>
        <a:lstStyle/>
        <a:p>
          <a:endParaRPr lang="en-US"/>
        </a:p>
      </dgm:t>
    </dgm:pt>
    <dgm:pt modelId="{ADBB6672-8416-4764-B855-29D983C4A88F}">
      <dgm:prSet/>
      <dgm:spPr/>
      <dgm:t>
        <a:bodyPr/>
        <a:lstStyle/>
        <a:p>
          <a:r>
            <a:rPr lang="en-US"/>
            <a:t>Communication necessitates a reciprocal connection between the delivery of recipients and messages</a:t>
          </a:r>
        </a:p>
      </dgm:t>
    </dgm:pt>
    <dgm:pt modelId="{435183CD-E31E-41C0-A422-176090B4E800}" type="parTrans" cxnId="{911F652C-C335-455D-965A-E08DEC95177A}">
      <dgm:prSet/>
      <dgm:spPr/>
      <dgm:t>
        <a:bodyPr/>
        <a:lstStyle/>
        <a:p>
          <a:endParaRPr lang="en-US"/>
        </a:p>
      </dgm:t>
    </dgm:pt>
    <dgm:pt modelId="{5247A321-BFF4-41B6-A25E-5627C7E1B113}" type="sibTrans" cxnId="{911F652C-C335-455D-965A-E08DEC95177A}">
      <dgm:prSet/>
      <dgm:spPr/>
      <dgm:t>
        <a:bodyPr/>
        <a:lstStyle/>
        <a:p>
          <a:endParaRPr lang="en-US"/>
        </a:p>
      </dgm:t>
    </dgm:pt>
    <dgm:pt modelId="{32036843-2ECA-4B23-BD9E-B23A6A1A8960}">
      <dgm:prSet/>
      <dgm:spPr/>
      <dgm:t>
        <a:bodyPr/>
        <a:lstStyle/>
        <a:p>
          <a:r>
            <a:rPr lang="en-US"/>
            <a:t>Leveraging advanced technologies can help to improve the communication system by streamlining processes</a:t>
          </a:r>
        </a:p>
      </dgm:t>
    </dgm:pt>
    <dgm:pt modelId="{25FE0A4D-ED51-4C24-9BA6-CA8CE8561BFE}" type="parTrans" cxnId="{2FE27410-E37E-42CB-8E7B-15A448645C29}">
      <dgm:prSet/>
      <dgm:spPr/>
      <dgm:t>
        <a:bodyPr/>
        <a:lstStyle/>
        <a:p>
          <a:endParaRPr lang="en-US"/>
        </a:p>
      </dgm:t>
    </dgm:pt>
    <dgm:pt modelId="{28FAAF58-FC95-4082-A7FA-3A4BB699AA71}" type="sibTrans" cxnId="{2FE27410-E37E-42CB-8E7B-15A448645C29}">
      <dgm:prSet/>
      <dgm:spPr/>
      <dgm:t>
        <a:bodyPr/>
        <a:lstStyle/>
        <a:p>
          <a:endParaRPr lang="en-US"/>
        </a:p>
      </dgm:t>
    </dgm:pt>
    <dgm:pt modelId="{22BA2F2E-C827-4232-8B51-0B89AA6F95DE}">
      <dgm:prSet/>
      <dgm:spPr/>
      <dgm:t>
        <a:bodyPr/>
        <a:lstStyle/>
        <a:p>
          <a:r>
            <a:rPr lang="en-US"/>
            <a:t>Digitalisation makes it simpler to manage interactions with clients and deliver timely updates </a:t>
          </a:r>
        </a:p>
      </dgm:t>
    </dgm:pt>
    <dgm:pt modelId="{8744C448-FC4E-4977-9ABB-05C699D072AC}" type="parTrans" cxnId="{6DC389D7-2B8B-4F8A-8A3E-4BC9B8DB3184}">
      <dgm:prSet/>
      <dgm:spPr/>
      <dgm:t>
        <a:bodyPr/>
        <a:lstStyle/>
        <a:p>
          <a:endParaRPr lang="en-US"/>
        </a:p>
      </dgm:t>
    </dgm:pt>
    <dgm:pt modelId="{361B69C2-1F62-44A3-8A5F-F1D32752CD1B}" type="sibTrans" cxnId="{6DC389D7-2B8B-4F8A-8A3E-4BC9B8DB3184}">
      <dgm:prSet/>
      <dgm:spPr/>
      <dgm:t>
        <a:bodyPr/>
        <a:lstStyle/>
        <a:p>
          <a:endParaRPr lang="en-US"/>
        </a:p>
      </dgm:t>
    </dgm:pt>
    <dgm:pt modelId="{BFBD7C91-224C-4EF3-8A4C-628BD87E691B}" type="pres">
      <dgm:prSet presAssocID="{380C9B12-9326-4381-913B-9DBB48448EAD}" presName="hierChild1" presStyleCnt="0">
        <dgm:presLayoutVars>
          <dgm:chPref val="1"/>
          <dgm:dir/>
          <dgm:animOne val="branch"/>
          <dgm:animLvl val="lvl"/>
          <dgm:resizeHandles/>
        </dgm:presLayoutVars>
      </dgm:prSet>
      <dgm:spPr/>
      <dgm:t>
        <a:bodyPr/>
        <a:lstStyle/>
        <a:p>
          <a:endParaRPr lang="en-US"/>
        </a:p>
      </dgm:t>
    </dgm:pt>
    <dgm:pt modelId="{8FB0ABAA-CA77-407E-9E7D-262CD9EA3569}" type="pres">
      <dgm:prSet presAssocID="{ADBB6672-8416-4764-B855-29D983C4A88F}" presName="hierRoot1" presStyleCnt="0"/>
      <dgm:spPr/>
    </dgm:pt>
    <dgm:pt modelId="{C877DDE6-27CA-4E75-941B-6D9D59362CB6}" type="pres">
      <dgm:prSet presAssocID="{ADBB6672-8416-4764-B855-29D983C4A88F}" presName="composite" presStyleCnt="0"/>
      <dgm:spPr/>
    </dgm:pt>
    <dgm:pt modelId="{4563DD1B-A90F-48D0-8773-7F737C414B71}" type="pres">
      <dgm:prSet presAssocID="{ADBB6672-8416-4764-B855-29D983C4A88F}" presName="background" presStyleLbl="node0" presStyleIdx="0" presStyleCnt="3"/>
      <dgm:spPr/>
    </dgm:pt>
    <dgm:pt modelId="{9A82467B-4EB4-49DA-8D24-E8EBE3409561}" type="pres">
      <dgm:prSet presAssocID="{ADBB6672-8416-4764-B855-29D983C4A88F}" presName="text" presStyleLbl="fgAcc0" presStyleIdx="0" presStyleCnt="3">
        <dgm:presLayoutVars>
          <dgm:chPref val="3"/>
        </dgm:presLayoutVars>
      </dgm:prSet>
      <dgm:spPr/>
      <dgm:t>
        <a:bodyPr/>
        <a:lstStyle/>
        <a:p>
          <a:endParaRPr lang="en-US"/>
        </a:p>
      </dgm:t>
    </dgm:pt>
    <dgm:pt modelId="{2074EDF7-0EB9-44E1-9F46-37F8A04540DE}" type="pres">
      <dgm:prSet presAssocID="{ADBB6672-8416-4764-B855-29D983C4A88F}" presName="hierChild2" presStyleCnt="0"/>
      <dgm:spPr/>
    </dgm:pt>
    <dgm:pt modelId="{4BB29137-B387-44F5-9A70-4EBF54A5008B}" type="pres">
      <dgm:prSet presAssocID="{32036843-2ECA-4B23-BD9E-B23A6A1A8960}" presName="hierRoot1" presStyleCnt="0"/>
      <dgm:spPr/>
    </dgm:pt>
    <dgm:pt modelId="{85FBA428-6021-47BB-AEC3-96F0DCAFA0CB}" type="pres">
      <dgm:prSet presAssocID="{32036843-2ECA-4B23-BD9E-B23A6A1A8960}" presName="composite" presStyleCnt="0"/>
      <dgm:spPr/>
    </dgm:pt>
    <dgm:pt modelId="{2D0312CA-67A9-4A01-98D9-69AF6EDDBA8F}" type="pres">
      <dgm:prSet presAssocID="{32036843-2ECA-4B23-BD9E-B23A6A1A8960}" presName="background" presStyleLbl="node0" presStyleIdx="1" presStyleCnt="3"/>
      <dgm:spPr/>
    </dgm:pt>
    <dgm:pt modelId="{25176261-00E2-4F9D-B9CE-943B006C6DA2}" type="pres">
      <dgm:prSet presAssocID="{32036843-2ECA-4B23-BD9E-B23A6A1A8960}" presName="text" presStyleLbl="fgAcc0" presStyleIdx="1" presStyleCnt="3">
        <dgm:presLayoutVars>
          <dgm:chPref val="3"/>
        </dgm:presLayoutVars>
      </dgm:prSet>
      <dgm:spPr/>
      <dgm:t>
        <a:bodyPr/>
        <a:lstStyle/>
        <a:p>
          <a:endParaRPr lang="en-US"/>
        </a:p>
      </dgm:t>
    </dgm:pt>
    <dgm:pt modelId="{1EEDEC91-EA5B-4903-A02A-591185ED7719}" type="pres">
      <dgm:prSet presAssocID="{32036843-2ECA-4B23-BD9E-B23A6A1A8960}" presName="hierChild2" presStyleCnt="0"/>
      <dgm:spPr/>
    </dgm:pt>
    <dgm:pt modelId="{DF96256C-9DEF-4852-9DE6-4F70F2CE5024}" type="pres">
      <dgm:prSet presAssocID="{22BA2F2E-C827-4232-8B51-0B89AA6F95DE}" presName="hierRoot1" presStyleCnt="0"/>
      <dgm:spPr/>
    </dgm:pt>
    <dgm:pt modelId="{FBF2E869-7782-4C92-BEFC-7A1B3B5D797D}" type="pres">
      <dgm:prSet presAssocID="{22BA2F2E-C827-4232-8B51-0B89AA6F95DE}" presName="composite" presStyleCnt="0"/>
      <dgm:spPr/>
    </dgm:pt>
    <dgm:pt modelId="{9B7EB6D7-B363-4CD7-A05F-3635D67A698F}" type="pres">
      <dgm:prSet presAssocID="{22BA2F2E-C827-4232-8B51-0B89AA6F95DE}" presName="background" presStyleLbl="node0" presStyleIdx="2" presStyleCnt="3"/>
      <dgm:spPr/>
    </dgm:pt>
    <dgm:pt modelId="{CFA44CAB-4BC0-4157-9844-E453B2217C6C}" type="pres">
      <dgm:prSet presAssocID="{22BA2F2E-C827-4232-8B51-0B89AA6F95DE}" presName="text" presStyleLbl="fgAcc0" presStyleIdx="2" presStyleCnt="3">
        <dgm:presLayoutVars>
          <dgm:chPref val="3"/>
        </dgm:presLayoutVars>
      </dgm:prSet>
      <dgm:spPr/>
      <dgm:t>
        <a:bodyPr/>
        <a:lstStyle/>
        <a:p>
          <a:endParaRPr lang="en-US"/>
        </a:p>
      </dgm:t>
    </dgm:pt>
    <dgm:pt modelId="{17B26036-8D22-44B8-9869-98CD35D184BD}" type="pres">
      <dgm:prSet presAssocID="{22BA2F2E-C827-4232-8B51-0B89AA6F95DE}" presName="hierChild2" presStyleCnt="0"/>
      <dgm:spPr/>
    </dgm:pt>
  </dgm:ptLst>
  <dgm:cxnLst>
    <dgm:cxn modelId="{4CDEFCBB-7E86-4605-9F70-738022E84954}" type="presOf" srcId="{32036843-2ECA-4B23-BD9E-B23A6A1A8960}" destId="{25176261-00E2-4F9D-B9CE-943B006C6DA2}" srcOrd="0" destOrd="0" presId="urn:microsoft.com/office/officeart/2005/8/layout/hierarchy1"/>
    <dgm:cxn modelId="{2FE27410-E37E-42CB-8E7B-15A448645C29}" srcId="{380C9B12-9326-4381-913B-9DBB48448EAD}" destId="{32036843-2ECA-4B23-BD9E-B23A6A1A8960}" srcOrd="1" destOrd="0" parTransId="{25FE0A4D-ED51-4C24-9BA6-CA8CE8561BFE}" sibTransId="{28FAAF58-FC95-4082-A7FA-3A4BB699AA71}"/>
    <dgm:cxn modelId="{32BCAAF4-53BD-44D2-A74C-5066F26BB774}" type="presOf" srcId="{ADBB6672-8416-4764-B855-29D983C4A88F}" destId="{9A82467B-4EB4-49DA-8D24-E8EBE3409561}" srcOrd="0" destOrd="0" presId="urn:microsoft.com/office/officeart/2005/8/layout/hierarchy1"/>
    <dgm:cxn modelId="{C8D48129-9CFA-4189-8697-62C3E82F21B7}" type="presOf" srcId="{22BA2F2E-C827-4232-8B51-0B89AA6F95DE}" destId="{CFA44CAB-4BC0-4157-9844-E453B2217C6C}" srcOrd="0" destOrd="0" presId="urn:microsoft.com/office/officeart/2005/8/layout/hierarchy1"/>
    <dgm:cxn modelId="{5B2E7AAA-57B8-4EBC-AFFC-E4AF7EC313E2}" type="presOf" srcId="{380C9B12-9326-4381-913B-9DBB48448EAD}" destId="{BFBD7C91-224C-4EF3-8A4C-628BD87E691B}" srcOrd="0" destOrd="0" presId="urn:microsoft.com/office/officeart/2005/8/layout/hierarchy1"/>
    <dgm:cxn modelId="{6DC389D7-2B8B-4F8A-8A3E-4BC9B8DB3184}" srcId="{380C9B12-9326-4381-913B-9DBB48448EAD}" destId="{22BA2F2E-C827-4232-8B51-0B89AA6F95DE}" srcOrd="2" destOrd="0" parTransId="{8744C448-FC4E-4977-9ABB-05C699D072AC}" sibTransId="{361B69C2-1F62-44A3-8A5F-F1D32752CD1B}"/>
    <dgm:cxn modelId="{911F652C-C335-455D-965A-E08DEC95177A}" srcId="{380C9B12-9326-4381-913B-9DBB48448EAD}" destId="{ADBB6672-8416-4764-B855-29D983C4A88F}" srcOrd="0" destOrd="0" parTransId="{435183CD-E31E-41C0-A422-176090B4E800}" sibTransId="{5247A321-BFF4-41B6-A25E-5627C7E1B113}"/>
    <dgm:cxn modelId="{9C731909-2496-48CA-BAC1-FF3F27583FE4}" type="presParOf" srcId="{BFBD7C91-224C-4EF3-8A4C-628BD87E691B}" destId="{8FB0ABAA-CA77-407E-9E7D-262CD9EA3569}" srcOrd="0" destOrd="0" presId="urn:microsoft.com/office/officeart/2005/8/layout/hierarchy1"/>
    <dgm:cxn modelId="{1B1E85C0-4916-4C37-9F12-B2DB9E388B8B}" type="presParOf" srcId="{8FB0ABAA-CA77-407E-9E7D-262CD9EA3569}" destId="{C877DDE6-27CA-4E75-941B-6D9D59362CB6}" srcOrd="0" destOrd="0" presId="urn:microsoft.com/office/officeart/2005/8/layout/hierarchy1"/>
    <dgm:cxn modelId="{EE5E0D04-9777-4934-8978-AA8EDF2AAE6B}" type="presParOf" srcId="{C877DDE6-27CA-4E75-941B-6D9D59362CB6}" destId="{4563DD1B-A90F-48D0-8773-7F737C414B71}" srcOrd="0" destOrd="0" presId="urn:microsoft.com/office/officeart/2005/8/layout/hierarchy1"/>
    <dgm:cxn modelId="{D6B9BEF6-855C-4443-BB5A-53C849993401}" type="presParOf" srcId="{C877DDE6-27CA-4E75-941B-6D9D59362CB6}" destId="{9A82467B-4EB4-49DA-8D24-E8EBE3409561}" srcOrd="1" destOrd="0" presId="urn:microsoft.com/office/officeart/2005/8/layout/hierarchy1"/>
    <dgm:cxn modelId="{467F7722-18F5-4308-804F-E6B6962FCC7B}" type="presParOf" srcId="{8FB0ABAA-CA77-407E-9E7D-262CD9EA3569}" destId="{2074EDF7-0EB9-44E1-9F46-37F8A04540DE}" srcOrd="1" destOrd="0" presId="urn:microsoft.com/office/officeart/2005/8/layout/hierarchy1"/>
    <dgm:cxn modelId="{79F43802-431C-4BA0-B414-7D26D54500CD}" type="presParOf" srcId="{BFBD7C91-224C-4EF3-8A4C-628BD87E691B}" destId="{4BB29137-B387-44F5-9A70-4EBF54A5008B}" srcOrd="1" destOrd="0" presId="urn:microsoft.com/office/officeart/2005/8/layout/hierarchy1"/>
    <dgm:cxn modelId="{B358B618-C9F7-4331-B2CE-EC6206EE72BF}" type="presParOf" srcId="{4BB29137-B387-44F5-9A70-4EBF54A5008B}" destId="{85FBA428-6021-47BB-AEC3-96F0DCAFA0CB}" srcOrd="0" destOrd="0" presId="urn:microsoft.com/office/officeart/2005/8/layout/hierarchy1"/>
    <dgm:cxn modelId="{4088AFF7-428A-4435-9DC1-37F6615E0B29}" type="presParOf" srcId="{85FBA428-6021-47BB-AEC3-96F0DCAFA0CB}" destId="{2D0312CA-67A9-4A01-98D9-69AF6EDDBA8F}" srcOrd="0" destOrd="0" presId="urn:microsoft.com/office/officeart/2005/8/layout/hierarchy1"/>
    <dgm:cxn modelId="{817C4E26-7895-4E8A-AC62-CA9C15C5D2BD}" type="presParOf" srcId="{85FBA428-6021-47BB-AEC3-96F0DCAFA0CB}" destId="{25176261-00E2-4F9D-B9CE-943B006C6DA2}" srcOrd="1" destOrd="0" presId="urn:microsoft.com/office/officeart/2005/8/layout/hierarchy1"/>
    <dgm:cxn modelId="{A033F7A1-21DC-4E3E-B3BA-422A9A85A606}" type="presParOf" srcId="{4BB29137-B387-44F5-9A70-4EBF54A5008B}" destId="{1EEDEC91-EA5B-4903-A02A-591185ED7719}" srcOrd="1" destOrd="0" presId="urn:microsoft.com/office/officeart/2005/8/layout/hierarchy1"/>
    <dgm:cxn modelId="{3AD7A4B5-1F36-48E1-AB2A-35BD46521CA4}" type="presParOf" srcId="{BFBD7C91-224C-4EF3-8A4C-628BD87E691B}" destId="{DF96256C-9DEF-4852-9DE6-4F70F2CE5024}" srcOrd="2" destOrd="0" presId="urn:microsoft.com/office/officeart/2005/8/layout/hierarchy1"/>
    <dgm:cxn modelId="{F9505BAF-EBF3-4F49-B5B0-5F5DAD642FA7}" type="presParOf" srcId="{DF96256C-9DEF-4852-9DE6-4F70F2CE5024}" destId="{FBF2E869-7782-4C92-BEFC-7A1B3B5D797D}" srcOrd="0" destOrd="0" presId="urn:microsoft.com/office/officeart/2005/8/layout/hierarchy1"/>
    <dgm:cxn modelId="{84C9C21A-3D74-4782-A129-69DEAA60FEDC}" type="presParOf" srcId="{FBF2E869-7782-4C92-BEFC-7A1B3B5D797D}" destId="{9B7EB6D7-B363-4CD7-A05F-3635D67A698F}" srcOrd="0" destOrd="0" presId="urn:microsoft.com/office/officeart/2005/8/layout/hierarchy1"/>
    <dgm:cxn modelId="{69CE364B-6DE1-4477-9810-C0B3C346AFFD}" type="presParOf" srcId="{FBF2E869-7782-4C92-BEFC-7A1B3B5D797D}" destId="{CFA44CAB-4BC0-4157-9844-E453B2217C6C}" srcOrd="1" destOrd="0" presId="urn:microsoft.com/office/officeart/2005/8/layout/hierarchy1"/>
    <dgm:cxn modelId="{D24E9EB6-A281-40AB-85C1-D9157867FE0B}" type="presParOf" srcId="{DF96256C-9DEF-4852-9DE6-4F70F2CE5024}" destId="{17B26036-8D22-44B8-9869-98CD35D184BD}" srcOrd="1" destOrd="0" presId="urn:microsoft.com/office/officeart/2005/8/layout/hierarchy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87DD7B-4211-432F-A542-3145620E8855}">
      <dsp:nvSpPr>
        <dsp:cNvPr id="0" name=""/>
        <dsp:cNvSpPr/>
      </dsp:nvSpPr>
      <dsp:spPr>
        <a:xfrm>
          <a:off x="0" y="0"/>
          <a:ext cx="4265370" cy="0"/>
        </a:xfrm>
        <a:prstGeom prst="lin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1DF82CF9-7F7A-4EB4-8C9F-59EAC94887F1}">
      <dsp:nvSpPr>
        <dsp:cNvPr id="0" name=""/>
        <dsp:cNvSpPr/>
      </dsp:nvSpPr>
      <dsp:spPr>
        <a:xfrm>
          <a:off x="0" y="0"/>
          <a:ext cx="4265370" cy="9756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b="1" i="1" kern="1200"/>
            <a:t>AI-powered Chatbots</a:t>
          </a:r>
          <a:endParaRPr lang="en-US" sz="2600" kern="1200"/>
        </a:p>
      </dsp:txBody>
      <dsp:txXfrm>
        <a:off x="0" y="0"/>
        <a:ext cx="4265370" cy="975658"/>
      </dsp:txXfrm>
    </dsp:sp>
    <dsp:sp modelId="{29B404F5-59EB-472B-A4AD-04D131BD04C7}">
      <dsp:nvSpPr>
        <dsp:cNvPr id="0" name=""/>
        <dsp:cNvSpPr/>
      </dsp:nvSpPr>
      <dsp:spPr>
        <a:xfrm>
          <a:off x="0" y="975658"/>
          <a:ext cx="4265370" cy="0"/>
        </a:xfrm>
        <a:prstGeom prst="line">
          <a:avLst/>
        </a:prstGeom>
        <a:solidFill>
          <a:schemeClr val="accent2">
            <a:hueOff val="2147871"/>
            <a:satOff val="-6164"/>
            <a:lumOff val="-9870"/>
            <a:alphaOff val="0"/>
          </a:schemeClr>
        </a:solidFill>
        <a:ln w="19050" cap="flat" cmpd="sng" algn="ctr">
          <a:solidFill>
            <a:schemeClr val="accent2">
              <a:hueOff val="2147871"/>
              <a:satOff val="-6164"/>
              <a:lumOff val="-987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1060A2DC-0432-4107-9AF0-D74FABED99B0}">
      <dsp:nvSpPr>
        <dsp:cNvPr id="0" name=""/>
        <dsp:cNvSpPr/>
      </dsp:nvSpPr>
      <dsp:spPr>
        <a:xfrm>
          <a:off x="0" y="975658"/>
          <a:ext cx="4265370" cy="9756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b="1" i="1" kern="1200"/>
            <a:t>Centralized Communication Platforms</a:t>
          </a:r>
          <a:endParaRPr lang="en-US" sz="2600" kern="1200"/>
        </a:p>
      </dsp:txBody>
      <dsp:txXfrm>
        <a:off x="0" y="975658"/>
        <a:ext cx="4265370" cy="975658"/>
      </dsp:txXfrm>
    </dsp:sp>
    <dsp:sp modelId="{834CA8F5-927F-4E01-8C80-352C2EDCB0ED}">
      <dsp:nvSpPr>
        <dsp:cNvPr id="0" name=""/>
        <dsp:cNvSpPr/>
      </dsp:nvSpPr>
      <dsp:spPr>
        <a:xfrm>
          <a:off x="0" y="1951317"/>
          <a:ext cx="4265370" cy="0"/>
        </a:xfrm>
        <a:prstGeom prst="line">
          <a:avLst/>
        </a:prstGeom>
        <a:solidFill>
          <a:schemeClr val="accent2">
            <a:hueOff val="4295743"/>
            <a:satOff val="-12329"/>
            <a:lumOff val="-19739"/>
            <a:alphaOff val="0"/>
          </a:schemeClr>
        </a:solidFill>
        <a:ln w="19050" cap="flat" cmpd="sng" algn="ctr">
          <a:solidFill>
            <a:schemeClr val="accent2">
              <a:hueOff val="4295743"/>
              <a:satOff val="-12329"/>
              <a:lumOff val="-19739"/>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D0333F67-CC15-470C-BA19-57F514F0EDC9}">
      <dsp:nvSpPr>
        <dsp:cNvPr id="0" name=""/>
        <dsp:cNvSpPr/>
      </dsp:nvSpPr>
      <dsp:spPr>
        <a:xfrm>
          <a:off x="0" y="1951317"/>
          <a:ext cx="4265370" cy="9756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b="1" i="1" kern="1200"/>
            <a:t>Email marketing strategy</a:t>
          </a:r>
          <a:endParaRPr lang="en-US" sz="2600" kern="1200"/>
        </a:p>
      </dsp:txBody>
      <dsp:txXfrm>
        <a:off x="0" y="1951317"/>
        <a:ext cx="4265370" cy="975658"/>
      </dsp:txXfrm>
    </dsp:sp>
    <dsp:sp modelId="{57D58704-6924-45A3-9B92-4B0FE805F029}">
      <dsp:nvSpPr>
        <dsp:cNvPr id="0" name=""/>
        <dsp:cNvSpPr/>
      </dsp:nvSpPr>
      <dsp:spPr>
        <a:xfrm>
          <a:off x="0" y="2926976"/>
          <a:ext cx="4265370" cy="0"/>
        </a:xfrm>
        <a:prstGeom prst="line">
          <a:avLst/>
        </a:prstGeom>
        <a:solidFill>
          <a:schemeClr val="accent2">
            <a:hueOff val="6443614"/>
            <a:satOff val="-18493"/>
            <a:lumOff val="-29609"/>
            <a:alphaOff val="0"/>
          </a:schemeClr>
        </a:solidFill>
        <a:ln w="19050" cap="flat" cmpd="sng" algn="ctr">
          <a:solidFill>
            <a:schemeClr val="accent2">
              <a:hueOff val="6443614"/>
              <a:satOff val="-18493"/>
              <a:lumOff val="-29609"/>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EA048F75-EABF-4541-A3BB-14FE39146566}">
      <dsp:nvSpPr>
        <dsp:cNvPr id="0" name=""/>
        <dsp:cNvSpPr/>
      </dsp:nvSpPr>
      <dsp:spPr>
        <a:xfrm>
          <a:off x="0" y="2926976"/>
          <a:ext cx="4265370" cy="9756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b="1" i="1" kern="1200"/>
            <a:t>Data Analytics</a:t>
          </a:r>
          <a:endParaRPr lang="en-US" sz="2600" kern="1200"/>
        </a:p>
      </dsp:txBody>
      <dsp:txXfrm>
        <a:off x="0" y="2926976"/>
        <a:ext cx="4265370" cy="97565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56A4B8-46CE-4DEB-A708-6E5FFECB5EF9}">
      <dsp:nvSpPr>
        <dsp:cNvPr id="0" name=""/>
        <dsp:cNvSpPr/>
      </dsp:nvSpPr>
      <dsp:spPr>
        <a:xfrm>
          <a:off x="0" y="0"/>
          <a:ext cx="3414946" cy="3689405"/>
        </a:xfrm>
        <a:prstGeom prst="rect">
          <a:avLst/>
        </a:prstGeom>
        <a:solidFill>
          <a:schemeClr val="accent2">
            <a:tint val="40000"/>
            <a:alpha val="90000"/>
            <a:hueOff val="0"/>
            <a:satOff val="0"/>
            <a:lumOff val="0"/>
            <a:alphaOff val="0"/>
          </a:schemeClr>
        </a:solidFill>
        <a:ln w="1905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243" tIns="330200" rIns="266243" bIns="330200" numCol="1" spcCol="1270" anchor="t" anchorCtr="0">
          <a:noAutofit/>
        </a:bodyPr>
        <a:lstStyle/>
        <a:p>
          <a:pPr marL="0" lvl="0" indent="0" algn="l" defTabSz="1155700">
            <a:lnSpc>
              <a:spcPct val="90000"/>
            </a:lnSpc>
            <a:spcBef>
              <a:spcPct val="0"/>
            </a:spcBef>
            <a:spcAft>
              <a:spcPct val="35000"/>
            </a:spcAft>
            <a:buNone/>
          </a:pPr>
          <a:r>
            <a:rPr lang="en-US" sz="2600" b="1" i="1" kern="1200"/>
            <a:t>Implementing a robust security system</a:t>
          </a:r>
          <a:endParaRPr lang="en-US" sz="2600" kern="1200"/>
        </a:p>
      </dsp:txBody>
      <dsp:txXfrm>
        <a:off x="0" y="1401973"/>
        <a:ext cx="3414946" cy="2213643"/>
      </dsp:txXfrm>
    </dsp:sp>
    <dsp:sp modelId="{340EFBDF-C3CF-4CF2-B6B9-4E998AEDF2E5}">
      <dsp:nvSpPr>
        <dsp:cNvPr id="0" name=""/>
        <dsp:cNvSpPr/>
      </dsp:nvSpPr>
      <dsp:spPr>
        <a:xfrm>
          <a:off x="1154062" y="368940"/>
          <a:ext cx="1106821" cy="1106821"/>
        </a:xfrm>
        <a:prstGeom prst="ellips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292" tIns="12700" rIns="86292" bIns="12700" numCol="1" spcCol="1270" anchor="ctr" anchorCtr="0">
          <a:noAutofit/>
        </a:bodyPr>
        <a:lstStyle/>
        <a:p>
          <a:pPr marL="0" lvl="0" indent="0" algn="ctr" defTabSz="2133600">
            <a:lnSpc>
              <a:spcPct val="90000"/>
            </a:lnSpc>
            <a:spcBef>
              <a:spcPct val="0"/>
            </a:spcBef>
            <a:spcAft>
              <a:spcPct val="35000"/>
            </a:spcAft>
            <a:buNone/>
          </a:pPr>
          <a:r>
            <a:rPr lang="en-US" sz="4800" kern="1200"/>
            <a:t>1</a:t>
          </a:r>
        </a:p>
      </dsp:txBody>
      <dsp:txXfrm>
        <a:off x="1316152" y="531030"/>
        <a:ext cx="782641" cy="782641"/>
      </dsp:txXfrm>
    </dsp:sp>
    <dsp:sp modelId="{86BC4998-BBD4-4EA4-B502-6F1EB59848D3}">
      <dsp:nvSpPr>
        <dsp:cNvPr id="0" name=""/>
        <dsp:cNvSpPr/>
      </dsp:nvSpPr>
      <dsp:spPr>
        <a:xfrm>
          <a:off x="0" y="3689333"/>
          <a:ext cx="3414946" cy="72"/>
        </a:xfrm>
        <a:prstGeom prst="rect">
          <a:avLst/>
        </a:prstGeom>
        <a:solidFill>
          <a:schemeClr val="accent2">
            <a:hueOff val="1288723"/>
            <a:satOff val="-3699"/>
            <a:lumOff val="-5922"/>
            <a:alphaOff val="0"/>
          </a:schemeClr>
        </a:solidFill>
        <a:ln w="19050" cap="flat" cmpd="sng" algn="ctr">
          <a:solidFill>
            <a:schemeClr val="accent2">
              <a:hueOff val="1288723"/>
              <a:satOff val="-3699"/>
              <a:lumOff val="-592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E8CEBEB-F9E9-4B0A-9969-39679FC37345}">
      <dsp:nvSpPr>
        <dsp:cNvPr id="0" name=""/>
        <dsp:cNvSpPr/>
      </dsp:nvSpPr>
      <dsp:spPr>
        <a:xfrm>
          <a:off x="3756441" y="0"/>
          <a:ext cx="3414946" cy="3689405"/>
        </a:xfrm>
        <a:prstGeom prst="rect">
          <a:avLst/>
        </a:prstGeom>
        <a:solidFill>
          <a:schemeClr val="accent2">
            <a:tint val="40000"/>
            <a:alpha val="90000"/>
            <a:hueOff val="3367359"/>
            <a:satOff val="-31116"/>
            <a:lumOff val="-3508"/>
            <a:alphaOff val="0"/>
          </a:schemeClr>
        </a:solidFill>
        <a:ln w="19050" cap="flat" cmpd="sng" algn="ctr">
          <a:solidFill>
            <a:schemeClr val="accent2">
              <a:tint val="40000"/>
              <a:alpha val="90000"/>
              <a:hueOff val="3367359"/>
              <a:satOff val="-31116"/>
              <a:lumOff val="-350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243" tIns="330200" rIns="266243" bIns="330200" numCol="1" spcCol="1270" anchor="t" anchorCtr="0">
          <a:noAutofit/>
        </a:bodyPr>
        <a:lstStyle/>
        <a:p>
          <a:pPr marL="0" lvl="0" indent="0" algn="l" defTabSz="1155700">
            <a:lnSpc>
              <a:spcPct val="90000"/>
            </a:lnSpc>
            <a:spcBef>
              <a:spcPct val="0"/>
            </a:spcBef>
            <a:spcAft>
              <a:spcPct val="35000"/>
            </a:spcAft>
            <a:buNone/>
          </a:pPr>
          <a:r>
            <a:rPr lang="en-US" sz="2600" b="1" i="1" kern="1200"/>
            <a:t>Performing regular audits</a:t>
          </a:r>
          <a:endParaRPr lang="en-US" sz="2600" kern="1200"/>
        </a:p>
      </dsp:txBody>
      <dsp:txXfrm>
        <a:off x="3756441" y="1401973"/>
        <a:ext cx="3414946" cy="2213643"/>
      </dsp:txXfrm>
    </dsp:sp>
    <dsp:sp modelId="{94B978A9-E81D-49F1-996A-9EC3C7F75367}">
      <dsp:nvSpPr>
        <dsp:cNvPr id="0" name=""/>
        <dsp:cNvSpPr/>
      </dsp:nvSpPr>
      <dsp:spPr>
        <a:xfrm>
          <a:off x="4910503" y="368940"/>
          <a:ext cx="1106821" cy="1106821"/>
        </a:xfrm>
        <a:prstGeom prst="ellipse">
          <a:avLst/>
        </a:prstGeom>
        <a:solidFill>
          <a:schemeClr val="accent2">
            <a:hueOff val="2577445"/>
            <a:satOff val="-7397"/>
            <a:lumOff val="-11844"/>
            <a:alphaOff val="0"/>
          </a:schemeClr>
        </a:solidFill>
        <a:ln w="19050" cap="flat" cmpd="sng" algn="ctr">
          <a:solidFill>
            <a:schemeClr val="accent2">
              <a:hueOff val="2577445"/>
              <a:satOff val="-7397"/>
              <a:lumOff val="-1184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292" tIns="12700" rIns="86292" bIns="12700" numCol="1" spcCol="1270" anchor="ctr" anchorCtr="0">
          <a:noAutofit/>
        </a:bodyPr>
        <a:lstStyle/>
        <a:p>
          <a:pPr marL="0" lvl="0" indent="0" algn="ctr" defTabSz="2133600">
            <a:lnSpc>
              <a:spcPct val="90000"/>
            </a:lnSpc>
            <a:spcBef>
              <a:spcPct val="0"/>
            </a:spcBef>
            <a:spcAft>
              <a:spcPct val="35000"/>
            </a:spcAft>
            <a:buNone/>
          </a:pPr>
          <a:r>
            <a:rPr lang="en-US" sz="4800" kern="1200"/>
            <a:t>2</a:t>
          </a:r>
        </a:p>
      </dsp:txBody>
      <dsp:txXfrm>
        <a:off x="5072593" y="531030"/>
        <a:ext cx="782641" cy="782641"/>
      </dsp:txXfrm>
    </dsp:sp>
    <dsp:sp modelId="{A868B897-ACDD-4C83-A16D-F89E5C81626F}">
      <dsp:nvSpPr>
        <dsp:cNvPr id="0" name=""/>
        <dsp:cNvSpPr/>
      </dsp:nvSpPr>
      <dsp:spPr>
        <a:xfrm>
          <a:off x="3756441" y="3689333"/>
          <a:ext cx="3414946" cy="72"/>
        </a:xfrm>
        <a:prstGeom prst="rect">
          <a:avLst/>
        </a:prstGeom>
        <a:solidFill>
          <a:schemeClr val="accent2">
            <a:hueOff val="3866169"/>
            <a:satOff val="-11096"/>
            <a:lumOff val="-17765"/>
            <a:alphaOff val="0"/>
          </a:schemeClr>
        </a:solidFill>
        <a:ln w="19050" cap="flat" cmpd="sng" algn="ctr">
          <a:solidFill>
            <a:schemeClr val="accent2">
              <a:hueOff val="3866169"/>
              <a:satOff val="-11096"/>
              <a:lumOff val="-1776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22B248C-3E9B-4BFA-AA4D-20CEE56698F3}">
      <dsp:nvSpPr>
        <dsp:cNvPr id="0" name=""/>
        <dsp:cNvSpPr/>
      </dsp:nvSpPr>
      <dsp:spPr>
        <a:xfrm>
          <a:off x="7512882" y="0"/>
          <a:ext cx="3414946" cy="3689405"/>
        </a:xfrm>
        <a:prstGeom prst="rect">
          <a:avLst/>
        </a:prstGeom>
        <a:solidFill>
          <a:schemeClr val="accent2">
            <a:tint val="40000"/>
            <a:alpha val="90000"/>
            <a:hueOff val="6734718"/>
            <a:satOff val="-62232"/>
            <a:lumOff val="-7015"/>
            <a:alphaOff val="0"/>
          </a:schemeClr>
        </a:solidFill>
        <a:ln w="19050" cap="flat" cmpd="sng" algn="ctr">
          <a:solidFill>
            <a:schemeClr val="accent2">
              <a:tint val="40000"/>
              <a:alpha val="90000"/>
              <a:hueOff val="6734718"/>
              <a:satOff val="-62232"/>
              <a:lumOff val="-701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243" tIns="330200" rIns="266243" bIns="330200" numCol="1" spcCol="1270" anchor="t" anchorCtr="0">
          <a:noAutofit/>
        </a:bodyPr>
        <a:lstStyle/>
        <a:p>
          <a:pPr marL="0" lvl="0" indent="0" algn="l" defTabSz="1155700">
            <a:lnSpc>
              <a:spcPct val="90000"/>
            </a:lnSpc>
            <a:spcBef>
              <a:spcPct val="0"/>
            </a:spcBef>
            <a:spcAft>
              <a:spcPct val="35000"/>
            </a:spcAft>
            <a:buNone/>
          </a:pPr>
          <a:r>
            <a:rPr lang="en-US" sz="2600" b="1" i="1" kern="1200"/>
            <a:t>Leveraging social media for customer interactions</a:t>
          </a:r>
          <a:endParaRPr lang="en-US" sz="2600" kern="1200"/>
        </a:p>
      </dsp:txBody>
      <dsp:txXfrm>
        <a:off x="7512882" y="1401973"/>
        <a:ext cx="3414946" cy="2213643"/>
      </dsp:txXfrm>
    </dsp:sp>
    <dsp:sp modelId="{62FE2221-E2A1-49CC-BD96-7216BE51FC4A}">
      <dsp:nvSpPr>
        <dsp:cNvPr id="0" name=""/>
        <dsp:cNvSpPr/>
      </dsp:nvSpPr>
      <dsp:spPr>
        <a:xfrm>
          <a:off x="8666944" y="368940"/>
          <a:ext cx="1106821" cy="1106821"/>
        </a:xfrm>
        <a:prstGeom prst="ellipse">
          <a:avLst/>
        </a:prstGeom>
        <a:solidFill>
          <a:schemeClr val="accent2">
            <a:hueOff val="5154891"/>
            <a:satOff val="-14794"/>
            <a:lumOff val="-23687"/>
            <a:alphaOff val="0"/>
          </a:schemeClr>
        </a:solidFill>
        <a:ln w="19050" cap="flat" cmpd="sng" algn="ctr">
          <a:solidFill>
            <a:schemeClr val="accent2">
              <a:hueOff val="5154891"/>
              <a:satOff val="-14794"/>
              <a:lumOff val="-2368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292" tIns="12700" rIns="86292" bIns="12700" numCol="1" spcCol="1270" anchor="ctr" anchorCtr="0">
          <a:noAutofit/>
        </a:bodyPr>
        <a:lstStyle/>
        <a:p>
          <a:pPr marL="0" lvl="0" indent="0" algn="ctr" defTabSz="2133600">
            <a:lnSpc>
              <a:spcPct val="90000"/>
            </a:lnSpc>
            <a:spcBef>
              <a:spcPct val="0"/>
            </a:spcBef>
            <a:spcAft>
              <a:spcPct val="35000"/>
            </a:spcAft>
            <a:buNone/>
          </a:pPr>
          <a:r>
            <a:rPr lang="en-US" sz="4800" kern="1200"/>
            <a:t>3</a:t>
          </a:r>
        </a:p>
      </dsp:txBody>
      <dsp:txXfrm>
        <a:off x="8829034" y="531030"/>
        <a:ext cx="782641" cy="782641"/>
      </dsp:txXfrm>
    </dsp:sp>
    <dsp:sp modelId="{548C0E5C-1233-4F0E-9B03-66C75083400F}">
      <dsp:nvSpPr>
        <dsp:cNvPr id="0" name=""/>
        <dsp:cNvSpPr/>
      </dsp:nvSpPr>
      <dsp:spPr>
        <a:xfrm>
          <a:off x="7512882" y="3689333"/>
          <a:ext cx="3414946" cy="72"/>
        </a:xfrm>
        <a:prstGeom prst="rect">
          <a:avLst/>
        </a:prstGeom>
        <a:solidFill>
          <a:schemeClr val="accent2">
            <a:hueOff val="6443614"/>
            <a:satOff val="-18493"/>
            <a:lumOff val="-29609"/>
            <a:alphaOff val="0"/>
          </a:schemeClr>
        </a:solidFill>
        <a:ln w="19050" cap="flat" cmpd="sng" algn="ctr">
          <a:solidFill>
            <a:schemeClr val="accent2">
              <a:hueOff val="6443614"/>
              <a:satOff val="-18493"/>
              <a:lumOff val="-2960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63DD1B-A90F-48D0-8773-7F737C414B71}">
      <dsp:nvSpPr>
        <dsp:cNvPr id="0" name=""/>
        <dsp:cNvSpPr/>
      </dsp:nvSpPr>
      <dsp:spPr>
        <a:xfrm>
          <a:off x="0" y="524133"/>
          <a:ext cx="2918936" cy="1853524"/>
        </a:xfrm>
        <a:prstGeom prst="roundRect">
          <a:avLst>
            <a:gd name="adj" fmla="val 10000"/>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A82467B-4EB4-49DA-8D24-E8EBE3409561}">
      <dsp:nvSpPr>
        <dsp:cNvPr id="0" name=""/>
        <dsp:cNvSpPr/>
      </dsp:nvSpPr>
      <dsp:spPr>
        <a:xfrm>
          <a:off x="324326" y="832243"/>
          <a:ext cx="2918936" cy="1853524"/>
        </a:xfrm>
        <a:prstGeom prst="roundRect">
          <a:avLst>
            <a:gd name="adj" fmla="val 10000"/>
          </a:avLst>
        </a:prstGeom>
        <a:solidFill>
          <a:schemeClr val="lt2">
            <a:alpha val="90000"/>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Communication necessitates a reciprocal connection between the delivery of recipients and messages</a:t>
          </a:r>
        </a:p>
      </dsp:txBody>
      <dsp:txXfrm>
        <a:off x="378614" y="886531"/>
        <a:ext cx="2810360" cy="1744948"/>
      </dsp:txXfrm>
    </dsp:sp>
    <dsp:sp modelId="{2D0312CA-67A9-4A01-98D9-69AF6EDDBA8F}">
      <dsp:nvSpPr>
        <dsp:cNvPr id="0" name=""/>
        <dsp:cNvSpPr/>
      </dsp:nvSpPr>
      <dsp:spPr>
        <a:xfrm>
          <a:off x="3567588" y="524133"/>
          <a:ext cx="2918936" cy="1853524"/>
        </a:xfrm>
        <a:prstGeom prst="roundRect">
          <a:avLst>
            <a:gd name="adj" fmla="val 10000"/>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5176261-00E2-4F9D-B9CE-943B006C6DA2}">
      <dsp:nvSpPr>
        <dsp:cNvPr id="0" name=""/>
        <dsp:cNvSpPr/>
      </dsp:nvSpPr>
      <dsp:spPr>
        <a:xfrm>
          <a:off x="3891915" y="832243"/>
          <a:ext cx="2918936" cy="1853524"/>
        </a:xfrm>
        <a:prstGeom prst="roundRect">
          <a:avLst>
            <a:gd name="adj" fmla="val 10000"/>
          </a:avLst>
        </a:prstGeom>
        <a:solidFill>
          <a:schemeClr val="lt2">
            <a:alpha val="90000"/>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Leveraging advanced technologies can help to improve the communication system by streamlining processes</a:t>
          </a:r>
        </a:p>
      </dsp:txBody>
      <dsp:txXfrm>
        <a:off x="3946203" y="886531"/>
        <a:ext cx="2810360" cy="1744948"/>
      </dsp:txXfrm>
    </dsp:sp>
    <dsp:sp modelId="{9B7EB6D7-B363-4CD7-A05F-3635D67A698F}">
      <dsp:nvSpPr>
        <dsp:cNvPr id="0" name=""/>
        <dsp:cNvSpPr/>
      </dsp:nvSpPr>
      <dsp:spPr>
        <a:xfrm>
          <a:off x="7135177" y="524133"/>
          <a:ext cx="2918936" cy="1853524"/>
        </a:xfrm>
        <a:prstGeom prst="roundRect">
          <a:avLst>
            <a:gd name="adj" fmla="val 10000"/>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FA44CAB-4BC0-4157-9844-E453B2217C6C}">
      <dsp:nvSpPr>
        <dsp:cNvPr id="0" name=""/>
        <dsp:cNvSpPr/>
      </dsp:nvSpPr>
      <dsp:spPr>
        <a:xfrm>
          <a:off x="7459503" y="832243"/>
          <a:ext cx="2918936" cy="1853524"/>
        </a:xfrm>
        <a:prstGeom prst="roundRect">
          <a:avLst>
            <a:gd name="adj" fmla="val 10000"/>
          </a:avLst>
        </a:prstGeom>
        <a:solidFill>
          <a:schemeClr val="lt2">
            <a:alpha val="90000"/>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Digitalisation makes it simpler to manage interactions with clients and deliver timely updates </a:t>
          </a:r>
        </a:p>
      </dsp:txBody>
      <dsp:txXfrm>
        <a:off x="7513791" y="886531"/>
        <a:ext cx="2810360" cy="1744948"/>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xmlns="">
        <dgm1611:autoBuNodeInfo lvl="1" ptType="sibTrans">
          <dgm1611:buPr prefix="" leadZeros="0">
            <a:buAutoNum type="arabicParenBoth"/>
          </dgm1611:buPr>
        </dgm1611:autoBuNodeInfo>
      </dgm1611:autoBuNodeInfoLst>
    </a:ext>
  </dgm:extLst>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BD3BB1-4957-41A6-ACFD-547839CD3EA0}" type="datetimeFigureOut">
              <a:rPr/>
              <a:pPr/>
              <a:t>5/3/2025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8B35460-87E0-42FE-8F9B-D6AE9FBE9F8E}" type="slidenum">
              <a:rPr/>
              <a:pPr/>
              <a:t>‹#›</a:t>
            </a:fld>
            <a:endParaRPr lang="en-US"/>
          </a:p>
        </p:txBody>
      </p:sp>
    </p:spTree>
    <p:extLst>
      <p:ext uri="{BB962C8B-B14F-4D97-AF65-F5344CB8AC3E}">
        <p14:creationId xmlns:p14="http://schemas.microsoft.com/office/powerpoint/2010/main" xmlns="" val="34017015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travel organization majorly emphasizes establishing long-lasting and strong connections with its potential guests through delivering personalized services that foster customer satisfaction. It has more than 2000 independent Travel counselors across the globe to give travel advice. The unique approach of this company integrates advanced digital technologies along with human expertise to cater precise services to their clients as per their demands and preferences. The objective of the current report is to generate an effective communication plan for AI-powered Tourism services. This comprehensive communication plan will be helpful in mitigating internal staff training in diverse regions, customer adoption, and cultural nuances. Moreover, communication strategies through digital tools will be developed for Travel Counsellors, a UK-based tourism company. The scope of this report is to generate internal training programs for culturally diverse teams and create an FAQ document for customers. Moreover, it focuses on AI chatbot services, global email marketing content, cultural inclusivity, ethical considerations, and measurable success indicators to assess the effectiveness of the communication plan</a:t>
            </a:r>
          </a:p>
        </p:txBody>
      </p:sp>
      <p:sp>
        <p:nvSpPr>
          <p:cNvPr id="4" name="Slide Number Placeholder 3"/>
          <p:cNvSpPr>
            <a:spLocks noGrp="1"/>
          </p:cNvSpPr>
          <p:nvPr>
            <p:ph type="sldNum" sz="quarter" idx="5"/>
          </p:nvPr>
        </p:nvSpPr>
        <p:spPr/>
        <p:txBody>
          <a:bodyPr/>
          <a:lstStyle/>
          <a:p>
            <a:fld id="{68B35460-87E0-42FE-8F9B-D6AE9FBE9F8E}" type="slidenum">
              <a:rPr lang="en-US"/>
              <a:pPr/>
              <a:t>2</a:t>
            </a:fld>
            <a:endParaRPr lang="en-US"/>
          </a:p>
        </p:txBody>
      </p:sp>
    </p:spTree>
    <p:extLst>
      <p:ext uri="{BB962C8B-B14F-4D97-AF65-F5344CB8AC3E}">
        <p14:creationId xmlns:p14="http://schemas.microsoft.com/office/powerpoint/2010/main" xmlns="" val="22982331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Travel Counsellors can implement AI-powered Chatbots to assess client preferences and offer tailored travel recommendations. AI-powered chatbots can deliver customer support 24/7. The company can utilize platforms that combine multiple communication methods, including </a:t>
            </a:r>
            <a:r>
              <a:rPr lang="en-US" dirty="0" err="1"/>
              <a:t>personalised</a:t>
            </a:r>
            <a:r>
              <a:rPr lang="en-US" dirty="0"/>
              <a:t> SMS, email, and in-app messaging, to handle all client interactions in a single location Email automation tools such as Brevo, </a:t>
            </a:r>
            <a:r>
              <a:rPr lang="en-US" dirty="0" err="1"/>
              <a:t>Hubspot</a:t>
            </a:r>
            <a:r>
              <a:rPr lang="en-US" dirty="0"/>
              <a:t>, </a:t>
            </a:r>
            <a:r>
              <a:rPr lang="en-US" dirty="0" err="1"/>
              <a:t>MailerLite</a:t>
            </a:r>
            <a:r>
              <a:rPr lang="en-US" dirty="0"/>
              <a:t>, and </a:t>
            </a:r>
            <a:r>
              <a:rPr lang="en-US" dirty="0" err="1"/>
              <a:t>ActiveCampaign</a:t>
            </a:r>
            <a:r>
              <a:rPr lang="en-US" dirty="0"/>
              <a:t> can help send emails to target customers. This can help attract more customers and retain them. Moreover, this communication strategy by using digital tools can also help Travel Counsellors deliver details and updates of the trip to customers by highlighting the value of their travel agency</a:t>
            </a:r>
          </a:p>
        </p:txBody>
      </p:sp>
      <p:sp>
        <p:nvSpPr>
          <p:cNvPr id="4" name="Slide Number Placeholder 3"/>
          <p:cNvSpPr>
            <a:spLocks noGrp="1"/>
          </p:cNvSpPr>
          <p:nvPr>
            <p:ph type="sldNum" sz="quarter" idx="5"/>
          </p:nvPr>
        </p:nvSpPr>
        <p:spPr/>
        <p:txBody>
          <a:bodyPr/>
          <a:lstStyle/>
          <a:p>
            <a:fld id="{68B35460-87E0-42FE-8F9B-D6AE9FBE9F8E}" type="slidenum">
              <a:rPr lang="en-US"/>
              <a:pPr/>
              <a:t>3</a:t>
            </a:fld>
            <a:endParaRPr lang="en-US"/>
          </a:p>
        </p:txBody>
      </p:sp>
    </p:spTree>
    <p:extLst>
      <p:ext uri="{BB962C8B-B14F-4D97-AF65-F5344CB8AC3E}">
        <p14:creationId xmlns:p14="http://schemas.microsoft.com/office/powerpoint/2010/main" xmlns="" val="1918697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 b="1"/>
              <a:t>Body</a:t>
            </a:r>
            <a:r>
              <a:rPr lang="en"/>
              <a:t>: At Travel Counsellors, we are convinced that the best way to service our clients is to combine modern technology with a human touch. We are thrilled to present our new AI-powered chatbot and automated email updates. We conjured them up to simplify the travel process for customers and to give them a prompt, responsive, and personal experience. </a:t>
            </a:r>
            <a:endParaRPr lang="en-US"/>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68B35460-87E0-42FE-8F9B-D6AE9FBE9F8E}" type="slidenum">
              <a:rPr/>
              <a:pPr/>
              <a:t>9</a:t>
            </a:fld>
            <a:endParaRPr lang="en-US"/>
          </a:p>
        </p:txBody>
      </p:sp>
    </p:spTree>
    <p:extLst>
      <p:ext uri="{BB962C8B-B14F-4D97-AF65-F5344CB8AC3E}">
        <p14:creationId xmlns:p14="http://schemas.microsoft.com/office/powerpoint/2010/main" xmlns="" val="7549749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 b="1"/>
              <a:t>The reasons it matters:</a:t>
            </a:r>
            <a:endParaRPr lang="en-US"/>
          </a:p>
          <a:p>
            <a:r>
              <a:rPr lang="en" dirty="0"/>
              <a:t>Getting prompt responses from customer support during travel bookings presented the primary booking challenge to business </a:t>
            </a:r>
            <a:r>
              <a:rPr lang="en" dirty="0" err="1"/>
              <a:t>travellers</a:t>
            </a:r>
            <a:r>
              <a:rPr lang="en" dirty="0"/>
              <a:t>. 74% of business </a:t>
            </a:r>
            <a:r>
              <a:rPr lang="en" dirty="0" err="1"/>
              <a:t>travellers</a:t>
            </a:r>
            <a:r>
              <a:rPr lang="en" dirty="0"/>
              <a:t> are more likely to use digital tools like apps and virtual agents to manage their disrupted trips (Egencia.Co.UK, 2025). This reflects a growing reliance on immediate digital support and the demand for prompt assistance in the travel sector. AI chatbot for Travel Counsellors meets this demand while ensuring that customers never have to wait. Besides that, a report by Forbes reveals that a personalized experience matters to customers as 81% of them will choose businesses that deliver personalized services (Hyken, 2024). Travel Counsellors' automated email marketing focuses on meeting this preference in order to create a strong connection with its customers and enhance their satisfaction, thus leading to increasing customer loyalty. </a:t>
            </a:r>
            <a:endParaRPr lang="en-US" dirty="0"/>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68B35460-87E0-42FE-8F9B-D6AE9FBE9F8E}" type="slidenum">
              <a:rPr/>
              <a:pPr/>
              <a:t>10</a:t>
            </a:fld>
            <a:endParaRPr lang="en-US"/>
          </a:p>
        </p:txBody>
      </p:sp>
    </p:spTree>
    <p:extLst>
      <p:ext uri="{BB962C8B-B14F-4D97-AF65-F5344CB8AC3E}">
        <p14:creationId xmlns:p14="http://schemas.microsoft.com/office/powerpoint/2010/main" xmlns="" val="37293127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Being a customer-oriented business, it is crucial for Travel Counsellors to identify several issues regarding the ethics of using data regarding clients’ privacy, and the possible excess of AI solutions. As more and more interactions happen online, personal and contextual information, including travel-related information, preferences, and payment information, needs adequate protection. Furthermore, the use of artificial intelligence for recommending items that may suit a customer or offering automated customer support creates the concern of algorithmic racism. If the data is limited or has some level of bias,  in some way, it will result in the provision of differential services to different groups in society. </a:t>
            </a:r>
          </a:p>
        </p:txBody>
      </p:sp>
      <p:sp>
        <p:nvSpPr>
          <p:cNvPr id="4" name="Slide Number Placeholder 3"/>
          <p:cNvSpPr>
            <a:spLocks noGrp="1"/>
          </p:cNvSpPr>
          <p:nvPr>
            <p:ph type="sldNum" sz="quarter" idx="5"/>
          </p:nvPr>
        </p:nvSpPr>
        <p:spPr/>
        <p:txBody>
          <a:bodyPr/>
          <a:lstStyle/>
          <a:p>
            <a:fld id="{68B35460-87E0-42FE-8F9B-D6AE9FBE9F8E}" type="slidenum">
              <a:rPr lang="en-US"/>
              <a:pPr/>
              <a:t>11</a:t>
            </a:fld>
            <a:endParaRPr lang="en-US"/>
          </a:p>
        </p:txBody>
      </p:sp>
    </p:spTree>
    <p:extLst>
      <p:ext uri="{BB962C8B-B14F-4D97-AF65-F5344CB8AC3E}">
        <p14:creationId xmlns:p14="http://schemas.microsoft.com/office/powerpoint/2010/main" xmlns="" val="5544513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 is a list of indicators that should be monitored to assess the performance and make necessary improvements for Travel Counsellors. </a:t>
            </a:r>
            <a:r>
              <a:rPr lang="en-GB" dirty="0"/>
              <a:t> Other service efficiency measurements include response time, time to resolve an inquiry or complaint, as well as the accuracy of bookings made. This way, Travel Counsellors can efficiently know where major service shortfalls exist and how to proceed to customise Travel Counsellors' product line and services in a timely manner. </a:t>
            </a:r>
            <a:endParaRPr lang="en-US" dirty="0"/>
          </a:p>
          <a:p>
            <a:r>
              <a:rPr lang="en-GB" dirty="0"/>
              <a:t> </a:t>
            </a:r>
            <a:endParaRPr lang="en-US" dirty="0"/>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68B35460-87E0-42FE-8F9B-D6AE9FBE9F8E}" type="slidenum">
              <a:rPr lang="en-US"/>
              <a:pPr/>
              <a:t>12</a:t>
            </a:fld>
            <a:endParaRPr lang="en-US"/>
          </a:p>
        </p:txBody>
      </p:sp>
    </p:spTree>
    <p:extLst>
      <p:ext uri="{BB962C8B-B14F-4D97-AF65-F5344CB8AC3E}">
        <p14:creationId xmlns:p14="http://schemas.microsoft.com/office/powerpoint/2010/main" xmlns="" val="12253417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order to mitigate the data privacy issues in terms of the communication system of Travel Counsellors, it is necessary to implement robust access controls that must be formulated within the communication system. It can help the company to optimize communication protocols and adhere to data sovereignty laws. Performing regular audits can help the company to foster high levels of security in the communication system. By leveraging social media channels such as Facebook, Instagram, and Twitter, the company can engage with clients and establish strong relationships, as well as gather feedback on services </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68B35460-87E0-42FE-8F9B-D6AE9FBE9F8E}" type="slidenum">
              <a:rPr lang="en-US"/>
              <a:pPr/>
              <a:t>13</a:t>
            </a:fld>
            <a:endParaRPr lang="en-US"/>
          </a:p>
        </p:txBody>
      </p:sp>
    </p:spTree>
    <p:extLst>
      <p:ext uri="{BB962C8B-B14F-4D97-AF65-F5344CB8AC3E}">
        <p14:creationId xmlns:p14="http://schemas.microsoft.com/office/powerpoint/2010/main" xmlns="" val="15269249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Communication through </a:t>
            </a:r>
            <a:r>
              <a:rPr lang="en-US" err="1"/>
              <a:t>digitalisation</a:t>
            </a:r>
            <a:r>
              <a:rPr lang="en-US"/>
              <a:t> can also help in personalizing customer experiences, automating daily tasks, and maintaining comprehensive records of interactions with customers. AI-powered chatbots can deliver customer support 24/7. The KPIs include surveys, Customer Satisfaction Score (CSAT), Net Promoter Score (NPS), Customer Effort Score (CES), and online review ratings. Moreover, it is also essential to optimize customer retention rates in the tourism sector. </a:t>
            </a:r>
          </a:p>
          <a:p>
            <a:r>
              <a:rPr lang="en-US" dirty="0"/>
              <a:t> </a:t>
            </a:r>
            <a:endParaRPr lang="en-US"/>
          </a:p>
        </p:txBody>
      </p:sp>
      <p:sp>
        <p:nvSpPr>
          <p:cNvPr id="4" name="Slide Number Placeholder 3"/>
          <p:cNvSpPr>
            <a:spLocks noGrp="1"/>
          </p:cNvSpPr>
          <p:nvPr>
            <p:ph type="sldNum" sz="quarter" idx="5"/>
          </p:nvPr>
        </p:nvSpPr>
        <p:spPr/>
        <p:txBody>
          <a:bodyPr/>
          <a:lstStyle/>
          <a:p>
            <a:fld id="{68B35460-87E0-42FE-8F9B-D6AE9FBE9F8E}" type="slidenum">
              <a:rPr lang="en-US"/>
              <a:pPr/>
              <a:t>14</a:t>
            </a:fld>
            <a:endParaRPr lang="en-US"/>
          </a:p>
        </p:txBody>
      </p:sp>
    </p:spTree>
    <p:extLst>
      <p:ext uri="{BB962C8B-B14F-4D97-AF65-F5344CB8AC3E}">
        <p14:creationId xmlns:p14="http://schemas.microsoft.com/office/powerpoint/2010/main" xmlns="" val="8441933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pPr/>
              <a:t>5/5/2025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xmlns=""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pPr/>
              <a:t>5/5/2025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xmlns=""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pPr/>
              <a:t>5/5/2025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xmlns=""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pPr/>
              <a:t>5/5/2025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xmlns=""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pPr/>
              <a:t>5/5/2025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xmlns=""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pPr/>
              <a:t>5/5/2025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xmlns=""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pPr/>
              <a:t>5/5/2025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xmlns=""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pPr/>
              <a:t>5/5/2025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xmlns=""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pPr/>
              <a:t>5/5/2025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xmlns=""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pPr/>
              <a:t>5/5/2025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xmlns=""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pPr/>
              <a:t>5/5/2025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xmlns=""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pPr/>
              <a:t>5/5/2025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pPr/>
              <a:t>‹#›</a:t>
            </a:fld>
            <a:endParaRPr lang="en-US"/>
          </a:p>
        </p:txBody>
      </p:sp>
    </p:spTree>
    <p:extLst>
      <p:ext uri="{BB962C8B-B14F-4D97-AF65-F5344CB8AC3E}">
        <p14:creationId xmlns:p14="http://schemas.microsoft.com/office/powerpoint/2010/main" xmlns=""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chirpn.com/insight-details/how-ai-is-revolutionizing-the-travel-and-tourism-industry/"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png"/><Relationship Id="rId7"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s://www.globaltechstack.com/the-most-inspiring-examples-of-email-marketing-campaigns/"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s://bleuwire.com/7-signs-your-organization-needs-a-good-it-support-partner/"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5.xml.rels><?xml version="1.0" encoding="UTF-8" standalone="yes"?>
<Relationships xmlns="http://schemas.openxmlformats.org/package/2006/relationships"><Relationship Id="rId3" Type="http://schemas.openxmlformats.org/officeDocument/2006/relationships/hyperlink" Target="https://www.forbes.com/sites/shephyken/2024/04/14/the-personalized-customer-experience-customers-want-you-to-know-them/" TargetMode="External"/><Relationship Id="rId2" Type="http://schemas.openxmlformats.org/officeDocument/2006/relationships/hyperlink" Target="https://www.egencia.co.uk/en/egencia-survey-reveals-business-travelers-tech-reliance-during-disruption" TargetMode="External"/><Relationship Id="rId1" Type="http://schemas.openxmlformats.org/officeDocument/2006/relationships/slideLayout" Target="../slideLayouts/slideLayout2.xml"/><Relationship Id="rId6" Type="http://schemas.openxmlformats.org/officeDocument/2006/relationships/hyperlink" Target="https://openaccess.uoc.edu/handle/10609/131866" TargetMode="External"/><Relationship Id="rId5" Type="http://schemas.openxmlformats.org/officeDocument/2006/relationships/hyperlink" Target="https://vizologi.com/business-strategy-canvas/travel-counsellors-business-model-canvas/" TargetMode="External"/><Relationship Id="rId4" Type="http://schemas.openxmlformats.org/officeDocument/2006/relationships/hyperlink" Target="https://people.travelcounsellors.com/gb/about-u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AI Revolutionizing Travel &amp; Tourism Industry">
            <a:extLst>
              <a:ext uri="{FF2B5EF4-FFF2-40B4-BE49-F238E27FC236}">
                <a16:creationId xmlns:a16="http://schemas.microsoft.com/office/drawing/2014/main" xmlns="" id="{9D8D2005-DE9D-441F-28D1-3618E45F87A9}"/>
              </a:ext>
            </a:extLst>
          </p:cNvPr>
          <p:cNvPicPr>
            <a:picLocks noChangeAspect="1"/>
          </p:cNvPicPr>
          <p:nvPr/>
        </p:nvPicPr>
        <p:blipFill>
          <a:blip r:embed="rId2"/>
          <a:srcRect t="5057"/>
          <a:stretch/>
        </p:blipFill>
        <p:spPr>
          <a:xfrm>
            <a:off x="20" y="-7619"/>
            <a:ext cx="12191979" cy="6887364"/>
          </a:xfrm>
          <a:prstGeom prst="rect">
            <a:avLst/>
          </a:prstGeom>
        </p:spPr>
      </p:pic>
      <p:sp>
        <p:nvSpPr>
          <p:cNvPr id="16" name="Rectangle 15">
            <a:extLst>
              <a:ext uri="{FF2B5EF4-FFF2-40B4-BE49-F238E27FC236}">
                <a16:creationId xmlns:a16="http://schemas.microsoft.com/office/drawing/2014/main" xmlns="" id="{4D60F200-5EB0-B223-2439-C96C67F0FEE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7620"/>
            <a:ext cx="5566593" cy="6887364"/>
          </a:xfrm>
          <a:prstGeom prst="rect">
            <a:avLst/>
          </a:prstGeom>
          <a:gradFill flip="none" rotWithShape="1">
            <a:gsLst>
              <a:gs pos="21000">
                <a:srgbClr val="000000">
                  <a:alpha val="62000"/>
                </a:srgbClr>
              </a:gs>
              <a:gs pos="100000">
                <a:srgbClr val="000000">
                  <a:alpha val="0"/>
                </a:srgb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xmlns="" id="{74067CD3-146F-6228-E362-39AA720C25F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16200000">
            <a:off x="-863442" y="855815"/>
            <a:ext cx="6887365" cy="5160474"/>
          </a:xfrm>
          <a:prstGeom prst="rect">
            <a:avLst/>
          </a:prstGeom>
          <a:gradFill flip="none" rotWithShape="1">
            <a:gsLst>
              <a:gs pos="0">
                <a:schemeClr val="accent5">
                  <a:lumMod val="75000"/>
                  <a:alpha val="91000"/>
                </a:schemeClr>
              </a:gs>
              <a:gs pos="83000">
                <a:schemeClr val="accent5">
                  <a:alpha val="0"/>
                </a:schemeClr>
              </a:gs>
            </a:gsLst>
            <a:lin ang="51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0" name="Rectangle 19">
            <a:extLst>
              <a:ext uri="{FF2B5EF4-FFF2-40B4-BE49-F238E27FC236}">
                <a16:creationId xmlns:a16="http://schemas.microsoft.com/office/drawing/2014/main" xmlns="" id="{271C7E5C-A0F8-E9FA-56DB-31A257FD4ED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2" y="-7648"/>
            <a:ext cx="2079513" cy="6865647"/>
          </a:xfrm>
          <a:prstGeom prst="rect">
            <a:avLst/>
          </a:prstGeom>
          <a:gradFill flip="none" rotWithShape="1">
            <a:gsLst>
              <a:gs pos="5000">
                <a:schemeClr val="accent5"/>
              </a:gs>
              <a:gs pos="49000">
                <a:schemeClr val="accent5">
                  <a:alpha val="0"/>
                </a:schemeClr>
              </a:gs>
            </a:gsLst>
            <a:lin ang="21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xmlns="" id="{33F70A3C-4474-2A39-470C-FD55A883750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10800000">
            <a:off x="7706777" y="3068761"/>
            <a:ext cx="4504659" cy="3789239"/>
          </a:xfrm>
          <a:prstGeom prst="rect">
            <a:avLst/>
          </a:prstGeom>
          <a:gradFill flip="none" rotWithShape="1">
            <a:gsLst>
              <a:gs pos="0">
                <a:schemeClr val="accent5"/>
              </a:gs>
              <a:gs pos="60000">
                <a:schemeClr val="accent5">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4" name="Rectangle 23">
            <a:extLst>
              <a:ext uri="{FF2B5EF4-FFF2-40B4-BE49-F238E27FC236}">
                <a16:creationId xmlns:a16="http://schemas.microsoft.com/office/drawing/2014/main" xmlns="" id="{BAC3F7D4-9613-0E1F-901C-98FE831DEBC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10800000">
            <a:off x="8774557" y="-6485"/>
            <a:ext cx="3427160" cy="6879745"/>
          </a:xfrm>
          <a:prstGeom prst="rect">
            <a:avLst/>
          </a:prstGeom>
          <a:gradFill flip="none" rotWithShape="1">
            <a:gsLst>
              <a:gs pos="5000">
                <a:schemeClr val="accent2"/>
              </a:gs>
              <a:gs pos="49000">
                <a:schemeClr val="accent5">
                  <a:lumMod val="60000"/>
                  <a:lumOff val="40000"/>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xmlns="" id="{AFD5167C-AF48-26F0-7A9F-3F764337487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a:off x="4264705" y="-1061856"/>
            <a:ext cx="3682024" cy="12211438"/>
          </a:xfrm>
          <a:prstGeom prst="rect">
            <a:avLst/>
          </a:prstGeom>
          <a:gradFill>
            <a:gsLst>
              <a:gs pos="0">
                <a:schemeClr val="accent5"/>
              </a:gs>
              <a:gs pos="65000">
                <a:schemeClr val="accent2">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xmlns="" id="{87B30A01-FCA8-86A5-A840-C32A3BE2EDD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10800000">
            <a:off x="-6" y="-7639"/>
            <a:ext cx="4879823" cy="6887373"/>
          </a:xfrm>
          <a:prstGeom prst="rect">
            <a:avLst/>
          </a:prstGeom>
          <a:gradFill>
            <a:gsLst>
              <a:gs pos="0">
                <a:schemeClr val="accent2">
                  <a:alpha val="70000"/>
                </a:schemeClr>
              </a:gs>
              <a:gs pos="44000">
                <a:schemeClr val="accent5">
                  <a:lumMod val="60000"/>
                  <a:lumOff val="40000"/>
                  <a:alpha val="0"/>
                </a:schemeClr>
              </a:gs>
            </a:gsLst>
            <a:lin ang="9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859028" y="2155188"/>
            <a:ext cx="4160233" cy="2839273"/>
          </a:xfrm>
        </p:spPr>
        <p:txBody>
          <a:bodyPr>
            <a:normAutofit/>
          </a:bodyPr>
          <a:lstStyle/>
          <a:p>
            <a:pPr algn="l"/>
            <a:r>
              <a:rPr lang="en-US" sz="4000" b="1">
                <a:solidFill>
                  <a:srgbClr val="FFFFFF"/>
                </a:solidFill>
                <a:latin typeface="Times New Roman"/>
                <a:ea typeface="+mj-lt"/>
                <a:cs typeface="+mj-lt"/>
              </a:rPr>
              <a:t>Strategic Communication Plan for AI-Powered Tourism Services</a:t>
            </a:r>
            <a:endParaRPr lang="en-US" sz="4000" b="1">
              <a:solidFill>
                <a:srgbClr val="FFFFFF"/>
              </a:solidFill>
              <a:latin typeface="Times New Roman"/>
              <a:cs typeface="Times New Roman"/>
            </a:endParaRPr>
          </a:p>
        </p:txBody>
      </p:sp>
      <p:sp>
        <p:nvSpPr>
          <p:cNvPr id="3" name="Subtitle 2"/>
          <p:cNvSpPr>
            <a:spLocks noGrp="1"/>
          </p:cNvSpPr>
          <p:nvPr>
            <p:ph type="subTitle" idx="1"/>
          </p:nvPr>
        </p:nvSpPr>
        <p:spPr>
          <a:xfrm>
            <a:off x="859028" y="5786299"/>
            <a:ext cx="4160233" cy="850998"/>
          </a:xfrm>
        </p:spPr>
        <p:txBody>
          <a:bodyPr vert="horz" lIns="91440" tIns="45720" rIns="91440" bIns="45720" rtlCol="0" anchor="t">
            <a:normAutofit fontScale="92500" lnSpcReduction="20000"/>
          </a:bodyPr>
          <a:lstStyle/>
          <a:p>
            <a:pPr algn="l"/>
            <a:r>
              <a:rPr lang="en-US" sz="3200" b="1" dirty="0">
                <a:solidFill>
                  <a:schemeClr val="bg1"/>
                </a:solidFill>
                <a:latin typeface="Times New Roman"/>
                <a:cs typeface="Times New Roman"/>
              </a:rPr>
              <a:t>Travel Counsellors</a:t>
            </a:r>
          </a:p>
          <a:p>
            <a:pPr algn="l"/>
            <a:r>
              <a:rPr lang="en-US" sz="1400" dirty="0"/>
              <a:t/>
            </a:r>
            <a:br>
              <a:rPr lang="en-US" sz="1400" dirty="0"/>
            </a:br>
            <a:endParaRPr lang="en-US" sz="1400">
              <a:solidFill>
                <a:srgbClr val="FFFFFF"/>
              </a:solidFill>
            </a:endParaRPr>
          </a:p>
        </p:txBody>
      </p:sp>
      <p:sp>
        <p:nvSpPr>
          <p:cNvPr id="5" name="TextBox 4">
            <a:extLst>
              <a:ext uri="{FF2B5EF4-FFF2-40B4-BE49-F238E27FC236}">
                <a16:creationId xmlns:a16="http://schemas.microsoft.com/office/drawing/2014/main" xmlns="" id="{ABF48904-1AEA-3F94-5CFD-EAA625AB4285}"/>
              </a:ext>
            </a:extLst>
          </p:cNvPr>
          <p:cNvSpPr txBox="1"/>
          <p:nvPr/>
        </p:nvSpPr>
        <p:spPr>
          <a:xfrm>
            <a:off x="9477214" y="6519620"/>
            <a:ext cx="2743200" cy="2462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dirty="0">
                <a:solidFill>
                  <a:schemeClr val="bg1"/>
                </a:solidFill>
                <a:latin typeface="Times New Roman"/>
                <a:cs typeface="Times New Roman"/>
                <a:hlinkClick r:id="rId3">
                  <a:extLst>
                    <a:ext uri="{A12FA001-AC4F-418D-AE19-62706E023703}">
                      <ahyp:hlinkClr xmlns:ahyp="http://schemas.microsoft.com/office/drawing/2018/hyperlinkcolor" xmlns="" val="tx"/>
                    </a:ext>
                  </a:extLst>
                </a:hlinkClick>
              </a:rPr>
              <a:t>AI Revolutionizing Travel &amp; Tourism Industry</a:t>
            </a:r>
            <a:endParaRPr lang="en-US" sz="1000">
              <a:solidFill>
                <a:schemeClr val="bg1"/>
              </a:solidFill>
              <a:latin typeface="Times New Roman"/>
              <a:cs typeface="Times New Roman"/>
              <a:hlinkClick r:id="rId3">
                <a:extLst>
                  <a:ext uri="{A12FA001-AC4F-418D-AE19-62706E023703}">
                    <ahyp:hlinkClr xmlns:ahyp="http://schemas.microsoft.com/office/drawing/2018/hyperlinkcolor" xmlns="" val="tx"/>
                  </a:ext>
                </a:extLst>
              </a:hlinkClick>
            </a:endParaRPr>
          </a:p>
        </p:txBody>
      </p:sp>
    </p:spTree>
    <p:extLst>
      <p:ext uri="{BB962C8B-B14F-4D97-AF65-F5344CB8AC3E}">
        <p14:creationId xmlns:p14="http://schemas.microsoft.com/office/powerpoint/2010/main" xmlns=""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xmlns="" id="{907EF6B7-1338-4443-8C46-6A318D952DF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xmlns="" id="{DAAE4CDD-124C-4DCF-9584-B6033B545DD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C300EC2A-EEB1-B462-3900-B8625B495AAF}"/>
              </a:ext>
            </a:extLst>
          </p:cNvPr>
          <p:cNvSpPr>
            <a:spLocks noGrp="1"/>
          </p:cNvSpPr>
          <p:nvPr>
            <p:ph type="title"/>
          </p:nvPr>
        </p:nvSpPr>
        <p:spPr>
          <a:xfrm>
            <a:off x="686834" y="1153572"/>
            <a:ext cx="3200400" cy="4461163"/>
          </a:xfrm>
        </p:spPr>
        <p:txBody>
          <a:bodyPr>
            <a:normAutofit/>
          </a:bodyPr>
          <a:lstStyle/>
          <a:p>
            <a:r>
              <a:rPr lang="en-US">
                <a:solidFill>
                  <a:srgbClr val="FFFFFF"/>
                </a:solidFill>
              </a:rPr>
              <a:t>Introduction</a:t>
            </a:r>
          </a:p>
          <a:p>
            <a:endParaRPr lang="en-US">
              <a:solidFill>
                <a:srgbClr val="FFFFFF"/>
              </a:solidFill>
            </a:endParaRPr>
          </a:p>
        </p:txBody>
      </p:sp>
      <p:sp>
        <p:nvSpPr>
          <p:cNvPr id="12" name="Arc 11">
            <a:extLst>
              <a:ext uri="{FF2B5EF4-FFF2-40B4-BE49-F238E27FC236}">
                <a16:creationId xmlns:a16="http://schemas.microsoft.com/office/drawing/2014/main" xmlns="" id="{081E4A58-353D-44AE-B2FC-2A74E2E400F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xmlns="" id="{05642BFA-97A9-10FB-0E72-7AB40E59BC92}"/>
              </a:ext>
            </a:extLst>
          </p:cNvPr>
          <p:cNvSpPr>
            <a:spLocks noGrp="1"/>
          </p:cNvSpPr>
          <p:nvPr>
            <p:ph idx="1"/>
          </p:nvPr>
        </p:nvSpPr>
        <p:spPr>
          <a:xfrm>
            <a:off x="4447308" y="591344"/>
            <a:ext cx="6906491" cy="5585619"/>
          </a:xfrm>
        </p:spPr>
        <p:txBody>
          <a:bodyPr vert="horz" lIns="91440" tIns="45720" rIns="91440" bIns="45720" rtlCol="0" anchor="ctr">
            <a:normAutofit/>
          </a:bodyPr>
          <a:lstStyle/>
          <a:p>
            <a:r>
              <a:rPr lang="en-US" sz="2000" dirty="0">
                <a:latin typeface="Times New Roman" panose="02020603050405020304" pitchFamily="18" charset="0"/>
                <a:cs typeface="Times New Roman" panose="02020603050405020304" pitchFamily="18" charset="0"/>
              </a:rPr>
              <a:t>In the tourism sector, communication is the method of delivering messages to the target audience</a:t>
            </a:r>
          </a:p>
          <a:p>
            <a:r>
              <a:rPr lang="en-US" sz="2000" dirty="0">
                <a:latin typeface="Times New Roman" panose="02020603050405020304" pitchFamily="18" charset="0"/>
                <a:cs typeface="Times New Roman" panose="02020603050405020304" pitchFamily="18" charset="0"/>
              </a:rPr>
              <a:t>Travel Counsellors was founded in 1994,  popular for its customized services in bookings and home-based travel advice </a:t>
            </a:r>
            <a:r>
              <a:rPr lang="en-US" sz="2000" dirty="0">
                <a:latin typeface="Times New Roman" panose="02020603050405020304" pitchFamily="18" charset="0"/>
                <a:ea typeface="+mn-lt"/>
                <a:cs typeface="Times New Roman" panose="02020603050405020304" pitchFamily="18" charset="0"/>
              </a:rPr>
              <a:t>(people.travelcounsellors.com, 2025)</a:t>
            </a:r>
          </a:p>
          <a:p>
            <a:r>
              <a:rPr lang="en-US" sz="2000" dirty="0">
                <a:latin typeface="Times New Roman" panose="02020603050405020304" pitchFamily="18" charset="0"/>
                <a:cs typeface="Times New Roman" panose="02020603050405020304" pitchFamily="18" charset="0"/>
              </a:rPr>
              <a:t>The business model of Travel Counsellors focuses on entrepreneurialism, flexibility, and technology </a:t>
            </a:r>
            <a:r>
              <a:rPr lang="en-US" sz="2000" dirty="0">
                <a:latin typeface="Times New Roman" panose="02020603050405020304" pitchFamily="18" charset="0"/>
                <a:ea typeface="+mn-lt"/>
                <a:cs typeface="Times New Roman" panose="02020603050405020304" pitchFamily="18" charset="0"/>
              </a:rPr>
              <a:t>(vizologi.com, 2025)</a:t>
            </a:r>
          </a:p>
          <a:p>
            <a:r>
              <a:rPr lang="en-US" sz="2000" dirty="0">
                <a:latin typeface="Times New Roman" panose="02020603050405020304" pitchFamily="18" charset="0"/>
                <a:cs typeface="Times New Roman" panose="02020603050405020304" pitchFamily="18" charset="0"/>
              </a:rPr>
              <a:t>The objective is to generate an effective communication plan for AI-powered Tourism services</a:t>
            </a:r>
          </a:p>
          <a:p>
            <a:r>
              <a:rPr lang="en-US" sz="2000" dirty="0">
                <a:latin typeface="Times New Roman" panose="02020603050405020304" pitchFamily="18" charset="0"/>
                <a:cs typeface="Times New Roman" panose="02020603050405020304" pitchFamily="18" charset="0"/>
              </a:rPr>
              <a:t>The scope is to develop internal training programs for culturally diverse teams and create an FAQ document for customers</a:t>
            </a:r>
          </a:p>
          <a:p>
            <a:endParaRPr lang="en-US" sz="2400" dirty="0">
              <a:latin typeface="Times New Roman"/>
              <a:cs typeface="Times New Roman"/>
            </a:endParaRPr>
          </a:p>
        </p:txBody>
      </p:sp>
    </p:spTree>
    <p:extLst>
      <p:ext uri="{BB962C8B-B14F-4D97-AF65-F5344CB8AC3E}">
        <p14:creationId xmlns:p14="http://schemas.microsoft.com/office/powerpoint/2010/main" xmlns="" val="40624893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Slide Background">
            <a:extLst>
              <a:ext uri="{FF2B5EF4-FFF2-40B4-BE49-F238E27FC236}">
                <a16:creationId xmlns:a16="http://schemas.microsoft.com/office/drawing/2014/main" xmlns="" id="{FE1EC756-41E9-4FD6-AD48-EF46A28137B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25" name="Rectangle 24">
            <a:extLst>
              <a:ext uri="{FF2B5EF4-FFF2-40B4-BE49-F238E27FC236}">
                <a16:creationId xmlns:a16="http://schemas.microsoft.com/office/drawing/2014/main" xmlns="" id="{E66F6371-9EA5-9354-29DC-1D07B921F79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4290"/>
            <a:ext cx="12192000" cy="1733407"/>
          </a:xfrm>
          <a:prstGeom prst="rect">
            <a:avLst/>
          </a:prstGeom>
          <a:ln>
            <a:noFill/>
          </a:ln>
          <a:effectLst>
            <a:outerShdw blurRad="254000" dist="38100" dir="5460000" sx="94000" sy="94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BFF7D42D-94B8-5E8B-094A-C63307D4F4B5}"/>
              </a:ext>
            </a:extLst>
          </p:cNvPr>
          <p:cNvSpPr>
            <a:spLocks noGrp="1"/>
          </p:cNvSpPr>
          <p:nvPr>
            <p:ph type="title"/>
          </p:nvPr>
        </p:nvSpPr>
        <p:spPr>
          <a:xfrm>
            <a:off x="761995" y="307447"/>
            <a:ext cx="10693884" cy="1109932"/>
          </a:xfrm>
          <a:solidFill>
            <a:schemeClr val="accent1">
              <a:lumMod val="20000"/>
              <a:lumOff val="80000"/>
            </a:schemeClr>
          </a:solidFill>
        </p:spPr>
        <p:txBody>
          <a:bodyPr>
            <a:normAutofit/>
          </a:bodyPr>
          <a:lstStyle/>
          <a:p>
            <a:pPr algn="ctr"/>
            <a:r>
              <a:rPr lang="en-US" sz="4000" dirty="0">
                <a:latin typeface="Times New Roman"/>
                <a:cs typeface="Times New Roman"/>
              </a:rPr>
              <a:t>Communication strategy using digital tools </a:t>
            </a:r>
            <a:endParaRPr lang="en-US" sz="4000" dirty="0"/>
          </a:p>
        </p:txBody>
      </p:sp>
      <p:pic>
        <p:nvPicPr>
          <p:cNvPr id="18" name="Picture 17" descr="Travel Chatbot - Transforming Travel with Smart &amp; Secure Assistance">
            <a:extLst>
              <a:ext uri="{FF2B5EF4-FFF2-40B4-BE49-F238E27FC236}">
                <a16:creationId xmlns:a16="http://schemas.microsoft.com/office/drawing/2014/main" xmlns="" id="{38AB8203-2188-041F-F2C7-475D449F32EE}"/>
              </a:ext>
            </a:extLst>
          </p:cNvPr>
          <p:cNvPicPr>
            <a:picLocks noChangeAspect="1"/>
          </p:cNvPicPr>
          <p:nvPr/>
        </p:nvPicPr>
        <p:blipFill>
          <a:blip r:embed="rId3"/>
          <a:stretch>
            <a:fillRect/>
          </a:stretch>
        </p:blipFill>
        <p:spPr>
          <a:xfrm>
            <a:off x="323892" y="1911152"/>
            <a:ext cx="6866757" cy="4044376"/>
          </a:xfrm>
          <a:prstGeom prst="rect">
            <a:avLst/>
          </a:prstGeom>
        </p:spPr>
      </p:pic>
      <p:graphicFrame>
        <p:nvGraphicFramePr>
          <p:cNvPr id="5" name="Content Placeholder 2">
            <a:extLst>
              <a:ext uri="{FF2B5EF4-FFF2-40B4-BE49-F238E27FC236}">
                <a16:creationId xmlns:a16="http://schemas.microsoft.com/office/drawing/2014/main" xmlns="" id="{AB16AC5F-5C85-3B8F-ECBF-15B95E0AF3BF}"/>
              </a:ext>
            </a:extLst>
          </p:cNvPr>
          <p:cNvGraphicFramePr>
            <a:graphicFrameLocks noGrp="1"/>
          </p:cNvGraphicFramePr>
          <p:nvPr>
            <p:ph idx="1"/>
            <p:extLst>
              <p:ext uri="{D42A27DB-BD31-4B8C-83A1-F6EECF244321}">
                <p14:modId xmlns:p14="http://schemas.microsoft.com/office/powerpoint/2010/main" xmlns="" val="2906836124"/>
              </p:ext>
            </p:extLst>
          </p:nvPr>
        </p:nvGraphicFramePr>
        <p:xfrm>
          <a:off x="7190509" y="2357888"/>
          <a:ext cx="4265370" cy="390263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0" name="TextBox 29">
            <a:extLst>
              <a:ext uri="{FF2B5EF4-FFF2-40B4-BE49-F238E27FC236}">
                <a16:creationId xmlns:a16="http://schemas.microsoft.com/office/drawing/2014/main" xmlns="" id="{E8DC4303-506D-159D-5222-3E9CCB1078AF}"/>
              </a:ext>
            </a:extLst>
          </p:cNvPr>
          <p:cNvSpPr txBox="1"/>
          <p:nvPr/>
        </p:nvSpPr>
        <p:spPr>
          <a:xfrm>
            <a:off x="827793" y="6231882"/>
            <a:ext cx="512295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(Source: </a:t>
            </a:r>
            <a:r>
              <a:rPr lang="en-US" dirty="0">
                <a:ea typeface="+mn-lt"/>
                <a:cs typeface="+mn-lt"/>
              </a:rPr>
              <a:t>streebo.com, 2025</a:t>
            </a:r>
            <a:r>
              <a:rPr lang="en-US" dirty="0"/>
              <a:t>)</a:t>
            </a:r>
            <a:endParaRPr lang="en-US"/>
          </a:p>
        </p:txBody>
      </p:sp>
    </p:spTree>
    <p:extLst>
      <p:ext uri="{BB962C8B-B14F-4D97-AF65-F5344CB8AC3E}">
        <p14:creationId xmlns:p14="http://schemas.microsoft.com/office/powerpoint/2010/main" xmlns="" val="14441091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xmlns="" id="{09588DA8-065E-4F6F-8EFD-43104AB2E0C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xmlns=""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xmlns="" id="{C4285719-470E-454C-AF62-8323075F1F5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xmlns=""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xmlns="" id="{CD9FE4EF-C4D8-49A0-B2FF-81D8DB7D8A2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xmlns="" id="{4300840D-0A0B-4512-BACA-B439D5B9C57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xmlns="" id="{D2B78728-A580-49A7-84F9-6EF6F583ADE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xmlns="" id="{38FAA1A1-D861-433F-88FA-1E9D6FD31D1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xmlns="" id="{8D71EDA1-87BF-4D5D-AB79-F346FD19278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10E3CB64-3E3C-0CF8-E748-33EE3A8FB2BB}"/>
              </a:ext>
            </a:extLst>
          </p:cNvPr>
          <p:cNvSpPr>
            <a:spLocks noGrp="1"/>
          </p:cNvSpPr>
          <p:nvPr>
            <p:ph type="title"/>
          </p:nvPr>
        </p:nvSpPr>
        <p:spPr>
          <a:xfrm>
            <a:off x="466722" y="636822"/>
            <a:ext cx="3201366" cy="4774087"/>
          </a:xfrm>
        </p:spPr>
        <p:txBody>
          <a:bodyPr anchor="b">
            <a:normAutofit/>
          </a:bodyPr>
          <a:lstStyle/>
          <a:p>
            <a:pPr algn="ctr"/>
            <a:r>
              <a:rPr lang="en-US" sz="3700" dirty="0">
                <a:solidFill>
                  <a:srgbClr val="FFFFFF"/>
                </a:solidFill>
              </a:rPr>
              <a:t>Internal training memo for staff in three culturally different regions </a:t>
            </a:r>
            <a:endParaRPr lang="en-US" dirty="0"/>
          </a:p>
          <a:p>
            <a:pPr algn="r"/>
            <a:endParaRPr lang="en-US" sz="3700">
              <a:solidFill>
                <a:srgbClr val="FFFFFF"/>
              </a:solidFill>
            </a:endParaRPr>
          </a:p>
        </p:txBody>
      </p:sp>
      <p:sp>
        <p:nvSpPr>
          <p:cNvPr id="3" name="Content Placeholder 2">
            <a:extLst>
              <a:ext uri="{FF2B5EF4-FFF2-40B4-BE49-F238E27FC236}">
                <a16:creationId xmlns:a16="http://schemas.microsoft.com/office/drawing/2014/main" xmlns="" id="{B55B2AC4-BB47-1B64-DC21-E2BD15565E89}"/>
              </a:ext>
            </a:extLst>
          </p:cNvPr>
          <p:cNvSpPr>
            <a:spLocks noGrp="1"/>
          </p:cNvSpPr>
          <p:nvPr>
            <p:ph idx="1"/>
          </p:nvPr>
        </p:nvSpPr>
        <p:spPr>
          <a:xfrm>
            <a:off x="4810259" y="636989"/>
            <a:ext cx="6555347" cy="6233095"/>
          </a:xfrm>
        </p:spPr>
        <p:txBody>
          <a:bodyPr vert="horz" lIns="91440" tIns="45720" rIns="91440" bIns="45720" rtlCol="0" anchor="ctr">
            <a:normAutofit fontScale="92500" lnSpcReduction="20000"/>
          </a:bodyPr>
          <a:lstStyle/>
          <a:p>
            <a:pPr marL="0" indent="0">
              <a:buNone/>
            </a:pPr>
            <a:r>
              <a:rPr lang="en-US" sz="1600" b="1" dirty="0">
                <a:ea typeface="+mn-lt"/>
                <a:cs typeface="+mn-lt"/>
              </a:rPr>
              <a:t>Memo:1 (The Staff of the UK)</a:t>
            </a:r>
            <a:endParaRPr lang="en-US" sz="1600" dirty="0"/>
          </a:p>
          <a:p>
            <a:pPr marL="0" indent="0" algn="just">
              <a:buNone/>
            </a:pPr>
            <a:r>
              <a:rPr lang="en-US" sz="2000" dirty="0">
                <a:latin typeface="Times New Roman"/>
                <a:ea typeface="+mn-lt"/>
                <a:cs typeface="+mn-lt"/>
              </a:rPr>
              <a:t>To </a:t>
            </a:r>
          </a:p>
          <a:p>
            <a:pPr marL="0" indent="0" algn="just">
              <a:buNone/>
            </a:pPr>
            <a:r>
              <a:rPr lang="en-US" sz="2000" dirty="0">
                <a:latin typeface="Times New Roman"/>
                <a:ea typeface="+mn-lt"/>
                <a:cs typeface="+mn-lt"/>
              </a:rPr>
              <a:t>The Staff of the UK,</a:t>
            </a:r>
            <a:endParaRPr lang="en-US" sz="2000" dirty="0">
              <a:latin typeface="Times New Roman"/>
              <a:cs typeface="Times New Roman"/>
            </a:endParaRPr>
          </a:p>
          <a:p>
            <a:pPr marL="0" indent="0" algn="just">
              <a:buNone/>
            </a:pPr>
            <a:r>
              <a:rPr lang="en-US" sz="2000" dirty="0">
                <a:latin typeface="Times New Roman"/>
                <a:ea typeface="+mn-lt"/>
                <a:cs typeface="+mn-lt"/>
              </a:rPr>
              <a:t>From: Travel Counsellors</a:t>
            </a:r>
            <a:endParaRPr lang="en-US" sz="2000" dirty="0">
              <a:latin typeface="Times New Roman"/>
              <a:cs typeface="Times New Roman"/>
            </a:endParaRPr>
          </a:p>
          <a:p>
            <a:pPr marL="0" indent="0" algn="just">
              <a:buNone/>
            </a:pPr>
            <a:r>
              <a:rPr lang="en-US" sz="2000" dirty="0">
                <a:latin typeface="Times New Roman"/>
                <a:ea typeface="+mn-lt"/>
                <a:cs typeface="+mn-lt"/>
              </a:rPr>
              <a:t>Date: 22.09.25</a:t>
            </a:r>
            <a:endParaRPr lang="en-US" sz="2000" dirty="0">
              <a:latin typeface="Times New Roman"/>
              <a:cs typeface="Times New Roman"/>
            </a:endParaRPr>
          </a:p>
          <a:p>
            <a:pPr marL="0" indent="0" algn="just">
              <a:buNone/>
            </a:pPr>
            <a:r>
              <a:rPr lang="en-US" sz="2000" dirty="0">
                <a:latin typeface="Times New Roman"/>
                <a:ea typeface="+mn-lt"/>
                <a:cs typeface="+mn-lt"/>
              </a:rPr>
              <a:t>Subject: Improving customer communication through </a:t>
            </a:r>
            <a:r>
              <a:rPr lang="en-US" sz="2000" err="1">
                <a:latin typeface="Times New Roman"/>
                <a:ea typeface="+mn-lt"/>
                <a:cs typeface="+mn-lt"/>
              </a:rPr>
              <a:t>Digitalisation</a:t>
            </a:r>
            <a:endParaRPr lang="en-US" sz="2000">
              <a:latin typeface="Times New Roman"/>
              <a:cs typeface="Times New Roman"/>
            </a:endParaRPr>
          </a:p>
          <a:p>
            <a:pPr algn="just"/>
            <a:endParaRPr lang="en-US" sz="2000" dirty="0">
              <a:latin typeface="Times New Roman"/>
              <a:cs typeface="Times New Roman"/>
            </a:endParaRPr>
          </a:p>
          <a:p>
            <a:pPr marL="0" indent="0" algn="just">
              <a:buNone/>
            </a:pPr>
            <a:r>
              <a:rPr lang="en-US" sz="2000" dirty="0">
                <a:latin typeface="Times New Roman"/>
                <a:ea typeface="+mn-lt"/>
                <a:cs typeface="+mn-lt"/>
              </a:rPr>
              <a:t>I am writing to inform you that we are going to launch a new communication system by implementing AI solutions to enhance customer satisfaction. As service excellence is the fundamental part of our ongoing commitment, this initiative can help in client engagement processes. We have organized training programs for our staff members, which will be held for 10 days in June 2025. Training sessions will be focused on enhancing personalization using AI tools, maintaining GDPR compliance, and optimizing content for accessibility.</a:t>
            </a:r>
            <a:endParaRPr lang="en-US" sz="2000" dirty="0">
              <a:latin typeface="Times New Roman"/>
              <a:cs typeface="Times New Roman"/>
            </a:endParaRPr>
          </a:p>
          <a:p>
            <a:pPr marL="0" indent="0" algn="just">
              <a:buNone/>
            </a:pPr>
            <a:r>
              <a:rPr lang="en-US" sz="2000" dirty="0">
                <a:latin typeface="Times New Roman"/>
                <a:ea typeface="+mn-lt"/>
                <a:cs typeface="+mn-lt"/>
              </a:rPr>
              <a:t>Therefore, you are invited to become a part of this workshop to explore the aspects of digital strategies and initiatives adopted by our company. If you have any queries or concerns, feel free to contact me. </a:t>
            </a:r>
            <a:endParaRPr lang="en-US" sz="2000" dirty="0">
              <a:latin typeface="Times New Roman"/>
              <a:cs typeface="Times New Roman"/>
            </a:endParaRPr>
          </a:p>
          <a:p>
            <a:pPr marL="0" indent="0" algn="just">
              <a:buNone/>
            </a:pPr>
            <a:r>
              <a:rPr lang="en-US" sz="2000" dirty="0">
                <a:latin typeface="Times New Roman"/>
                <a:ea typeface="+mn-lt"/>
                <a:cs typeface="+mn-lt"/>
              </a:rPr>
              <a:t>Regards,</a:t>
            </a:r>
            <a:endParaRPr lang="en-US" sz="2000" dirty="0">
              <a:latin typeface="Times New Roman"/>
              <a:cs typeface="Times New Roman"/>
            </a:endParaRPr>
          </a:p>
          <a:p>
            <a:endParaRPr lang="en-US" sz="1600"/>
          </a:p>
        </p:txBody>
      </p:sp>
    </p:spTree>
    <p:extLst>
      <p:ext uri="{BB962C8B-B14F-4D97-AF65-F5344CB8AC3E}">
        <p14:creationId xmlns:p14="http://schemas.microsoft.com/office/powerpoint/2010/main" xmlns="" val="1323488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Color Cover">
            <a:extLst>
              <a:ext uri="{FF2B5EF4-FFF2-40B4-BE49-F238E27FC236}">
                <a16:creationId xmlns:a16="http://schemas.microsoft.com/office/drawing/2014/main" xmlns="" id="{815925C2-A704-4D47-B1C1-3FCA52512EC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Color Cover">
            <a:extLst>
              <a:ext uri="{FF2B5EF4-FFF2-40B4-BE49-F238E27FC236}">
                <a16:creationId xmlns:a16="http://schemas.microsoft.com/office/drawing/2014/main" xmlns="" id="{01D4315C-C23C-4FD3-98DF-08C29E2292A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2" name="Group 11">
            <a:extLst>
              <a:ext uri="{FF2B5EF4-FFF2-40B4-BE49-F238E27FC236}">
                <a16:creationId xmlns:a16="http://schemas.microsoft.com/office/drawing/2014/main" xmlns="" id="{5E6B47BC-43FD-4C91-8BFF-B41B99A8A39E}"/>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0" y="0"/>
            <a:ext cx="6064235" cy="6858000"/>
            <a:chOff x="651279" y="598259"/>
            <a:chExt cx="10889442" cy="5680742"/>
          </a:xfrm>
        </p:grpSpPr>
        <p:sp>
          <p:nvSpPr>
            <p:cNvPr id="13" name="Color">
              <a:extLst>
                <a:ext uri="{FF2B5EF4-FFF2-40B4-BE49-F238E27FC236}">
                  <a16:creationId xmlns:a16="http://schemas.microsoft.com/office/drawing/2014/main" xmlns="" id="{13038185-AC3C-4595-945F-25311424C58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Color">
              <a:extLst>
                <a:ext uri="{FF2B5EF4-FFF2-40B4-BE49-F238E27FC236}">
                  <a16:creationId xmlns:a16="http://schemas.microsoft.com/office/drawing/2014/main" xmlns="" id="{75D51AA0-C095-4650-A361-B294320BFE4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6" name="Group 15">
            <a:extLst>
              <a:ext uri="{FF2B5EF4-FFF2-40B4-BE49-F238E27FC236}">
                <a16:creationId xmlns:a16="http://schemas.microsoft.com/office/drawing/2014/main" xmlns="" id="{43F5E015-E085-4624-B431-B42414448684}"/>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1524" y="0"/>
            <a:ext cx="12188952" cy="6858000"/>
            <a:chOff x="0" y="0"/>
            <a:chExt cx="12188952" cy="6858000"/>
          </a:xfrm>
        </p:grpSpPr>
        <p:sp>
          <p:nvSpPr>
            <p:cNvPr id="17" name="Freeform: Shape 16">
              <a:extLst>
                <a:ext uri="{FF2B5EF4-FFF2-40B4-BE49-F238E27FC236}">
                  <a16:creationId xmlns:a16="http://schemas.microsoft.com/office/drawing/2014/main" xmlns="" id="{4DDB60AE-8B9C-4BA0-93DC-F8C9EBF6D8B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8" name="Freeform: Shape 17">
              <a:extLst>
                <a:ext uri="{FF2B5EF4-FFF2-40B4-BE49-F238E27FC236}">
                  <a16:creationId xmlns:a16="http://schemas.microsoft.com/office/drawing/2014/main" xmlns="" id="{9F247760-BE07-41A2-969E-570081E6552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xmlns="" id="{57A70BD2-76FC-4BDD-9E64-3B93D5EF3692}"/>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xmlns="" id="{AADD9643-5489-42CB-9762-FBAC2AAE9FB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xmlns="" id="{09A2C16E-2745-4E3D-BECC-D66755221E3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xmlns="" id="{52E5A063-571D-4461-9869-B3E93F6E69D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xmlns="" id="{366019AD-E33B-4DBF-BAD3-AE361160316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xmlns="" id="{A3399AC5-49DD-F183-AE81-2E6F533C7C0C}"/>
              </a:ext>
            </a:extLst>
          </p:cNvPr>
          <p:cNvSpPr>
            <a:spLocks noGrp="1"/>
          </p:cNvSpPr>
          <p:nvPr>
            <p:ph type="title"/>
          </p:nvPr>
        </p:nvSpPr>
        <p:spPr>
          <a:xfrm>
            <a:off x="786385" y="841248"/>
            <a:ext cx="5129600" cy="5340097"/>
          </a:xfrm>
        </p:spPr>
        <p:txBody>
          <a:bodyPr anchor="ctr">
            <a:normAutofit/>
          </a:bodyPr>
          <a:lstStyle/>
          <a:p>
            <a:r>
              <a:rPr lang="en-US" sz="4800" b="1">
                <a:solidFill>
                  <a:schemeClr val="bg1"/>
                </a:solidFill>
                <a:latin typeface="Aptos"/>
              </a:rPr>
              <a:t>Memo:2 (The Staff of the UAE)</a:t>
            </a:r>
            <a:endParaRPr lang="en-US" sz="4800">
              <a:solidFill>
                <a:schemeClr val="bg1"/>
              </a:solidFill>
            </a:endParaRPr>
          </a:p>
        </p:txBody>
      </p:sp>
      <p:sp>
        <p:nvSpPr>
          <p:cNvPr id="3" name="Content Placeholder 2">
            <a:extLst>
              <a:ext uri="{FF2B5EF4-FFF2-40B4-BE49-F238E27FC236}">
                <a16:creationId xmlns:a16="http://schemas.microsoft.com/office/drawing/2014/main" xmlns="" id="{9DF1B2B9-1780-EC18-EF15-F7E268BF43EF}"/>
              </a:ext>
            </a:extLst>
          </p:cNvPr>
          <p:cNvSpPr>
            <a:spLocks noGrp="1"/>
          </p:cNvSpPr>
          <p:nvPr>
            <p:ph idx="1"/>
          </p:nvPr>
        </p:nvSpPr>
        <p:spPr>
          <a:xfrm>
            <a:off x="6052181" y="104231"/>
            <a:ext cx="6133453" cy="6576785"/>
          </a:xfrm>
        </p:spPr>
        <p:txBody>
          <a:bodyPr vert="horz" lIns="91440" tIns="45720" rIns="91440" bIns="45720" rtlCol="0" anchor="ctr">
            <a:noAutofit/>
          </a:bodyPr>
          <a:lstStyle/>
          <a:p>
            <a:endParaRPr lang="en-US" sz="1300" b="1">
              <a:solidFill>
                <a:schemeClr val="tx2"/>
              </a:solidFill>
            </a:endParaRPr>
          </a:p>
          <a:p>
            <a:pPr marL="0" indent="0" algn="just">
              <a:buNone/>
            </a:pPr>
            <a:r>
              <a:rPr lang="en-US" sz="2000" dirty="0">
                <a:solidFill>
                  <a:schemeClr val="tx2"/>
                </a:solidFill>
                <a:latin typeface="Times New Roman"/>
                <a:ea typeface="+mn-lt"/>
                <a:cs typeface="+mn-lt"/>
              </a:rPr>
              <a:t>To </a:t>
            </a:r>
            <a:endParaRPr lang="en-US" sz="2000">
              <a:solidFill>
                <a:schemeClr val="tx2"/>
              </a:solidFill>
              <a:latin typeface="Times New Roman"/>
              <a:cs typeface="Times New Roman"/>
            </a:endParaRPr>
          </a:p>
          <a:p>
            <a:pPr marL="0" indent="0" algn="just">
              <a:buNone/>
            </a:pPr>
            <a:r>
              <a:rPr lang="en-US" sz="2000" dirty="0">
                <a:solidFill>
                  <a:schemeClr val="tx2"/>
                </a:solidFill>
                <a:latin typeface="Times New Roman"/>
                <a:ea typeface="+mn-lt"/>
                <a:cs typeface="+mn-lt"/>
              </a:rPr>
              <a:t>The Staff of the USA,</a:t>
            </a:r>
            <a:endParaRPr lang="en-US" sz="2000">
              <a:solidFill>
                <a:schemeClr val="tx2"/>
              </a:solidFill>
              <a:latin typeface="Times New Roman"/>
              <a:cs typeface="Times New Roman"/>
            </a:endParaRPr>
          </a:p>
          <a:p>
            <a:pPr marL="0" indent="0" algn="just">
              <a:buNone/>
            </a:pPr>
            <a:r>
              <a:rPr lang="en-US" sz="2000" dirty="0">
                <a:solidFill>
                  <a:schemeClr val="tx2"/>
                </a:solidFill>
                <a:latin typeface="Times New Roman"/>
                <a:ea typeface="+mn-lt"/>
                <a:cs typeface="+mn-lt"/>
              </a:rPr>
              <a:t>From: Travel Counsellors</a:t>
            </a:r>
            <a:endParaRPr lang="en-US" sz="2000">
              <a:solidFill>
                <a:schemeClr val="tx2"/>
              </a:solidFill>
              <a:latin typeface="Times New Roman"/>
              <a:cs typeface="Times New Roman"/>
            </a:endParaRPr>
          </a:p>
          <a:p>
            <a:pPr marL="0" indent="0" algn="just">
              <a:buNone/>
            </a:pPr>
            <a:r>
              <a:rPr lang="en-US" sz="2000" dirty="0">
                <a:solidFill>
                  <a:schemeClr val="tx2"/>
                </a:solidFill>
                <a:latin typeface="Times New Roman"/>
                <a:ea typeface="+mn-lt"/>
                <a:cs typeface="+mn-lt"/>
              </a:rPr>
              <a:t>Date: 22.09.25</a:t>
            </a:r>
            <a:endParaRPr lang="en-US" sz="2000">
              <a:solidFill>
                <a:schemeClr val="tx2"/>
              </a:solidFill>
              <a:latin typeface="Times New Roman"/>
              <a:cs typeface="Times New Roman"/>
            </a:endParaRPr>
          </a:p>
          <a:p>
            <a:pPr marL="0" indent="0" algn="just">
              <a:buNone/>
            </a:pPr>
            <a:r>
              <a:rPr lang="en-US" sz="2000" dirty="0">
                <a:solidFill>
                  <a:schemeClr val="tx2"/>
                </a:solidFill>
                <a:latin typeface="Times New Roman"/>
                <a:ea typeface="+mn-lt"/>
                <a:cs typeface="+mn-lt"/>
              </a:rPr>
              <a:t>Subject: Improving customer communication through </a:t>
            </a:r>
            <a:r>
              <a:rPr lang="en-US" sz="2000" err="1">
                <a:solidFill>
                  <a:schemeClr val="tx2"/>
                </a:solidFill>
                <a:latin typeface="Times New Roman"/>
                <a:ea typeface="+mn-lt"/>
                <a:cs typeface="+mn-lt"/>
              </a:rPr>
              <a:t>Digitalisation</a:t>
            </a:r>
            <a:endParaRPr lang="en-US" sz="2000">
              <a:solidFill>
                <a:schemeClr val="tx2"/>
              </a:solidFill>
              <a:latin typeface="Times New Roman"/>
              <a:cs typeface="Times New Roman"/>
            </a:endParaRPr>
          </a:p>
          <a:p>
            <a:pPr marL="0" indent="0" algn="just">
              <a:buNone/>
            </a:pPr>
            <a:r>
              <a:rPr lang="en-US" sz="2000" dirty="0">
                <a:solidFill>
                  <a:schemeClr val="tx2"/>
                </a:solidFill>
                <a:latin typeface="Times New Roman"/>
                <a:ea typeface="+mn-lt"/>
                <a:cs typeface="+mn-lt"/>
              </a:rPr>
              <a:t>We are pleased to invite you to actively participate in our initiative to digitalize to improve customer experience through effective communication with the help of advanced technologies. Therefore, we have </a:t>
            </a:r>
            <a:r>
              <a:rPr lang="en-US" sz="2000" err="1">
                <a:solidFill>
                  <a:schemeClr val="tx2"/>
                </a:solidFill>
                <a:latin typeface="Times New Roman"/>
                <a:ea typeface="+mn-lt"/>
                <a:cs typeface="+mn-lt"/>
              </a:rPr>
              <a:t>organised</a:t>
            </a:r>
            <a:r>
              <a:rPr lang="en-US" sz="2000" dirty="0">
                <a:solidFill>
                  <a:schemeClr val="tx2"/>
                </a:solidFill>
                <a:latin typeface="Times New Roman"/>
                <a:ea typeface="+mn-lt"/>
                <a:cs typeface="+mn-lt"/>
              </a:rPr>
              <a:t> an upcoming workshop that will focus on "Advanced Data Analytics Techniques" to deliver in-depth knowledge and hands-on experience for our staff members regarding the usage of data analysis to enhance customer satisfaction. As service excellence is the fundamental part of our ongoing commitment, this initiative can help in client engagement processes. Training and workshops will be held for 10 days in July 2025. </a:t>
            </a:r>
            <a:endParaRPr lang="en-US" sz="2000">
              <a:solidFill>
                <a:schemeClr val="tx2"/>
              </a:solidFill>
              <a:latin typeface="Times New Roman"/>
              <a:cs typeface="Times New Roman"/>
            </a:endParaRPr>
          </a:p>
          <a:p>
            <a:pPr marL="0" indent="0" algn="just">
              <a:buNone/>
            </a:pPr>
            <a:r>
              <a:rPr lang="en-US" sz="2000" dirty="0">
                <a:solidFill>
                  <a:schemeClr val="tx2"/>
                </a:solidFill>
                <a:latin typeface="Times New Roman"/>
                <a:ea typeface="+mn-lt"/>
                <a:cs typeface="+mn-lt"/>
              </a:rPr>
              <a:t>If you have any queries or concerns, feel free to contact me. </a:t>
            </a:r>
            <a:endParaRPr lang="en-US" sz="2000">
              <a:solidFill>
                <a:schemeClr val="tx2"/>
              </a:solidFill>
              <a:latin typeface="Times New Roman"/>
              <a:cs typeface="Times New Roman"/>
            </a:endParaRPr>
          </a:p>
          <a:p>
            <a:pPr marL="0" indent="0" algn="just">
              <a:buNone/>
            </a:pPr>
            <a:r>
              <a:rPr lang="en-US" sz="2000" dirty="0">
                <a:solidFill>
                  <a:schemeClr val="tx2"/>
                </a:solidFill>
                <a:latin typeface="Times New Roman"/>
                <a:ea typeface="+mn-lt"/>
                <a:cs typeface="+mn-lt"/>
              </a:rPr>
              <a:t>Regards,</a:t>
            </a:r>
            <a:endParaRPr lang="en-US" sz="2000">
              <a:solidFill>
                <a:schemeClr val="tx2"/>
              </a:solidFill>
              <a:latin typeface="Times New Roman"/>
              <a:cs typeface="Times New Roman"/>
            </a:endParaRPr>
          </a:p>
          <a:p>
            <a:endParaRPr lang="en-US" sz="1300">
              <a:solidFill>
                <a:schemeClr val="tx2"/>
              </a:solidFill>
            </a:endParaRPr>
          </a:p>
        </p:txBody>
      </p:sp>
    </p:spTree>
    <p:extLst>
      <p:ext uri="{BB962C8B-B14F-4D97-AF65-F5344CB8AC3E}">
        <p14:creationId xmlns:p14="http://schemas.microsoft.com/office/powerpoint/2010/main" xmlns="" val="22502632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562EF45-ABBD-E7DA-9B15-93919BFA9AC0}"/>
              </a:ext>
            </a:extLst>
          </p:cNvPr>
          <p:cNvSpPr>
            <a:spLocks noGrp="1"/>
          </p:cNvSpPr>
          <p:nvPr>
            <p:ph type="title"/>
          </p:nvPr>
        </p:nvSpPr>
        <p:spPr/>
        <p:txBody>
          <a:bodyPr/>
          <a:lstStyle/>
          <a:p>
            <a:endParaRPr lang="en-US" b="1" dirty="0"/>
          </a:p>
          <a:p>
            <a:endParaRPr lang="en-US" dirty="0"/>
          </a:p>
        </p:txBody>
      </p:sp>
      <p:sp>
        <p:nvSpPr>
          <p:cNvPr id="3" name="Content Placeholder 2">
            <a:extLst>
              <a:ext uri="{FF2B5EF4-FFF2-40B4-BE49-F238E27FC236}">
                <a16:creationId xmlns:a16="http://schemas.microsoft.com/office/drawing/2014/main" xmlns="" id="{007FE103-CE77-9EA8-E0AF-234E46D565A8}"/>
              </a:ext>
            </a:extLst>
          </p:cNvPr>
          <p:cNvSpPr>
            <a:spLocks noGrp="1"/>
          </p:cNvSpPr>
          <p:nvPr>
            <p:ph idx="1"/>
          </p:nvPr>
        </p:nvSpPr>
        <p:spPr>
          <a:xfrm>
            <a:off x="838200" y="1350937"/>
            <a:ext cx="10515600" cy="5325698"/>
          </a:xfrm>
        </p:spPr>
        <p:txBody>
          <a:bodyPr vert="horz" lIns="91440" tIns="45720" rIns="91440" bIns="45720" rtlCol="0" anchor="t">
            <a:normAutofit/>
          </a:bodyPr>
          <a:lstStyle/>
          <a:p>
            <a:pPr marL="0" indent="0" algn="ctr">
              <a:buNone/>
            </a:pPr>
            <a:r>
              <a:rPr lang="en-US" sz="2400" b="1" dirty="0">
                <a:solidFill>
                  <a:schemeClr val="accent2">
                    <a:lumMod val="76000"/>
                  </a:schemeClr>
                </a:solidFill>
                <a:latin typeface="Times New Roman"/>
                <a:ea typeface="+mn-lt"/>
                <a:cs typeface="+mn-lt"/>
              </a:rPr>
              <a:t>Memo:3 (The Staff of Netherlands)</a:t>
            </a:r>
            <a:endParaRPr lang="en-US" sz="2400">
              <a:solidFill>
                <a:schemeClr val="accent2">
                  <a:lumMod val="76000"/>
                </a:schemeClr>
              </a:solidFill>
              <a:latin typeface="Times New Roman"/>
              <a:ea typeface="+mn-lt"/>
              <a:cs typeface="+mn-lt"/>
            </a:endParaRPr>
          </a:p>
          <a:p>
            <a:pPr marL="0" indent="0" algn="just">
              <a:buNone/>
            </a:pPr>
            <a:r>
              <a:rPr lang="en-US" sz="2000" dirty="0">
                <a:solidFill>
                  <a:schemeClr val="tx2"/>
                </a:solidFill>
                <a:latin typeface="Times New Roman"/>
                <a:ea typeface="+mn-lt"/>
                <a:cs typeface="+mn-lt"/>
              </a:rPr>
              <a:t>To </a:t>
            </a:r>
            <a:endParaRPr lang="en-US" sz="2000">
              <a:solidFill>
                <a:schemeClr val="tx2"/>
              </a:solidFill>
              <a:latin typeface="Times New Roman"/>
              <a:cs typeface="Times New Roman"/>
            </a:endParaRPr>
          </a:p>
          <a:p>
            <a:pPr marL="0" indent="0" algn="just">
              <a:buNone/>
            </a:pPr>
            <a:r>
              <a:rPr lang="en-US" sz="2000" dirty="0">
                <a:solidFill>
                  <a:schemeClr val="tx2"/>
                </a:solidFill>
                <a:latin typeface="Times New Roman"/>
                <a:ea typeface="+mn-lt"/>
                <a:cs typeface="+mn-lt"/>
              </a:rPr>
              <a:t>The Staff of the UAE,</a:t>
            </a:r>
            <a:endParaRPr lang="en-US" sz="2000">
              <a:solidFill>
                <a:schemeClr val="tx2"/>
              </a:solidFill>
              <a:latin typeface="Times New Roman"/>
              <a:cs typeface="Times New Roman"/>
            </a:endParaRPr>
          </a:p>
          <a:p>
            <a:pPr marL="0" indent="0" algn="just">
              <a:buNone/>
            </a:pPr>
            <a:r>
              <a:rPr lang="en-US" sz="2000" dirty="0">
                <a:solidFill>
                  <a:schemeClr val="tx2"/>
                </a:solidFill>
                <a:latin typeface="Times New Roman"/>
                <a:ea typeface="+mn-lt"/>
                <a:cs typeface="+mn-lt"/>
              </a:rPr>
              <a:t>From: Travel Counsellors</a:t>
            </a:r>
            <a:endParaRPr lang="en-US" sz="2000">
              <a:solidFill>
                <a:schemeClr val="tx2"/>
              </a:solidFill>
              <a:latin typeface="Times New Roman"/>
              <a:cs typeface="Times New Roman"/>
            </a:endParaRPr>
          </a:p>
          <a:p>
            <a:pPr marL="0" indent="0" algn="just">
              <a:buNone/>
            </a:pPr>
            <a:r>
              <a:rPr lang="en-US" sz="2000" dirty="0">
                <a:solidFill>
                  <a:schemeClr val="tx2"/>
                </a:solidFill>
                <a:latin typeface="Times New Roman"/>
                <a:ea typeface="+mn-lt"/>
                <a:cs typeface="+mn-lt"/>
              </a:rPr>
              <a:t>Date: 22.09.25</a:t>
            </a:r>
            <a:endParaRPr lang="en-US" sz="2000">
              <a:solidFill>
                <a:schemeClr val="tx2"/>
              </a:solidFill>
              <a:latin typeface="Times New Roman"/>
              <a:cs typeface="Times New Roman"/>
            </a:endParaRPr>
          </a:p>
          <a:p>
            <a:pPr marL="0" indent="0" algn="just">
              <a:buNone/>
            </a:pPr>
            <a:r>
              <a:rPr lang="en-US" sz="2000" dirty="0">
                <a:solidFill>
                  <a:schemeClr val="tx2"/>
                </a:solidFill>
                <a:latin typeface="Times New Roman"/>
                <a:ea typeface="+mn-lt"/>
                <a:cs typeface="+mn-lt"/>
              </a:rPr>
              <a:t>Subject: Improving customer communication through </a:t>
            </a:r>
            <a:r>
              <a:rPr lang="en-US" sz="2000" dirty="0" err="1">
                <a:solidFill>
                  <a:schemeClr val="tx2"/>
                </a:solidFill>
                <a:latin typeface="Times New Roman"/>
                <a:ea typeface="+mn-lt"/>
                <a:cs typeface="+mn-lt"/>
              </a:rPr>
              <a:t>Digitalisation</a:t>
            </a:r>
            <a:endParaRPr lang="en-US" sz="2000" dirty="0">
              <a:solidFill>
                <a:schemeClr val="tx2"/>
              </a:solidFill>
              <a:latin typeface="Times New Roman"/>
              <a:cs typeface="Times New Roman"/>
            </a:endParaRPr>
          </a:p>
          <a:p>
            <a:pPr marL="0" indent="0" algn="just">
              <a:buNone/>
            </a:pPr>
            <a:r>
              <a:rPr lang="en-US" sz="2000" dirty="0">
                <a:solidFill>
                  <a:schemeClr val="tx2"/>
                </a:solidFill>
                <a:latin typeface="Times New Roman"/>
                <a:ea typeface="+mn-lt"/>
                <a:cs typeface="+mn-lt"/>
              </a:rPr>
              <a:t>We are pleased to invite you to actively participate in our initiative to digitalize to improve customer experience through effective communication with the help of advanced technologies. Therefore, we have </a:t>
            </a:r>
            <a:r>
              <a:rPr lang="en-US" sz="2000" err="1">
                <a:solidFill>
                  <a:schemeClr val="tx2"/>
                </a:solidFill>
                <a:latin typeface="Times New Roman"/>
                <a:ea typeface="+mn-lt"/>
                <a:cs typeface="+mn-lt"/>
              </a:rPr>
              <a:t>organised</a:t>
            </a:r>
            <a:r>
              <a:rPr lang="en-US" sz="2000" dirty="0">
                <a:solidFill>
                  <a:schemeClr val="tx2"/>
                </a:solidFill>
                <a:latin typeface="Times New Roman"/>
                <a:ea typeface="+mn-lt"/>
                <a:cs typeface="+mn-lt"/>
              </a:rPr>
              <a:t> an upcoming workshop that will focus on "Advanced Data Analytics Techniques" to deliver in-depth knowledge and hands-on experience for our staff members regarding the usage of data analysis to enhance customer satisfaction. As service excellence is the fundamental part of our ongoing commitment, this initiative can help in client engagement processes. Training and workshops will be held for 10 days in July 2025. </a:t>
            </a:r>
          </a:p>
          <a:p>
            <a:pPr marL="0" indent="0" algn="just">
              <a:buNone/>
            </a:pPr>
            <a:r>
              <a:rPr lang="en-US" sz="2000" dirty="0">
                <a:solidFill>
                  <a:schemeClr val="tx2"/>
                </a:solidFill>
                <a:latin typeface="Times New Roman"/>
                <a:ea typeface="+mn-lt"/>
                <a:cs typeface="+mn-lt"/>
              </a:rPr>
              <a:t>If you have any queries or concerns, feel free to contact me. </a:t>
            </a:r>
            <a:endParaRPr lang="en-US" sz="2000">
              <a:solidFill>
                <a:schemeClr val="tx2"/>
              </a:solidFill>
              <a:latin typeface="Times New Roman"/>
              <a:cs typeface="Times New Roman"/>
            </a:endParaRPr>
          </a:p>
          <a:p>
            <a:pPr marL="0" indent="0" algn="just">
              <a:buNone/>
            </a:pPr>
            <a:r>
              <a:rPr lang="en-US" sz="2000" dirty="0">
                <a:solidFill>
                  <a:schemeClr val="tx2"/>
                </a:solidFill>
                <a:latin typeface="Times New Roman"/>
                <a:ea typeface="+mn-lt"/>
                <a:cs typeface="+mn-lt"/>
              </a:rPr>
              <a:t>Regards,</a:t>
            </a:r>
            <a:endParaRPr lang="en-US" sz="2000">
              <a:solidFill>
                <a:schemeClr val="tx2"/>
              </a:solidFill>
              <a:latin typeface="Times New Roman"/>
              <a:cs typeface="Times New Roman"/>
            </a:endParaRPr>
          </a:p>
          <a:p>
            <a:endParaRPr lang="en-US" dirty="0"/>
          </a:p>
        </p:txBody>
      </p:sp>
      <p:sp>
        <p:nvSpPr>
          <p:cNvPr id="4" name="TextBox 3">
            <a:extLst>
              <a:ext uri="{FF2B5EF4-FFF2-40B4-BE49-F238E27FC236}">
                <a16:creationId xmlns:a16="http://schemas.microsoft.com/office/drawing/2014/main" xmlns="" id="{2B3D0CEB-591F-F67F-3D67-A8B040B7D784}"/>
              </a:ext>
            </a:extLst>
          </p:cNvPr>
          <p:cNvSpPr txBox="1"/>
          <p:nvPr/>
        </p:nvSpPr>
        <p:spPr>
          <a:xfrm>
            <a:off x="834049" y="484180"/>
            <a:ext cx="9052621" cy="584775"/>
          </a:xfrm>
          <a:prstGeom prst="rect">
            <a:avLst/>
          </a:prstGeom>
          <a:solidFill>
            <a:schemeClr val="accent2"/>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3200" dirty="0">
                <a:latin typeface="Times New Roman"/>
                <a:cs typeface="Times New Roman"/>
              </a:rPr>
              <a:t>Continued</a:t>
            </a:r>
            <a:endParaRPr lang="en-US"/>
          </a:p>
        </p:txBody>
      </p:sp>
    </p:spTree>
    <p:extLst>
      <p:ext uri="{BB962C8B-B14F-4D97-AF65-F5344CB8AC3E}">
        <p14:creationId xmlns:p14="http://schemas.microsoft.com/office/powerpoint/2010/main" xmlns="" val="12047874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xmlns="" id="{1709F1D5-B0F1-4714-A239-E5B61C16191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9">
            <a:extLst>
              <a:ext uri="{FF2B5EF4-FFF2-40B4-BE49-F238E27FC236}">
                <a16:creationId xmlns:a16="http://schemas.microsoft.com/office/drawing/2014/main" xmlns="" id="{228FB460-D3FF-4440-A020-05982A09E51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40546" y="1011045"/>
            <a:ext cx="4369859" cy="4369859"/>
          </a:xfrm>
          <a:prstGeom prst="roundRect">
            <a:avLst>
              <a:gd name="adj" fmla="val 275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3AD63F25-7467-5069-BB06-D7DAD397E059}"/>
              </a:ext>
            </a:extLst>
          </p:cNvPr>
          <p:cNvSpPr>
            <a:spLocks noGrp="1"/>
          </p:cNvSpPr>
          <p:nvPr>
            <p:ph type="title"/>
          </p:nvPr>
        </p:nvSpPr>
        <p:spPr>
          <a:xfrm>
            <a:off x="956826" y="1112969"/>
            <a:ext cx="3937298" cy="4166010"/>
          </a:xfrm>
        </p:spPr>
        <p:txBody>
          <a:bodyPr>
            <a:normAutofit/>
          </a:bodyPr>
          <a:lstStyle/>
          <a:p>
            <a:r>
              <a:rPr lang="en" sz="4000" b="1" dirty="0">
                <a:solidFill>
                  <a:srgbClr val="FFFFFF"/>
                </a:solidFill>
                <a:latin typeface="Times New Roman"/>
                <a:cs typeface="Times New Roman"/>
              </a:rPr>
              <a:t>FAQ document for customers adapting to AI chatbots </a:t>
            </a:r>
            <a:endParaRPr lang="en-US" sz="4000" b="1">
              <a:solidFill>
                <a:srgbClr val="FFFFFF"/>
              </a:solidFill>
              <a:latin typeface="Times New Roman"/>
              <a:cs typeface="Times New Roman"/>
            </a:endParaRPr>
          </a:p>
          <a:p>
            <a:endParaRPr lang="en-US">
              <a:solidFill>
                <a:srgbClr val="FFFFFF"/>
              </a:solidFill>
            </a:endParaRPr>
          </a:p>
        </p:txBody>
      </p:sp>
      <p:sp>
        <p:nvSpPr>
          <p:cNvPr id="12" name="Freeform: Shape 11">
            <a:extLst>
              <a:ext uri="{FF2B5EF4-FFF2-40B4-BE49-F238E27FC236}">
                <a16:creationId xmlns:a16="http://schemas.microsoft.com/office/drawing/2014/main" xmlns="" id="{14847E93-7DC1-4D4B-8829-B19AA7137C5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530529" y="0"/>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xmlns="" id="{5566D6E1-03A1-4D73-A4E0-35D74D568A0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3961511" y="-1"/>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xmlns="" id="{9F835A99-04AC-494A-A572-AFE8413CC93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0" y="2936831"/>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xmlns="" id="{1F6A0F40-E601-574B-ACB2-F7E17A0B223E}"/>
              </a:ext>
            </a:extLst>
          </p:cNvPr>
          <p:cNvSpPr>
            <a:spLocks noGrp="1"/>
          </p:cNvSpPr>
          <p:nvPr>
            <p:ph idx="1"/>
          </p:nvPr>
        </p:nvSpPr>
        <p:spPr>
          <a:xfrm>
            <a:off x="6096000" y="820880"/>
            <a:ext cx="5257799" cy="4889350"/>
          </a:xfrm>
        </p:spPr>
        <p:txBody>
          <a:bodyPr vert="horz" lIns="91440" tIns="45720" rIns="91440" bIns="45720" rtlCol="0" anchor="t">
            <a:noAutofit/>
          </a:bodyPr>
          <a:lstStyle/>
          <a:p>
            <a:pPr algn="just"/>
            <a:r>
              <a:rPr lang="en" sz="2000" b="1" dirty="0">
                <a:latin typeface="Times New Roman"/>
                <a:ea typeface="+mn-lt"/>
                <a:cs typeface="+mn-lt"/>
              </a:rPr>
              <a:t>Q1</a:t>
            </a:r>
            <a:r>
              <a:rPr lang="en" sz="2000" dirty="0">
                <a:latin typeface="Times New Roman"/>
                <a:ea typeface="+mn-lt"/>
                <a:cs typeface="+mn-lt"/>
              </a:rPr>
              <a:t>: What is the Travel Counsellors AI chatbot?</a:t>
            </a:r>
            <a:endParaRPr lang="en-US" sz="2000" dirty="0">
              <a:latin typeface="Times New Roman"/>
              <a:cs typeface="Times New Roman"/>
            </a:endParaRPr>
          </a:p>
          <a:p>
            <a:pPr algn="just"/>
            <a:r>
              <a:rPr lang="en" sz="2000" b="1" dirty="0">
                <a:latin typeface="Times New Roman"/>
                <a:ea typeface="+mn-lt"/>
                <a:cs typeface="+mn-lt"/>
              </a:rPr>
              <a:t>Ans</a:t>
            </a:r>
            <a:r>
              <a:rPr lang="en" sz="2000" dirty="0">
                <a:latin typeface="Times New Roman"/>
                <a:ea typeface="+mn-lt"/>
                <a:cs typeface="+mn-lt"/>
              </a:rPr>
              <a:t>: Our AI chatbot is a virtual assistant that is available at all times and can assist you with booking, itinerary updates, travel tips, and FAQs. </a:t>
            </a:r>
            <a:endParaRPr lang="en-US" sz="2000" dirty="0">
              <a:latin typeface="Times New Roman"/>
              <a:cs typeface="Times New Roman"/>
            </a:endParaRPr>
          </a:p>
          <a:p>
            <a:pPr algn="just"/>
            <a:r>
              <a:rPr lang="en" sz="2000" b="1" dirty="0">
                <a:latin typeface="Times New Roman"/>
                <a:ea typeface="+mn-lt"/>
                <a:cs typeface="+mn-lt"/>
              </a:rPr>
              <a:t>Q2</a:t>
            </a:r>
            <a:r>
              <a:rPr lang="en" sz="2000" dirty="0">
                <a:latin typeface="Times New Roman"/>
                <a:ea typeface="+mn-lt"/>
                <a:cs typeface="+mn-lt"/>
              </a:rPr>
              <a:t>: Is there any risk that my personal data will be violated?</a:t>
            </a:r>
            <a:endParaRPr lang="en-US" sz="2000" dirty="0">
              <a:latin typeface="Times New Roman"/>
              <a:cs typeface="Times New Roman"/>
            </a:endParaRPr>
          </a:p>
          <a:p>
            <a:pPr algn="just"/>
            <a:r>
              <a:rPr lang="en" sz="2000" b="1" dirty="0">
                <a:latin typeface="Times New Roman"/>
                <a:ea typeface="+mn-lt"/>
                <a:cs typeface="+mn-lt"/>
              </a:rPr>
              <a:t>Ans: </a:t>
            </a:r>
            <a:r>
              <a:rPr lang="en" sz="2000" dirty="0">
                <a:latin typeface="Times New Roman"/>
                <a:ea typeface="+mn-lt"/>
                <a:cs typeface="+mn-lt"/>
              </a:rPr>
              <a:t>No, we take extra care of your privacy. Global data protection laws are applicable in our operations, including GDPR, and CCPA. Any personal data is encrypted and safe from </a:t>
            </a:r>
            <a:r>
              <a:rPr lang="en" sz="2000" err="1">
                <a:latin typeface="Times New Roman"/>
                <a:ea typeface="+mn-lt"/>
                <a:cs typeface="+mn-lt"/>
              </a:rPr>
              <a:t>unauthorised</a:t>
            </a:r>
            <a:r>
              <a:rPr lang="en" sz="2000" dirty="0">
                <a:latin typeface="Times New Roman"/>
                <a:ea typeface="+mn-lt"/>
                <a:cs typeface="+mn-lt"/>
              </a:rPr>
              <a:t> access. </a:t>
            </a:r>
            <a:endParaRPr lang="en-US" sz="2000" dirty="0">
              <a:latin typeface="Times New Roman"/>
              <a:cs typeface="Times New Roman"/>
            </a:endParaRPr>
          </a:p>
          <a:p>
            <a:pPr algn="just"/>
            <a:r>
              <a:rPr lang="en" sz="2000" b="1" dirty="0">
                <a:latin typeface="Times New Roman"/>
                <a:ea typeface="+mn-lt"/>
                <a:cs typeface="+mn-lt"/>
              </a:rPr>
              <a:t>Q3</a:t>
            </a:r>
            <a:r>
              <a:rPr lang="en" sz="2000" dirty="0">
                <a:latin typeface="Times New Roman"/>
                <a:ea typeface="+mn-lt"/>
                <a:cs typeface="+mn-lt"/>
              </a:rPr>
              <a:t>: Can I still talk to a human agent?</a:t>
            </a:r>
            <a:endParaRPr lang="en-US" sz="2000" dirty="0">
              <a:latin typeface="Times New Roman"/>
              <a:cs typeface="Times New Roman"/>
            </a:endParaRPr>
          </a:p>
          <a:p>
            <a:pPr algn="just"/>
            <a:r>
              <a:rPr lang="en" sz="2000" b="1" dirty="0">
                <a:latin typeface="Times New Roman"/>
                <a:ea typeface="+mn-lt"/>
                <a:cs typeface="+mn-lt"/>
              </a:rPr>
              <a:t>Ans: </a:t>
            </a:r>
            <a:r>
              <a:rPr lang="en" sz="2000" dirty="0">
                <a:latin typeface="Times New Roman"/>
                <a:ea typeface="+mn-lt"/>
                <a:cs typeface="+mn-lt"/>
              </a:rPr>
              <a:t>Sure, you can request a live Travel counsellor any time during the chatbot conversation. </a:t>
            </a:r>
            <a:endParaRPr lang="en-US" sz="2000" dirty="0">
              <a:latin typeface="Times New Roman"/>
              <a:cs typeface="Times New Roman"/>
            </a:endParaRPr>
          </a:p>
          <a:p>
            <a:pPr algn="just"/>
            <a:endParaRPr lang="en-US" sz="2000" dirty="0">
              <a:latin typeface="Times New Roman"/>
              <a:cs typeface="Times New Roman"/>
            </a:endParaRPr>
          </a:p>
        </p:txBody>
      </p:sp>
      <p:sp>
        <p:nvSpPr>
          <p:cNvPr id="18" name="Freeform: Shape 17">
            <a:extLst>
              <a:ext uri="{FF2B5EF4-FFF2-40B4-BE49-F238E27FC236}">
                <a16:creationId xmlns:a16="http://schemas.microsoft.com/office/drawing/2014/main" xmlns="" id="{7B786209-1B0B-4CA9-9BDD-F7327066A84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xmlns="" id="{2D2964BB-484D-45AE-AD66-D407D062965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3418308"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xmlns="" id="{6691AC69-A76E-4DAB-B565-468B6B87ACF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4132972" y="6258755"/>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xmlns="" val="20167104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xmlns="" id="{245A9F99-D9B1-4094-A2E2-B90AC1DB7B9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xmlns="" id="{B7FAF607-473A-4A43-A23D-BBFF5C4117B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8603D63F-C828-C7CE-1C8F-193A68AF0FA0}"/>
              </a:ext>
            </a:extLst>
          </p:cNvPr>
          <p:cNvSpPr>
            <a:spLocks noGrp="1"/>
          </p:cNvSpPr>
          <p:nvPr>
            <p:ph type="title"/>
          </p:nvPr>
        </p:nvSpPr>
        <p:spPr>
          <a:xfrm>
            <a:off x="6210342" y="260514"/>
            <a:ext cx="4977976" cy="1454051"/>
          </a:xfrm>
        </p:spPr>
        <p:txBody>
          <a:bodyPr>
            <a:normAutofit/>
          </a:bodyPr>
          <a:lstStyle/>
          <a:p>
            <a:r>
              <a:rPr lang="en-US" sz="4000" b="1" dirty="0">
                <a:solidFill>
                  <a:schemeClr val="tx2"/>
                </a:solidFill>
                <a:latin typeface="Times New Roman"/>
                <a:cs typeface="Times New Roman"/>
              </a:rPr>
              <a:t>CONT......</a:t>
            </a:r>
          </a:p>
        </p:txBody>
      </p:sp>
      <p:pic>
        <p:nvPicPr>
          <p:cNvPr id="7" name="Graphic 6" descr="Robot">
            <a:extLst>
              <a:ext uri="{FF2B5EF4-FFF2-40B4-BE49-F238E27FC236}">
                <a16:creationId xmlns:a16="http://schemas.microsoft.com/office/drawing/2014/main" xmlns="" id="{64157A1B-290E-F9A8-F1F6-63B5ABAE17DA}"/>
              </a:ext>
            </a:extLst>
          </p:cNvPr>
          <p:cNvPicPr>
            <a:picLocks noChangeAspect="1"/>
          </p:cNvPicPr>
          <p:nvPr/>
        </p:nvPicPr>
        <p:blipFill>
          <a:blip r:embed="rId2">
            <a:extLst>
              <a:ext uri="{28A0092B-C50C-407E-A947-70E740481C1C}">
                <a14:useLocalDpi xmlns:a14="http://schemas.microsoft.com/office/drawing/2010/main" xmlns="" val="0"/>
              </a:ext>
              <a:ext uri="{96DAC541-7B7A-43D3-8B79-37D633B846F1}">
                <asvg:svgBlip xmlns:asvg="http://schemas.microsoft.com/office/drawing/2016/SVG/main" xmlns="" r:embed="rId3"/>
              </a:ext>
            </a:extLst>
          </a:blip>
          <a:stretch>
            <a:fillRect/>
          </a:stretch>
        </p:blipFill>
        <p:spPr>
          <a:xfrm>
            <a:off x="686951" y="1793846"/>
            <a:ext cx="3620021" cy="3620021"/>
          </a:xfrm>
          <a:prstGeom prst="rect">
            <a:avLst/>
          </a:prstGeom>
        </p:spPr>
      </p:pic>
      <p:sp>
        <p:nvSpPr>
          <p:cNvPr id="3" name="Content Placeholder 2">
            <a:extLst>
              <a:ext uri="{FF2B5EF4-FFF2-40B4-BE49-F238E27FC236}">
                <a16:creationId xmlns:a16="http://schemas.microsoft.com/office/drawing/2014/main" xmlns="" id="{2DCF8CAD-3264-B928-C724-7A37FE0AE2B3}"/>
              </a:ext>
            </a:extLst>
          </p:cNvPr>
          <p:cNvSpPr>
            <a:spLocks noGrp="1"/>
          </p:cNvSpPr>
          <p:nvPr>
            <p:ph idx="1"/>
          </p:nvPr>
        </p:nvSpPr>
        <p:spPr>
          <a:xfrm>
            <a:off x="6090574" y="2421682"/>
            <a:ext cx="5700832" cy="3639289"/>
          </a:xfrm>
        </p:spPr>
        <p:txBody>
          <a:bodyPr vert="horz" lIns="91440" tIns="45720" rIns="91440" bIns="45720" rtlCol="0" anchor="ctr">
            <a:noAutofit/>
          </a:bodyPr>
          <a:lstStyle/>
          <a:p>
            <a:pPr algn="just"/>
            <a:r>
              <a:rPr lang="en" sz="2000" b="1" dirty="0">
                <a:solidFill>
                  <a:schemeClr val="tx2"/>
                </a:solidFill>
                <a:latin typeface="Times New Roman"/>
                <a:ea typeface="+mn-lt"/>
                <a:cs typeface="+mn-lt"/>
              </a:rPr>
              <a:t>Q4: </a:t>
            </a:r>
            <a:r>
              <a:rPr lang="en" sz="2000" dirty="0">
                <a:solidFill>
                  <a:schemeClr val="tx2"/>
                </a:solidFill>
                <a:latin typeface="Times New Roman"/>
                <a:ea typeface="+mn-lt"/>
                <a:cs typeface="+mn-lt"/>
              </a:rPr>
              <a:t>How does the chatbot handle different languages?</a:t>
            </a:r>
            <a:endParaRPr lang="en-US" sz="2000">
              <a:solidFill>
                <a:schemeClr val="tx2"/>
              </a:solidFill>
              <a:latin typeface="Times New Roman"/>
              <a:cs typeface="Times New Roman"/>
            </a:endParaRPr>
          </a:p>
          <a:p>
            <a:pPr algn="just"/>
            <a:r>
              <a:rPr lang="en" sz="2000" b="1" dirty="0">
                <a:solidFill>
                  <a:schemeClr val="tx2"/>
                </a:solidFill>
                <a:latin typeface="Times New Roman"/>
                <a:ea typeface="+mn-lt"/>
                <a:cs typeface="+mn-lt"/>
              </a:rPr>
              <a:t>Ans: </a:t>
            </a:r>
            <a:r>
              <a:rPr lang="en" sz="2000" dirty="0">
                <a:solidFill>
                  <a:schemeClr val="tx2"/>
                </a:solidFill>
                <a:latin typeface="Times New Roman"/>
                <a:ea typeface="+mn-lt"/>
                <a:cs typeface="+mn-lt"/>
              </a:rPr>
              <a:t>The AI chatbot can deal with various languages and adapts to your settings in the chosen language automatically. </a:t>
            </a:r>
            <a:endParaRPr lang="en-US" sz="2000">
              <a:solidFill>
                <a:schemeClr val="tx2"/>
              </a:solidFill>
              <a:latin typeface="Times New Roman"/>
              <a:cs typeface="Times New Roman"/>
            </a:endParaRPr>
          </a:p>
          <a:p>
            <a:pPr algn="just"/>
            <a:r>
              <a:rPr lang="en" sz="2000" b="1" dirty="0">
                <a:solidFill>
                  <a:schemeClr val="tx2"/>
                </a:solidFill>
                <a:latin typeface="Times New Roman"/>
                <a:ea typeface="+mn-lt"/>
                <a:cs typeface="+mn-lt"/>
              </a:rPr>
              <a:t>Q5</a:t>
            </a:r>
            <a:r>
              <a:rPr lang="en" sz="2000" dirty="0">
                <a:solidFill>
                  <a:schemeClr val="tx2"/>
                </a:solidFill>
                <a:latin typeface="Times New Roman"/>
                <a:ea typeface="+mn-lt"/>
                <a:cs typeface="+mn-lt"/>
              </a:rPr>
              <a:t>: What should happen if the chatbot is unable to resolve my query? </a:t>
            </a:r>
            <a:endParaRPr lang="en-US" sz="2000">
              <a:solidFill>
                <a:schemeClr val="tx2"/>
              </a:solidFill>
              <a:latin typeface="Times New Roman"/>
              <a:cs typeface="Times New Roman"/>
            </a:endParaRPr>
          </a:p>
          <a:p>
            <a:pPr algn="just"/>
            <a:r>
              <a:rPr lang="en" sz="2000" b="1" dirty="0">
                <a:solidFill>
                  <a:schemeClr val="tx2"/>
                </a:solidFill>
                <a:latin typeface="Times New Roman"/>
                <a:ea typeface="+mn-lt"/>
                <a:cs typeface="+mn-lt"/>
              </a:rPr>
              <a:t>Ans: </a:t>
            </a:r>
            <a:r>
              <a:rPr lang="en" sz="2000" dirty="0">
                <a:solidFill>
                  <a:schemeClr val="tx2"/>
                </a:solidFill>
                <a:latin typeface="Times New Roman"/>
                <a:ea typeface="+mn-lt"/>
                <a:cs typeface="+mn-lt"/>
              </a:rPr>
              <a:t>If the nature of your concern is such that the chatbot can not help you any further, it will instantly connect you with a human travel agent. </a:t>
            </a:r>
            <a:endParaRPr lang="en-US" sz="2000">
              <a:solidFill>
                <a:schemeClr val="tx2"/>
              </a:solidFill>
              <a:latin typeface="Times New Roman"/>
              <a:cs typeface="Times New Roman"/>
            </a:endParaRPr>
          </a:p>
          <a:p>
            <a:pPr algn="just"/>
            <a:r>
              <a:rPr lang="en" sz="2000" b="1" dirty="0">
                <a:solidFill>
                  <a:schemeClr val="tx2"/>
                </a:solidFill>
                <a:latin typeface="Times New Roman"/>
                <a:ea typeface="+mn-lt"/>
                <a:cs typeface="+mn-lt"/>
              </a:rPr>
              <a:t>Q6</a:t>
            </a:r>
            <a:r>
              <a:rPr lang="en" sz="2000" dirty="0">
                <a:solidFill>
                  <a:schemeClr val="tx2"/>
                </a:solidFill>
                <a:latin typeface="Times New Roman"/>
                <a:ea typeface="+mn-lt"/>
                <a:cs typeface="+mn-lt"/>
              </a:rPr>
              <a:t>: What is the reason for implementing AI at Travel Counsellors?</a:t>
            </a:r>
            <a:endParaRPr lang="en-US" sz="2000">
              <a:solidFill>
                <a:schemeClr val="tx2"/>
              </a:solidFill>
              <a:latin typeface="Times New Roman"/>
              <a:cs typeface="Times New Roman"/>
            </a:endParaRPr>
          </a:p>
          <a:p>
            <a:pPr algn="just"/>
            <a:r>
              <a:rPr lang="en" sz="2000" b="1" dirty="0">
                <a:solidFill>
                  <a:schemeClr val="tx2"/>
                </a:solidFill>
                <a:latin typeface="Times New Roman"/>
                <a:cs typeface="Times New Roman"/>
              </a:rPr>
              <a:t>Ans: </a:t>
            </a:r>
            <a:r>
              <a:rPr lang="en" sz="2000" dirty="0">
                <a:solidFill>
                  <a:schemeClr val="tx2"/>
                </a:solidFill>
                <a:latin typeface="Times New Roman"/>
                <a:cs typeface="Times New Roman"/>
              </a:rPr>
              <a:t>To deliver better, </a:t>
            </a:r>
            <a:r>
              <a:rPr lang="en" sz="2000" err="1">
                <a:solidFill>
                  <a:schemeClr val="tx2"/>
                </a:solidFill>
                <a:latin typeface="Times New Roman"/>
                <a:cs typeface="Times New Roman"/>
              </a:rPr>
              <a:t>personalised</a:t>
            </a:r>
            <a:r>
              <a:rPr lang="en" sz="2000" dirty="0">
                <a:solidFill>
                  <a:schemeClr val="tx2"/>
                </a:solidFill>
                <a:latin typeface="Times New Roman"/>
                <a:cs typeface="Times New Roman"/>
              </a:rPr>
              <a:t>, and more efficient travel information, while maintaining our commitment to personal service</a:t>
            </a:r>
            <a:endParaRPr lang="en-US" sz="2000">
              <a:solidFill>
                <a:schemeClr val="tx2"/>
              </a:solidFill>
              <a:latin typeface="Times New Roman"/>
              <a:cs typeface="Times New Roman"/>
            </a:endParaRPr>
          </a:p>
        </p:txBody>
      </p:sp>
      <p:grpSp>
        <p:nvGrpSpPr>
          <p:cNvPr id="14" name="Group 13">
            <a:extLst>
              <a:ext uri="{FF2B5EF4-FFF2-40B4-BE49-F238E27FC236}">
                <a16:creationId xmlns:a16="http://schemas.microsoft.com/office/drawing/2014/main" xmlns="" id="{C5F6476F-D303-44D3-B30F-1BA348F0F64A}"/>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flipH="1">
            <a:off x="2635" y="52996"/>
            <a:ext cx="5928607" cy="6805005"/>
            <a:chOff x="6095999" y="52996"/>
            <a:chExt cx="6093363" cy="6805005"/>
          </a:xfrm>
          <a:solidFill>
            <a:schemeClr val="accent5">
              <a:alpha val="10000"/>
            </a:schemeClr>
          </a:solidFill>
        </p:grpSpPr>
        <p:sp>
          <p:nvSpPr>
            <p:cNvPr id="15" name="Freeform: Shape 14">
              <a:extLst>
                <a:ext uri="{FF2B5EF4-FFF2-40B4-BE49-F238E27FC236}">
                  <a16:creationId xmlns:a16="http://schemas.microsoft.com/office/drawing/2014/main" xmlns="" id="{C972EB4B-0539-4430-9340-8117B9D7C32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6096001" y="52996"/>
              <a:ext cx="6093361" cy="6805003"/>
            </a:xfrm>
            <a:custGeom>
              <a:avLst/>
              <a:gdLst>
                <a:gd name="connsiteX0" fmla="*/ 3391253 w 5890489"/>
                <a:gd name="connsiteY0" fmla="*/ 0 h 6578438"/>
                <a:gd name="connsiteX1" fmla="*/ 3434974 w 5890489"/>
                <a:gd name="connsiteY1" fmla="*/ 646 h 6578438"/>
                <a:gd name="connsiteX2" fmla="*/ 3522419 w 5890489"/>
                <a:gd name="connsiteY2" fmla="*/ 2712 h 6578438"/>
                <a:gd name="connsiteX3" fmla="*/ 3610261 w 5890489"/>
                <a:gd name="connsiteY3" fmla="*/ 6458 h 6578438"/>
                <a:gd name="connsiteX4" fmla="*/ 3786872 w 5890489"/>
                <a:gd name="connsiteY4" fmla="*/ 20667 h 6578438"/>
                <a:gd name="connsiteX5" fmla="*/ 3962291 w 5890489"/>
                <a:gd name="connsiteY5" fmla="*/ 43530 h 6578438"/>
                <a:gd name="connsiteX6" fmla="*/ 4135855 w 5890489"/>
                <a:gd name="connsiteY6" fmla="*/ 75176 h 6578438"/>
                <a:gd name="connsiteX7" fmla="*/ 4307299 w 5890489"/>
                <a:gd name="connsiteY7" fmla="*/ 114315 h 6578438"/>
                <a:gd name="connsiteX8" fmla="*/ 4476358 w 5890489"/>
                <a:gd name="connsiteY8" fmla="*/ 160816 h 6578438"/>
                <a:gd name="connsiteX9" fmla="*/ 4559829 w 5890489"/>
                <a:gd name="connsiteY9" fmla="*/ 186779 h 6578438"/>
                <a:gd name="connsiteX10" fmla="*/ 4642901 w 5890489"/>
                <a:gd name="connsiteY10" fmla="*/ 213648 h 6578438"/>
                <a:gd name="connsiteX11" fmla="*/ 5280847 w 5890489"/>
                <a:gd name="connsiteY11" fmla="*/ 485936 h 6578438"/>
                <a:gd name="connsiteX12" fmla="*/ 5865400 w 5890489"/>
                <a:gd name="connsiteY12" fmla="*/ 851099 h 6578438"/>
                <a:gd name="connsiteX13" fmla="*/ 5890489 w 5890489"/>
                <a:gd name="connsiteY13" fmla="*/ 870950 h 6578438"/>
                <a:gd name="connsiteX14" fmla="*/ 5890489 w 5890489"/>
                <a:gd name="connsiteY14" fmla="*/ 1321814 h 6578438"/>
                <a:gd name="connsiteX15" fmla="*/ 5887395 w 5890489"/>
                <a:gd name="connsiteY15" fmla="*/ 1318952 h 6578438"/>
                <a:gd name="connsiteX16" fmla="*/ 5830291 w 5890489"/>
                <a:gd name="connsiteY16" fmla="*/ 1265992 h 6578438"/>
                <a:gd name="connsiteX17" fmla="*/ 5815981 w 5890489"/>
                <a:gd name="connsiteY17" fmla="*/ 1252687 h 6578438"/>
                <a:gd name="connsiteX18" fmla="*/ 5801142 w 5890489"/>
                <a:gd name="connsiteY18" fmla="*/ 1240158 h 6578438"/>
                <a:gd name="connsiteX19" fmla="*/ 5771464 w 5890489"/>
                <a:gd name="connsiteY19" fmla="*/ 1214969 h 6578438"/>
                <a:gd name="connsiteX20" fmla="*/ 5651030 w 5890489"/>
                <a:gd name="connsiteY20" fmla="*/ 1115767 h 6578438"/>
                <a:gd name="connsiteX21" fmla="*/ 5123183 w 5890489"/>
                <a:gd name="connsiteY21" fmla="*/ 780443 h 6578438"/>
                <a:gd name="connsiteX22" fmla="*/ 4533860 w 5890489"/>
                <a:gd name="connsiteY22" fmla="*/ 567701 h 6578438"/>
                <a:gd name="connsiteX23" fmla="*/ 4457281 w 5890489"/>
                <a:gd name="connsiteY23" fmla="*/ 550780 h 6578438"/>
                <a:gd name="connsiteX24" fmla="*/ 4380568 w 5890489"/>
                <a:gd name="connsiteY24" fmla="*/ 535279 h 6578438"/>
                <a:gd name="connsiteX25" fmla="*/ 4303325 w 5890489"/>
                <a:gd name="connsiteY25" fmla="*/ 522879 h 6578438"/>
                <a:gd name="connsiteX26" fmla="*/ 4264769 w 5890489"/>
                <a:gd name="connsiteY26" fmla="*/ 516679 h 6578438"/>
                <a:gd name="connsiteX27" fmla="*/ 4226082 w 5890489"/>
                <a:gd name="connsiteY27" fmla="*/ 511253 h 6578438"/>
                <a:gd name="connsiteX28" fmla="*/ 4070934 w 5890489"/>
                <a:gd name="connsiteY28" fmla="*/ 494848 h 6578438"/>
                <a:gd name="connsiteX29" fmla="*/ 3915521 w 5890489"/>
                <a:gd name="connsiteY29" fmla="*/ 486065 h 6578438"/>
                <a:gd name="connsiteX30" fmla="*/ 3760241 w 5890489"/>
                <a:gd name="connsiteY30" fmla="*/ 484257 h 6578438"/>
                <a:gd name="connsiteX31" fmla="*/ 3682734 w 5890489"/>
                <a:gd name="connsiteY31" fmla="*/ 486581 h 6578438"/>
                <a:gd name="connsiteX32" fmla="*/ 3605491 w 5890489"/>
                <a:gd name="connsiteY32" fmla="*/ 488907 h 6578438"/>
                <a:gd name="connsiteX33" fmla="*/ 3527454 w 5890489"/>
                <a:gd name="connsiteY33" fmla="*/ 493169 h 6578438"/>
                <a:gd name="connsiteX34" fmla="*/ 3449151 w 5890489"/>
                <a:gd name="connsiteY34" fmla="*/ 498336 h 6578438"/>
                <a:gd name="connsiteX35" fmla="*/ 3410067 w 5890489"/>
                <a:gd name="connsiteY35" fmla="*/ 500532 h 6578438"/>
                <a:gd name="connsiteX36" fmla="*/ 3371246 w 5890489"/>
                <a:gd name="connsiteY36" fmla="*/ 504279 h 6578438"/>
                <a:gd name="connsiteX37" fmla="*/ 3293739 w 5890489"/>
                <a:gd name="connsiteY37" fmla="*/ 511512 h 6578438"/>
                <a:gd name="connsiteX38" fmla="*/ 2689445 w 5890489"/>
                <a:gd name="connsiteY38" fmla="*/ 610198 h 6578438"/>
                <a:gd name="connsiteX39" fmla="*/ 2117875 w 5890489"/>
                <a:gd name="connsiteY39" fmla="*/ 800335 h 6578438"/>
                <a:gd name="connsiteX40" fmla="*/ 1981276 w 5890489"/>
                <a:gd name="connsiteY40" fmla="*/ 865566 h 6578438"/>
                <a:gd name="connsiteX41" fmla="*/ 1847991 w 5890489"/>
                <a:gd name="connsiteY41" fmla="*/ 938676 h 6578438"/>
                <a:gd name="connsiteX42" fmla="*/ 1783069 w 5890489"/>
                <a:gd name="connsiteY42" fmla="*/ 978718 h 6578438"/>
                <a:gd name="connsiteX43" fmla="*/ 1750609 w 5890489"/>
                <a:gd name="connsiteY43" fmla="*/ 998869 h 6578438"/>
                <a:gd name="connsiteX44" fmla="*/ 1734312 w 5890489"/>
                <a:gd name="connsiteY44" fmla="*/ 1008945 h 6578438"/>
                <a:gd name="connsiteX45" fmla="*/ 1718547 w 5890489"/>
                <a:gd name="connsiteY45" fmla="*/ 1019924 h 6578438"/>
                <a:gd name="connsiteX46" fmla="*/ 1655481 w 5890489"/>
                <a:gd name="connsiteY46" fmla="*/ 1063582 h 6578438"/>
                <a:gd name="connsiteX47" fmla="*/ 1593077 w 5890489"/>
                <a:gd name="connsiteY47" fmla="*/ 1108664 h 6578438"/>
                <a:gd name="connsiteX48" fmla="*/ 1532263 w 5890489"/>
                <a:gd name="connsiteY48" fmla="*/ 1156197 h 6578438"/>
                <a:gd name="connsiteX49" fmla="*/ 1472509 w 5890489"/>
                <a:gd name="connsiteY49" fmla="*/ 1205152 h 6578438"/>
                <a:gd name="connsiteX50" fmla="*/ 1414212 w 5890489"/>
                <a:gd name="connsiteY50" fmla="*/ 1256175 h 6578438"/>
                <a:gd name="connsiteX51" fmla="*/ 1357242 w 5890489"/>
                <a:gd name="connsiteY51" fmla="*/ 1308359 h 6578438"/>
                <a:gd name="connsiteX52" fmla="*/ 1153072 w 5890489"/>
                <a:gd name="connsiteY52" fmla="*/ 1529498 h 6578438"/>
                <a:gd name="connsiteX53" fmla="*/ 1002694 w 5890489"/>
                <a:gd name="connsiteY53" fmla="*/ 1770658 h 6578438"/>
                <a:gd name="connsiteX54" fmla="*/ 974076 w 5890489"/>
                <a:gd name="connsiteY54" fmla="*/ 1835371 h 6578438"/>
                <a:gd name="connsiteX55" fmla="*/ 949564 w 5890489"/>
                <a:gd name="connsiteY55" fmla="*/ 1903573 h 6578438"/>
                <a:gd name="connsiteX56" fmla="*/ 927173 w 5890489"/>
                <a:gd name="connsiteY56" fmla="*/ 1974229 h 6578438"/>
                <a:gd name="connsiteX57" fmla="*/ 906107 w 5890489"/>
                <a:gd name="connsiteY57" fmla="*/ 2046952 h 6578438"/>
                <a:gd name="connsiteX58" fmla="*/ 751092 w 5890489"/>
                <a:gd name="connsiteY58" fmla="*/ 2676266 h 6578438"/>
                <a:gd name="connsiteX59" fmla="*/ 547189 w 5890489"/>
                <a:gd name="connsiteY59" fmla="*/ 3308422 h 6578438"/>
                <a:gd name="connsiteX60" fmla="*/ 441195 w 5890489"/>
                <a:gd name="connsiteY60" fmla="*/ 3866306 h 6578438"/>
                <a:gd name="connsiteX61" fmla="*/ 527182 w 5890489"/>
                <a:gd name="connsiteY61" fmla="*/ 4439174 h 6578438"/>
                <a:gd name="connsiteX62" fmla="*/ 775073 w 5890489"/>
                <a:gd name="connsiteY62" fmla="*/ 4987240 h 6578438"/>
                <a:gd name="connsiteX63" fmla="*/ 943206 w 5890489"/>
                <a:gd name="connsiteY63" fmla="*/ 5244933 h 6578438"/>
                <a:gd name="connsiteX64" fmla="*/ 1133728 w 5890489"/>
                <a:gd name="connsiteY64" fmla="*/ 5490356 h 6578438"/>
                <a:gd name="connsiteX65" fmla="*/ 1359626 w 5890489"/>
                <a:gd name="connsiteY65" fmla="*/ 5709815 h 6578438"/>
                <a:gd name="connsiteX66" fmla="*/ 1481254 w 5890489"/>
                <a:gd name="connsiteY66" fmla="*/ 5809146 h 6578438"/>
                <a:gd name="connsiteX67" fmla="*/ 1543260 w 5890489"/>
                <a:gd name="connsiteY67" fmla="*/ 5856940 h 6578438"/>
                <a:gd name="connsiteX68" fmla="*/ 1607518 w 5890489"/>
                <a:gd name="connsiteY68" fmla="*/ 5901374 h 6578438"/>
                <a:gd name="connsiteX69" fmla="*/ 2145566 w 5890489"/>
                <a:gd name="connsiteY69" fmla="*/ 6193814 h 6578438"/>
                <a:gd name="connsiteX70" fmla="*/ 2214991 w 5890489"/>
                <a:gd name="connsiteY70" fmla="*/ 6221844 h 6578438"/>
                <a:gd name="connsiteX71" fmla="*/ 2249307 w 5890489"/>
                <a:gd name="connsiteY71" fmla="*/ 6236182 h 6578438"/>
                <a:gd name="connsiteX72" fmla="*/ 2284285 w 5890489"/>
                <a:gd name="connsiteY72" fmla="*/ 6248711 h 6578438"/>
                <a:gd name="connsiteX73" fmla="*/ 2354241 w 5890489"/>
                <a:gd name="connsiteY73" fmla="*/ 6273124 h 6578438"/>
                <a:gd name="connsiteX74" fmla="*/ 2371597 w 5890489"/>
                <a:gd name="connsiteY74" fmla="*/ 6279324 h 6578438"/>
                <a:gd name="connsiteX75" fmla="*/ 2387894 w 5890489"/>
                <a:gd name="connsiteY75" fmla="*/ 6287719 h 6578438"/>
                <a:gd name="connsiteX76" fmla="*/ 2421414 w 5890489"/>
                <a:gd name="connsiteY76" fmla="*/ 6302186 h 6578438"/>
                <a:gd name="connsiteX77" fmla="*/ 2489117 w 5890489"/>
                <a:gd name="connsiteY77" fmla="*/ 6329441 h 6578438"/>
                <a:gd name="connsiteX78" fmla="*/ 2522902 w 5890489"/>
                <a:gd name="connsiteY78" fmla="*/ 6343134 h 6578438"/>
                <a:gd name="connsiteX79" fmla="*/ 2556953 w 5890489"/>
                <a:gd name="connsiteY79" fmla="*/ 6356051 h 6578438"/>
                <a:gd name="connsiteX80" fmla="*/ 2695009 w 5890489"/>
                <a:gd name="connsiteY80" fmla="*/ 6401905 h 6578438"/>
                <a:gd name="connsiteX81" fmla="*/ 3268035 w 5890489"/>
                <a:gd name="connsiteY81" fmla="*/ 6501238 h 6578438"/>
                <a:gd name="connsiteX82" fmla="*/ 3341038 w 5890489"/>
                <a:gd name="connsiteY82" fmla="*/ 6506145 h 6578438"/>
                <a:gd name="connsiteX83" fmla="*/ 3414703 w 5890489"/>
                <a:gd name="connsiteY83" fmla="*/ 6507050 h 6578438"/>
                <a:gd name="connsiteX84" fmla="*/ 3488237 w 5890489"/>
                <a:gd name="connsiteY84" fmla="*/ 6508212 h 6578438"/>
                <a:gd name="connsiteX85" fmla="*/ 3524142 w 5890489"/>
                <a:gd name="connsiteY85" fmla="*/ 6507955 h 6578438"/>
                <a:gd name="connsiteX86" fmla="*/ 3559252 w 5890489"/>
                <a:gd name="connsiteY86" fmla="*/ 6506921 h 6578438"/>
                <a:gd name="connsiteX87" fmla="*/ 3629207 w 5890489"/>
                <a:gd name="connsiteY87" fmla="*/ 6503045 h 6578438"/>
                <a:gd name="connsiteX88" fmla="*/ 3698633 w 5890489"/>
                <a:gd name="connsiteY88" fmla="*/ 6496845 h 6578438"/>
                <a:gd name="connsiteX89" fmla="*/ 3733213 w 5890489"/>
                <a:gd name="connsiteY89" fmla="*/ 6493357 h 6578438"/>
                <a:gd name="connsiteX90" fmla="*/ 3767529 w 5890489"/>
                <a:gd name="connsiteY90" fmla="*/ 6488707 h 6578438"/>
                <a:gd name="connsiteX91" fmla="*/ 3801845 w 5890489"/>
                <a:gd name="connsiteY91" fmla="*/ 6484057 h 6578438"/>
                <a:gd name="connsiteX92" fmla="*/ 3835895 w 5890489"/>
                <a:gd name="connsiteY92" fmla="*/ 6478116 h 6578438"/>
                <a:gd name="connsiteX93" fmla="*/ 4364801 w 5890489"/>
                <a:gd name="connsiteY93" fmla="*/ 6308517 h 6578438"/>
                <a:gd name="connsiteX94" fmla="*/ 4861379 w 5890489"/>
                <a:gd name="connsiteY94" fmla="*/ 6000576 h 6578438"/>
                <a:gd name="connsiteX95" fmla="*/ 5341263 w 5890489"/>
                <a:gd name="connsiteY95" fmla="*/ 5605834 h 6578438"/>
                <a:gd name="connsiteX96" fmla="*/ 5587301 w 5890489"/>
                <a:gd name="connsiteY96" fmla="*/ 5390379 h 6578438"/>
                <a:gd name="connsiteX97" fmla="*/ 5849105 w 5890489"/>
                <a:gd name="connsiteY97" fmla="*/ 5176344 h 6578438"/>
                <a:gd name="connsiteX98" fmla="*/ 5890489 w 5890489"/>
                <a:gd name="connsiteY98" fmla="*/ 5145260 h 6578438"/>
                <a:gd name="connsiteX99" fmla="*/ 5890489 w 5890489"/>
                <a:gd name="connsiteY99" fmla="*/ 5995323 h 6578438"/>
                <a:gd name="connsiteX100" fmla="*/ 5811477 w 5890489"/>
                <a:gd name="connsiteY100" fmla="*/ 6077819 h 6578438"/>
                <a:gd name="connsiteX101" fmla="*/ 5301384 w 5890489"/>
                <a:gd name="connsiteY101" fmla="*/ 6542958 h 6578438"/>
                <a:gd name="connsiteX102" fmla="*/ 5252008 w 5890489"/>
                <a:gd name="connsiteY102" fmla="*/ 6578438 h 6578438"/>
                <a:gd name="connsiteX103" fmla="*/ 1653730 w 5890489"/>
                <a:gd name="connsiteY103" fmla="*/ 6578438 h 6578438"/>
                <a:gd name="connsiteX104" fmla="*/ 1549768 w 5890489"/>
                <a:gd name="connsiteY104" fmla="*/ 6488821 h 6578438"/>
                <a:gd name="connsiteX105" fmla="*/ 1298282 w 5890489"/>
                <a:gd name="connsiteY105" fmla="*/ 6243932 h 6578438"/>
                <a:gd name="connsiteX106" fmla="*/ 1237999 w 5890489"/>
                <a:gd name="connsiteY106" fmla="*/ 6181671 h 6578438"/>
                <a:gd name="connsiteX107" fmla="*/ 1179967 w 5890489"/>
                <a:gd name="connsiteY107" fmla="*/ 6117862 h 6578438"/>
                <a:gd name="connsiteX108" fmla="*/ 1121936 w 5890489"/>
                <a:gd name="connsiteY108" fmla="*/ 6054569 h 6578438"/>
                <a:gd name="connsiteX109" fmla="*/ 1065628 w 5890489"/>
                <a:gd name="connsiteY109" fmla="*/ 5990243 h 6578438"/>
                <a:gd name="connsiteX110" fmla="*/ 954335 w 5890489"/>
                <a:gd name="connsiteY110" fmla="*/ 5861460 h 6578438"/>
                <a:gd name="connsiteX111" fmla="*/ 898953 w 5890489"/>
                <a:gd name="connsiteY111" fmla="*/ 5797393 h 6578438"/>
                <a:gd name="connsiteX112" fmla="*/ 842908 w 5890489"/>
                <a:gd name="connsiteY112" fmla="*/ 5733582 h 6578438"/>
                <a:gd name="connsiteX113" fmla="*/ 622442 w 5890489"/>
                <a:gd name="connsiteY113" fmla="*/ 5471884 h 6578438"/>
                <a:gd name="connsiteX114" fmla="*/ 425559 w 5890489"/>
                <a:gd name="connsiteY114" fmla="*/ 5190036 h 6578438"/>
                <a:gd name="connsiteX115" fmla="*/ 123877 w 5890489"/>
                <a:gd name="connsiteY115" fmla="*/ 4564210 h 6578438"/>
                <a:gd name="connsiteX116" fmla="*/ 130 w 5890489"/>
                <a:gd name="connsiteY116" fmla="*/ 3865530 h 6578438"/>
                <a:gd name="connsiteX117" fmla="*/ 30602 w 5890489"/>
                <a:gd name="connsiteY117" fmla="*/ 3505793 h 6578438"/>
                <a:gd name="connsiteX118" fmla="*/ 126924 w 5890489"/>
                <a:gd name="connsiteY118" fmla="*/ 3157164 h 6578438"/>
                <a:gd name="connsiteX119" fmla="*/ 334803 w 5890489"/>
                <a:gd name="connsiteY119" fmla="*/ 2560530 h 6578438"/>
                <a:gd name="connsiteX120" fmla="*/ 381176 w 5890489"/>
                <a:gd name="connsiteY120" fmla="*/ 2409144 h 6578438"/>
                <a:gd name="connsiteX121" fmla="*/ 425825 w 5890489"/>
                <a:gd name="connsiteY121" fmla="*/ 2255819 h 6578438"/>
                <a:gd name="connsiteX122" fmla="*/ 470210 w 5890489"/>
                <a:gd name="connsiteY122" fmla="*/ 2099523 h 6578438"/>
                <a:gd name="connsiteX123" fmla="*/ 492998 w 5890489"/>
                <a:gd name="connsiteY123" fmla="*/ 2020213 h 6578438"/>
                <a:gd name="connsiteX124" fmla="*/ 517509 w 5890489"/>
                <a:gd name="connsiteY124" fmla="*/ 1939224 h 6578438"/>
                <a:gd name="connsiteX125" fmla="*/ 544007 w 5890489"/>
                <a:gd name="connsiteY125" fmla="*/ 1857201 h 6578438"/>
                <a:gd name="connsiteX126" fmla="*/ 573288 w 5890489"/>
                <a:gd name="connsiteY126" fmla="*/ 1774274 h 6578438"/>
                <a:gd name="connsiteX127" fmla="*/ 606146 w 5890489"/>
                <a:gd name="connsiteY127" fmla="*/ 1690832 h 6578438"/>
                <a:gd name="connsiteX128" fmla="*/ 644569 w 5890489"/>
                <a:gd name="connsiteY128" fmla="*/ 1607775 h 6578438"/>
                <a:gd name="connsiteX129" fmla="*/ 837874 w 5890489"/>
                <a:gd name="connsiteY129" fmla="*/ 1297638 h 6578438"/>
                <a:gd name="connsiteX130" fmla="*/ 1069602 w 5890489"/>
                <a:gd name="connsiteY130" fmla="*/ 1032194 h 6578438"/>
                <a:gd name="connsiteX131" fmla="*/ 1130548 w 5890489"/>
                <a:gd name="connsiteY131" fmla="*/ 970839 h 6578438"/>
                <a:gd name="connsiteX132" fmla="*/ 1192024 w 5890489"/>
                <a:gd name="connsiteY132" fmla="*/ 910129 h 6578438"/>
                <a:gd name="connsiteX133" fmla="*/ 1255356 w 5890489"/>
                <a:gd name="connsiteY133" fmla="*/ 850841 h 6578438"/>
                <a:gd name="connsiteX134" fmla="*/ 1319614 w 5890489"/>
                <a:gd name="connsiteY134" fmla="*/ 792068 h 6578438"/>
                <a:gd name="connsiteX135" fmla="*/ 1385728 w 5890489"/>
                <a:gd name="connsiteY135" fmla="*/ 734975 h 6578438"/>
                <a:gd name="connsiteX136" fmla="*/ 1452768 w 5890489"/>
                <a:gd name="connsiteY136" fmla="*/ 678528 h 6578438"/>
                <a:gd name="connsiteX137" fmla="*/ 1469594 w 5890489"/>
                <a:gd name="connsiteY137" fmla="*/ 664449 h 6578438"/>
                <a:gd name="connsiteX138" fmla="*/ 1487083 w 5890489"/>
                <a:gd name="connsiteY138" fmla="*/ 651015 h 6578438"/>
                <a:gd name="connsiteX139" fmla="*/ 1522193 w 5890489"/>
                <a:gd name="connsiteY139" fmla="*/ 624277 h 6578438"/>
                <a:gd name="connsiteX140" fmla="*/ 1592415 w 5890489"/>
                <a:gd name="connsiteY140" fmla="*/ 570671 h 6578438"/>
                <a:gd name="connsiteX141" fmla="*/ 1738287 w 5890489"/>
                <a:gd name="connsiteY141" fmla="*/ 469402 h 6578438"/>
                <a:gd name="connsiteX142" fmla="*/ 1890918 w 5890489"/>
                <a:gd name="connsiteY142" fmla="*/ 376530 h 6578438"/>
                <a:gd name="connsiteX143" fmla="*/ 2555363 w 5890489"/>
                <a:gd name="connsiteY143" fmla="*/ 105274 h 6578438"/>
                <a:gd name="connsiteX144" fmla="*/ 3259291 w 5890489"/>
                <a:gd name="connsiteY144" fmla="*/ 3229 h 6578438"/>
                <a:gd name="connsiteX145" fmla="*/ 3347265 w 5890489"/>
                <a:gd name="connsiteY145" fmla="*/ 903 h 6578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5890489" h="6578438">
                  <a:moveTo>
                    <a:pt x="3391253" y="0"/>
                  </a:moveTo>
                  <a:lnTo>
                    <a:pt x="3434974" y="646"/>
                  </a:lnTo>
                  <a:lnTo>
                    <a:pt x="3522419" y="2712"/>
                  </a:lnTo>
                  <a:cubicBezTo>
                    <a:pt x="3551567" y="3488"/>
                    <a:pt x="3580451" y="3746"/>
                    <a:pt x="3610261" y="6458"/>
                  </a:cubicBezTo>
                  <a:cubicBezTo>
                    <a:pt x="3669353" y="10850"/>
                    <a:pt x="3728179" y="14337"/>
                    <a:pt x="3786872" y="20667"/>
                  </a:cubicBezTo>
                  <a:lnTo>
                    <a:pt x="3962291" y="43530"/>
                  </a:lnTo>
                  <a:lnTo>
                    <a:pt x="4135855" y="75176"/>
                  </a:lnTo>
                  <a:cubicBezTo>
                    <a:pt x="4193224" y="87836"/>
                    <a:pt x="4250328" y="101398"/>
                    <a:pt x="4307299" y="114315"/>
                  </a:cubicBezTo>
                  <a:cubicBezTo>
                    <a:pt x="4364139" y="128394"/>
                    <a:pt x="4420050" y="145575"/>
                    <a:pt x="4476358" y="160816"/>
                  </a:cubicBezTo>
                  <a:cubicBezTo>
                    <a:pt x="4504580" y="167921"/>
                    <a:pt x="4532138" y="177995"/>
                    <a:pt x="4559829" y="186779"/>
                  </a:cubicBezTo>
                  <a:lnTo>
                    <a:pt x="4642901" y="213648"/>
                  </a:lnTo>
                  <a:cubicBezTo>
                    <a:pt x="4863234" y="288307"/>
                    <a:pt x="5076414" y="379371"/>
                    <a:pt x="5280847" y="485936"/>
                  </a:cubicBezTo>
                  <a:cubicBezTo>
                    <a:pt x="5485018" y="592631"/>
                    <a:pt x="5681768" y="713145"/>
                    <a:pt x="5865400" y="851099"/>
                  </a:cubicBezTo>
                  <a:lnTo>
                    <a:pt x="5890489" y="870950"/>
                  </a:lnTo>
                  <a:lnTo>
                    <a:pt x="5890489" y="1321814"/>
                  </a:lnTo>
                  <a:lnTo>
                    <a:pt x="5887395" y="1318952"/>
                  </a:lnTo>
                  <a:lnTo>
                    <a:pt x="5830291" y="1265992"/>
                  </a:lnTo>
                  <a:lnTo>
                    <a:pt x="5815981" y="1252687"/>
                  </a:lnTo>
                  <a:lnTo>
                    <a:pt x="5801142" y="1240158"/>
                  </a:lnTo>
                  <a:lnTo>
                    <a:pt x="5771464" y="1214969"/>
                  </a:lnTo>
                  <a:cubicBezTo>
                    <a:pt x="5731849" y="1181385"/>
                    <a:pt x="5692897" y="1146896"/>
                    <a:pt x="5651030" y="1115767"/>
                  </a:cubicBezTo>
                  <a:cubicBezTo>
                    <a:pt x="5487534" y="986985"/>
                    <a:pt x="5311321" y="872542"/>
                    <a:pt x="5123183" y="780443"/>
                  </a:cubicBezTo>
                  <a:cubicBezTo>
                    <a:pt x="4935309" y="688087"/>
                    <a:pt x="4737102" y="616398"/>
                    <a:pt x="4533860" y="567701"/>
                  </a:cubicBezTo>
                  <a:lnTo>
                    <a:pt x="4457281" y="550780"/>
                  </a:lnTo>
                  <a:cubicBezTo>
                    <a:pt x="4431709" y="545484"/>
                    <a:pt x="4406536" y="538896"/>
                    <a:pt x="4380568" y="535279"/>
                  </a:cubicBezTo>
                  <a:lnTo>
                    <a:pt x="4303325" y="522879"/>
                  </a:lnTo>
                  <a:lnTo>
                    <a:pt x="4264769" y="516679"/>
                  </a:lnTo>
                  <a:cubicBezTo>
                    <a:pt x="4251918" y="514612"/>
                    <a:pt x="4239067" y="512415"/>
                    <a:pt x="4226082" y="511253"/>
                  </a:cubicBezTo>
                  <a:cubicBezTo>
                    <a:pt x="4174145" y="505829"/>
                    <a:pt x="4122606" y="499498"/>
                    <a:pt x="4070934" y="494848"/>
                  </a:cubicBezTo>
                  <a:lnTo>
                    <a:pt x="3915521" y="486065"/>
                  </a:lnTo>
                  <a:lnTo>
                    <a:pt x="3760241" y="484257"/>
                  </a:lnTo>
                  <a:cubicBezTo>
                    <a:pt x="3734405" y="483869"/>
                    <a:pt x="3708571" y="485936"/>
                    <a:pt x="3682734" y="486581"/>
                  </a:cubicBezTo>
                  <a:lnTo>
                    <a:pt x="3605491" y="488907"/>
                  </a:lnTo>
                  <a:cubicBezTo>
                    <a:pt x="3579921" y="489165"/>
                    <a:pt x="3553555" y="491490"/>
                    <a:pt x="3527454" y="493169"/>
                  </a:cubicBezTo>
                  <a:lnTo>
                    <a:pt x="3449151" y="498336"/>
                  </a:lnTo>
                  <a:lnTo>
                    <a:pt x="3410067" y="500532"/>
                  </a:lnTo>
                  <a:lnTo>
                    <a:pt x="3371246" y="504279"/>
                  </a:lnTo>
                  <a:cubicBezTo>
                    <a:pt x="3345410" y="506862"/>
                    <a:pt x="3319575" y="509315"/>
                    <a:pt x="3293739" y="511512"/>
                  </a:cubicBezTo>
                  <a:cubicBezTo>
                    <a:pt x="3087450" y="531662"/>
                    <a:pt x="2885531" y="563180"/>
                    <a:pt x="2689445" y="610198"/>
                  </a:cubicBezTo>
                  <a:cubicBezTo>
                    <a:pt x="2493357" y="657344"/>
                    <a:pt x="2302303" y="719088"/>
                    <a:pt x="2117875" y="800335"/>
                  </a:cubicBezTo>
                  <a:cubicBezTo>
                    <a:pt x="2072298" y="821648"/>
                    <a:pt x="2026854" y="843606"/>
                    <a:pt x="1981276" y="865566"/>
                  </a:cubicBezTo>
                  <a:cubicBezTo>
                    <a:pt x="1937025" y="889978"/>
                    <a:pt x="1891978" y="913229"/>
                    <a:pt x="1847991" y="938676"/>
                  </a:cubicBezTo>
                  <a:lnTo>
                    <a:pt x="1783069" y="978718"/>
                  </a:lnTo>
                  <a:lnTo>
                    <a:pt x="1750609" y="998869"/>
                  </a:lnTo>
                  <a:lnTo>
                    <a:pt x="1734312" y="1008945"/>
                  </a:lnTo>
                  <a:lnTo>
                    <a:pt x="1718547" y="1019924"/>
                  </a:lnTo>
                  <a:lnTo>
                    <a:pt x="1655481" y="1063582"/>
                  </a:lnTo>
                  <a:cubicBezTo>
                    <a:pt x="1634414" y="1078178"/>
                    <a:pt x="1612950" y="1092259"/>
                    <a:pt x="1593077" y="1108664"/>
                  </a:cubicBezTo>
                  <a:lnTo>
                    <a:pt x="1532263" y="1156197"/>
                  </a:lnTo>
                  <a:cubicBezTo>
                    <a:pt x="1511992" y="1172085"/>
                    <a:pt x="1491587" y="1187844"/>
                    <a:pt x="1472509" y="1205152"/>
                  </a:cubicBezTo>
                  <a:lnTo>
                    <a:pt x="1414212" y="1256175"/>
                  </a:lnTo>
                  <a:cubicBezTo>
                    <a:pt x="1395001" y="1273354"/>
                    <a:pt x="1375127" y="1290147"/>
                    <a:pt x="1357242" y="1308359"/>
                  </a:cubicBezTo>
                  <a:cubicBezTo>
                    <a:pt x="1283178" y="1379532"/>
                    <a:pt x="1212163" y="1452513"/>
                    <a:pt x="1153072" y="1529498"/>
                  </a:cubicBezTo>
                  <a:cubicBezTo>
                    <a:pt x="1090933" y="1605578"/>
                    <a:pt x="1043501" y="1685794"/>
                    <a:pt x="1002694" y="1770658"/>
                  </a:cubicBezTo>
                  <a:lnTo>
                    <a:pt x="974076" y="1835371"/>
                  </a:lnTo>
                  <a:lnTo>
                    <a:pt x="949564" y="1903573"/>
                  </a:lnTo>
                  <a:cubicBezTo>
                    <a:pt x="940820" y="1925661"/>
                    <a:pt x="934593" y="1950719"/>
                    <a:pt x="927173" y="1974229"/>
                  </a:cubicBezTo>
                  <a:cubicBezTo>
                    <a:pt x="920019" y="1998254"/>
                    <a:pt x="912468" y="2021504"/>
                    <a:pt x="906107" y="2046952"/>
                  </a:cubicBezTo>
                  <a:cubicBezTo>
                    <a:pt x="853906" y="2245614"/>
                    <a:pt x="809918" y="2463136"/>
                    <a:pt x="751092" y="2676266"/>
                  </a:cubicBezTo>
                  <a:cubicBezTo>
                    <a:pt x="693458" y="2889912"/>
                    <a:pt x="624166" y="3100976"/>
                    <a:pt x="547189" y="3308422"/>
                  </a:cubicBezTo>
                  <a:cubicBezTo>
                    <a:pt x="479617" y="3487580"/>
                    <a:pt x="444109" y="3675523"/>
                    <a:pt x="441195" y="3866306"/>
                  </a:cubicBezTo>
                  <a:cubicBezTo>
                    <a:pt x="438014" y="4057089"/>
                    <a:pt x="469282" y="4250456"/>
                    <a:pt x="527182" y="4439174"/>
                  </a:cubicBezTo>
                  <a:cubicBezTo>
                    <a:pt x="584815" y="4628278"/>
                    <a:pt x="671067" y="4811828"/>
                    <a:pt x="775073" y="4987240"/>
                  </a:cubicBezTo>
                  <a:cubicBezTo>
                    <a:pt x="827009" y="5075075"/>
                    <a:pt x="884246" y="5160327"/>
                    <a:pt x="943206" y="5244933"/>
                  </a:cubicBezTo>
                  <a:cubicBezTo>
                    <a:pt x="1002296" y="5329411"/>
                    <a:pt x="1064964" y="5412337"/>
                    <a:pt x="1133728" y="5490356"/>
                  </a:cubicBezTo>
                  <a:cubicBezTo>
                    <a:pt x="1203949" y="5567728"/>
                    <a:pt x="1279337" y="5642259"/>
                    <a:pt x="1359626" y="5709815"/>
                  </a:cubicBezTo>
                  <a:cubicBezTo>
                    <a:pt x="1398711" y="5744949"/>
                    <a:pt x="1439916" y="5777241"/>
                    <a:pt x="1481254" y="5809146"/>
                  </a:cubicBezTo>
                  <a:cubicBezTo>
                    <a:pt x="1501922" y="5825163"/>
                    <a:pt x="1522325" y="5841309"/>
                    <a:pt x="1543260" y="5856940"/>
                  </a:cubicBezTo>
                  <a:cubicBezTo>
                    <a:pt x="1564591" y="5871923"/>
                    <a:pt x="1585921" y="5886777"/>
                    <a:pt x="1607518" y="5901374"/>
                  </a:cubicBezTo>
                  <a:cubicBezTo>
                    <a:pt x="1778565" y="6019693"/>
                    <a:pt x="1961271" y="6115924"/>
                    <a:pt x="2145566" y="6193814"/>
                  </a:cubicBezTo>
                  <a:lnTo>
                    <a:pt x="2214991" y="6221844"/>
                  </a:lnTo>
                  <a:lnTo>
                    <a:pt x="2249307" y="6236182"/>
                  </a:lnTo>
                  <a:cubicBezTo>
                    <a:pt x="2260702" y="6241089"/>
                    <a:pt x="2272625" y="6244577"/>
                    <a:pt x="2284285" y="6248711"/>
                  </a:cubicBezTo>
                  <a:lnTo>
                    <a:pt x="2354241" y="6273124"/>
                  </a:lnTo>
                  <a:cubicBezTo>
                    <a:pt x="2360070" y="6275190"/>
                    <a:pt x="2365899" y="6277128"/>
                    <a:pt x="2371597" y="6279324"/>
                  </a:cubicBezTo>
                  <a:cubicBezTo>
                    <a:pt x="2377161" y="6281778"/>
                    <a:pt x="2382329" y="6285007"/>
                    <a:pt x="2387894" y="6287719"/>
                  </a:cubicBezTo>
                  <a:cubicBezTo>
                    <a:pt x="2398757" y="6293274"/>
                    <a:pt x="2410153" y="6297666"/>
                    <a:pt x="2421414" y="6302186"/>
                  </a:cubicBezTo>
                  <a:lnTo>
                    <a:pt x="2489117" y="6329441"/>
                  </a:lnTo>
                  <a:lnTo>
                    <a:pt x="2522902" y="6343134"/>
                  </a:lnTo>
                  <a:cubicBezTo>
                    <a:pt x="2534165" y="6347654"/>
                    <a:pt x="2545294" y="6352563"/>
                    <a:pt x="2556953" y="6356051"/>
                  </a:cubicBezTo>
                  <a:lnTo>
                    <a:pt x="2695009" y="6401905"/>
                  </a:lnTo>
                  <a:cubicBezTo>
                    <a:pt x="2880895" y="6457190"/>
                    <a:pt x="3073141" y="6489095"/>
                    <a:pt x="3268035" y="6501238"/>
                  </a:cubicBezTo>
                  <a:cubicBezTo>
                    <a:pt x="3292413" y="6502659"/>
                    <a:pt x="3316527" y="6505629"/>
                    <a:pt x="3341038" y="6506145"/>
                  </a:cubicBezTo>
                  <a:lnTo>
                    <a:pt x="3414703" y="6507050"/>
                  </a:lnTo>
                  <a:lnTo>
                    <a:pt x="3488237" y="6508212"/>
                  </a:lnTo>
                  <a:cubicBezTo>
                    <a:pt x="3500690" y="6508729"/>
                    <a:pt x="3512483" y="6508471"/>
                    <a:pt x="3524142" y="6507955"/>
                  </a:cubicBezTo>
                  <a:lnTo>
                    <a:pt x="3559252" y="6506921"/>
                  </a:lnTo>
                  <a:cubicBezTo>
                    <a:pt x="3582835" y="6506792"/>
                    <a:pt x="3605889" y="6504467"/>
                    <a:pt x="3629207" y="6503045"/>
                  </a:cubicBezTo>
                  <a:cubicBezTo>
                    <a:pt x="3652526" y="6502012"/>
                    <a:pt x="3675579" y="6499171"/>
                    <a:pt x="3698633" y="6496845"/>
                  </a:cubicBezTo>
                  <a:cubicBezTo>
                    <a:pt x="3710160" y="6495683"/>
                    <a:pt x="3721819" y="6494907"/>
                    <a:pt x="3733213" y="6493357"/>
                  </a:cubicBezTo>
                  <a:lnTo>
                    <a:pt x="3767529" y="6488707"/>
                  </a:lnTo>
                  <a:lnTo>
                    <a:pt x="3801845" y="6484057"/>
                  </a:lnTo>
                  <a:lnTo>
                    <a:pt x="3835895" y="6478116"/>
                  </a:lnTo>
                  <a:cubicBezTo>
                    <a:pt x="4017673" y="6446727"/>
                    <a:pt x="4194152" y="6390281"/>
                    <a:pt x="4364801" y="6308517"/>
                  </a:cubicBezTo>
                  <a:cubicBezTo>
                    <a:pt x="4535583" y="6227139"/>
                    <a:pt x="4700138" y="6120962"/>
                    <a:pt x="4861379" y="6000576"/>
                  </a:cubicBezTo>
                  <a:cubicBezTo>
                    <a:pt x="5022621" y="5879931"/>
                    <a:pt x="5180684" y="5745337"/>
                    <a:pt x="5341263" y="5605834"/>
                  </a:cubicBezTo>
                  <a:lnTo>
                    <a:pt x="5587301" y="5390379"/>
                  </a:lnTo>
                  <a:cubicBezTo>
                    <a:pt x="5674216" y="5315718"/>
                    <a:pt x="5761527" y="5244416"/>
                    <a:pt x="5849105" y="5176344"/>
                  </a:cubicBezTo>
                  <a:lnTo>
                    <a:pt x="5890489" y="5145260"/>
                  </a:lnTo>
                  <a:lnTo>
                    <a:pt x="5890489" y="5995323"/>
                  </a:lnTo>
                  <a:lnTo>
                    <a:pt x="5811477" y="6077819"/>
                  </a:lnTo>
                  <a:cubicBezTo>
                    <a:pt x="5654739" y="6238377"/>
                    <a:pt x="5487138" y="6396093"/>
                    <a:pt x="5301384" y="6542958"/>
                  </a:cubicBezTo>
                  <a:lnTo>
                    <a:pt x="5252008" y="6578438"/>
                  </a:lnTo>
                  <a:lnTo>
                    <a:pt x="1653730" y="6578438"/>
                  </a:lnTo>
                  <a:lnTo>
                    <a:pt x="1549768" y="6488821"/>
                  </a:lnTo>
                  <a:cubicBezTo>
                    <a:pt x="1461976" y="6409495"/>
                    <a:pt x="1378573" y="6327182"/>
                    <a:pt x="1298282" y="6243932"/>
                  </a:cubicBezTo>
                  <a:cubicBezTo>
                    <a:pt x="1278277" y="6223006"/>
                    <a:pt x="1258138" y="6202210"/>
                    <a:pt x="1237999" y="6181671"/>
                  </a:cubicBezTo>
                  <a:lnTo>
                    <a:pt x="1179967" y="6117862"/>
                  </a:lnTo>
                  <a:lnTo>
                    <a:pt x="1121936" y="6054569"/>
                  </a:lnTo>
                  <a:cubicBezTo>
                    <a:pt x="1102328" y="6033644"/>
                    <a:pt x="1084573" y="6011427"/>
                    <a:pt x="1065628" y="5990243"/>
                  </a:cubicBezTo>
                  <a:cubicBezTo>
                    <a:pt x="1028662" y="5947099"/>
                    <a:pt x="990239" y="5904991"/>
                    <a:pt x="954335" y="5861460"/>
                  </a:cubicBezTo>
                  <a:cubicBezTo>
                    <a:pt x="936050" y="5840018"/>
                    <a:pt x="917634" y="5818446"/>
                    <a:pt x="898953" y="5797393"/>
                  </a:cubicBezTo>
                  <a:cubicBezTo>
                    <a:pt x="880404" y="5776208"/>
                    <a:pt x="861325" y="5755412"/>
                    <a:pt x="842908" y="5733582"/>
                  </a:cubicBezTo>
                  <a:cubicBezTo>
                    <a:pt x="767919" y="5647942"/>
                    <a:pt x="693061" y="5561786"/>
                    <a:pt x="622442" y="5471884"/>
                  </a:cubicBezTo>
                  <a:cubicBezTo>
                    <a:pt x="551559" y="5382112"/>
                    <a:pt x="486639" y="5287430"/>
                    <a:pt x="425559" y="5190036"/>
                  </a:cubicBezTo>
                  <a:cubicBezTo>
                    <a:pt x="303668" y="4994990"/>
                    <a:pt x="200193" y="4786123"/>
                    <a:pt x="123877" y="4564210"/>
                  </a:cubicBezTo>
                  <a:cubicBezTo>
                    <a:pt x="47694" y="4342555"/>
                    <a:pt x="2249" y="4106045"/>
                    <a:pt x="130" y="3865530"/>
                  </a:cubicBezTo>
                  <a:cubicBezTo>
                    <a:pt x="-1328" y="3745403"/>
                    <a:pt x="9537" y="3624629"/>
                    <a:pt x="30602" y="3505793"/>
                  </a:cubicBezTo>
                  <a:cubicBezTo>
                    <a:pt x="51802" y="3386828"/>
                    <a:pt x="84659" y="3270059"/>
                    <a:pt x="126924" y="3157164"/>
                  </a:cubicBezTo>
                  <a:cubicBezTo>
                    <a:pt x="200457" y="2959276"/>
                    <a:pt x="271737" y="2761388"/>
                    <a:pt x="334803" y="2560530"/>
                  </a:cubicBezTo>
                  <a:lnTo>
                    <a:pt x="381176" y="2409144"/>
                  </a:lnTo>
                  <a:lnTo>
                    <a:pt x="425825" y="2255819"/>
                  </a:lnTo>
                  <a:lnTo>
                    <a:pt x="470210" y="2099523"/>
                  </a:lnTo>
                  <a:lnTo>
                    <a:pt x="492998" y="2020213"/>
                  </a:lnTo>
                  <a:lnTo>
                    <a:pt x="517509" y="1939224"/>
                  </a:lnTo>
                  <a:cubicBezTo>
                    <a:pt x="525061" y="1912485"/>
                    <a:pt x="534866" y="1884586"/>
                    <a:pt x="544007" y="1857201"/>
                  </a:cubicBezTo>
                  <a:cubicBezTo>
                    <a:pt x="553680" y="1829559"/>
                    <a:pt x="561496" y="1802304"/>
                    <a:pt x="573288" y="1774274"/>
                  </a:cubicBezTo>
                  <a:lnTo>
                    <a:pt x="606146" y="1690832"/>
                  </a:lnTo>
                  <a:cubicBezTo>
                    <a:pt x="618467" y="1663060"/>
                    <a:pt x="631716" y="1635417"/>
                    <a:pt x="644569" y="1607775"/>
                  </a:cubicBezTo>
                  <a:cubicBezTo>
                    <a:pt x="698625" y="1498368"/>
                    <a:pt x="763413" y="1391287"/>
                    <a:pt x="837874" y="1297638"/>
                  </a:cubicBezTo>
                  <a:cubicBezTo>
                    <a:pt x="910348" y="1201278"/>
                    <a:pt x="990107" y="1115897"/>
                    <a:pt x="1069602" y="1032194"/>
                  </a:cubicBezTo>
                  <a:cubicBezTo>
                    <a:pt x="1089079" y="1010624"/>
                    <a:pt x="1110012" y="990990"/>
                    <a:pt x="1130548" y="970839"/>
                  </a:cubicBezTo>
                  <a:lnTo>
                    <a:pt x="1192024" y="910129"/>
                  </a:lnTo>
                  <a:cubicBezTo>
                    <a:pt x="1212031" y="889462"/>
                    <a:pt x="1234024" y="870475"/>
                    <a:pt x="1255356" y="850841"/>
                  </a:cubicBezTo>
                  <a:lnTo>
                    <a:pt x="1319614" y="792068"/>
                  </a:lnTo>
                  <a:cubicBezTo>
                    <a:pt x="1340680" y="772176"/>
                    <a:pt x="1363469" y="753834"/>
                    <a:pt x="1385728" y="734975"/>
                  </a:cubicBezTo>
                  <a:lnTo>
                    <a:pt x="1452768" y="678528"/>
                  </a:lnTo>
                  <a:lnTo>
                    <a:pt x="1469594" y="664449"/>
                  </a:lnTo>
                  <a:lnTo>
                    <a:pt x="1487083" y="651015"/>
                  </a:lnTo>
                  <a:lnTo>
                    <a:pt x="1522193" y="624277"/>
                  </a:lnTo>
                  <a:lnTo>
                    <a:pt x="1592415" y="570671"/>
                  </a:lnTo>
                  <a:cubicBezTo>
                    <a:pt x="1640110" y="535925"/>
                    <a:pt x="1689531" y="503245"/>
                    <a:pt x="1738287" y="469402"/>
                  </a:cubicBezTo>
                  <a:cubicBezTo>
                    <a:pt x="1788634" y="438015"/>
                    <a:pt x="1839643" y="407013"/>
                    <a:pt x="1890918" y="376530"/>
                  </a:cubicBezTo>
                  <a:cubicBezTo>
                    <a:pt x="2098400" y="258209"/>
                    <a:pt x="2323503" y="166241"/>
                    <a:pt x="2555363" y="105274"/>
                  </a:cubicBezTo>
                  <a:cubicBezTo>
                    <a:pt x="2787223" y="44047"/>
                    <a:pt x="3024516" y="12013"/>
                    <a:pt x="3259291" y="3229"/>
                  </a:cubicBezTo>
                  <a:lnTo>
                    <a:pt x="3347265" y="903"/>
                  </a:ln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xmlns="" id="{ACA5348F-9FF6-485F-898D-1BED7EC7270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6095999" y="52997"/>
              <a:ext cx="6093363" cy="6805004"/>
            </a:xfrm>
            <a:custGeom>
              <a:avLst/>
              <a:gdLst>
                <a:gd name="connsiteX0" fmla="*/ 3517682 w 5890491"/>
                <a:gd name="connsiteY0" fmla="*/ 0 h 6578439"/>
                <a:gd name="connsiteX1" fmla="*/ 5849513 w 5890491"/>
                <a:gd name="connsiteY1" fmla="*/ 841730 h 6578439"/>
                <a:gd name="connsiteX2" fmla="*/ 5890491 w 5890491"/>
                <a:gd name="connsiteY2" fmla="*/ 879061 h 6578439"/>
                <a:gd name="connsiteX3" fmla="*/ 5890491 w 5890491"/>
                <a:gd name="connsiteY3" fmla="*/ 2034114 h 6578439"/>
                <a:gd name="connsiteX4" fmla="*/ 5757065 w 5890491"/>
                <a:gd name="connsiteY4" fmla="*/ 1854938 h 6578439"/>
                <a:gd name="connsiteX5" fmla="*/ 5564060 w 5890491"/>
                <a:gd name="connsiteY5" fmla="*/ 1642182 h 6578439"/>
                <a:gd name="connsiteX6" fmla="*/ 3517551 w 5890491"/>
                <a:gd name="connsiteY6" fmla="*/ 790012 h 6578439"/>
                <a:gd name="connsiteX7" fmla="*/ 1611552 w 5890491"/>
                <a:gd name="connsiteY7" fmla="*/ 1543282 h 6578439"/>
                <a:gd name="connsiteX8" fmla="*/ 1340656 w 5890491"/>
                <a:gd name="connsiteY8" fmla="*/ 1897925 h 6578439"/>
                <a:gd name="connsiteX9" fmla="*/ 1201705 w 5890491"/>
                <a:gd name="connsiteY9" fmla="*/ 2361213 h 6578439"/>
                <a:gd name="connsiteX10" fmla="*/ 852705 w 5890491"/>
                <a:gd name="connsiteY10" fmla="*/ 3529176 h 6578439"/>
                <a:gd name="connsiteX11" fmla="*/ 863863 w 5890491"/>
                <a:gd name="connsiteY11" fmla="*/ 4437051 h 6578439"/>
                <a:gd name="connsiteX12" fmla="*/ 1413569 w 5890491"/>
                <a:gd name="connsiteY12" fmla="*/ 5357174 h 6578439"/>
                <a:gd name="connsiteX13" fmla="*/ 2339129 w 5890491"/>
                <a:gd name="connsiteY13" fmla="*/ 6143367 h 6578439"/>
                <a:gd name="connsiteX14" fmla="*/ 3439449 w 5890491"/>
                <a:gd name="connsiteY14" fmla="*/ 6420049 h 6578439"/>
                <a:gd name="connsiteX15" fmla="*/ 5251388 w 5890491"/>
                <a:gd name="connsiteY15" fmla="*/ 5349009 h 6578439"/>
                <a:gd name="connsiteX16" fmla="*/ 5657731 w 5890491"/>
                <a:gd name="connsiteY16" fmla="*/ 4959205 h 6578439"/>
                <a:gd name="connsiteX17" fmla="*/ 5836127 w 5890491"/>
                <a:gd name="connsiteY17" fmla="*/ 4792052 h 6578439"/>
                <a:gd name="connsiteX18" fmla="*/ 5890491 w 5890491"/>
                <a:gd name="connsiteY18" fmla="*/ 4738662 h 6578439"/>
                <a:gd name="connsiteX19" fmla="*/ 5890491 w 5890491"/>
                <a:gd name="connsiteY19" fmla="*/ 5821964 h 6578439"/>
                <a:gd name="connsiteX20" fmla="*/ 5802001 w 5890491"/>
                <a:gd name="connsiteY20" fmla="*/ 5907904 h 6578439"/>
                <a:gd name="connsiteX21" fmla="*/ 5294358 w 5890491"/>
                <a:gd name="connsiteY21" fmla="*/ 6397505 h 6578439"/>
                <a:gd name="connsiteX22" fmla="*/ 5077178 w 5890491"/>
                <a:gd name="connsiteY22" fmla="*/ 6578439 h 6578439"/>
                <a:gd name="connsiteX23" fmla="*/ 1567290 w 5890491"/>
                <a:gd name="connsiteY23" fmla="*/ 6578439 h 6578439"/>
                <a:gd name="connsiteX24" fmla="*/ 1508588 w 5890491"/>
                <a:gd name="connsiteY24" fmla="*/ 6535186 h 6578439"/>
                <a:gd name="connsiteX25" fmla="*/ 826498 w 5890491"/>
                <a:gd name="connsiteY25" fmla="*/ 5876034 h 6578439"/>
                <a:gd name="connsiteX26" fmla="*/ 122403 w 5890491"/>
                <a:gd name="connsiteY26" fmla="*/ 3255655 h 6578439"/>
                <a:gd name="connsiteX27" fmla="*/ 1061197 w 5890491"/>
                <a:gd name="connsiteY27" fmla="*/ 984650 h 6578439"/>
                <a:gd name="connsiteX28" fmla="*/ 3517682 w 5890491"/>
                <a:gd name="connsiteY28" fmla="*/ 0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890491" h="6578439">
                  <a:moveTo>
                    <a:pt x="3517682" y="0"/>
                  </a:moveTo>
                  <a:cubicBezTo>
                    <a:pt x="4402017" y="0"/>
                    <a:pt x="5213742" y="315483"/>
                    <a:pt x="5849513" y="841730"/>
                  </a:cubicBezTo>
                  <a:lnTo>
                    <a:pt x="5890491" y="879061"/>
                  </a:lnTo>
                  <a:lnTo>
                    <a:pt x="5890491" y="2034114"/>
                  </a:lnTo>
                  <a:lnTo>
                    <a:pt x="5757065" y="1854938"/>
                  </a:lnTo>
                  <a:cubicBezTo>
                    <a:pt x="5696443" y="1781264"/>
                    <a:pt x="5632076" y="1710299"/>
                    <a:pt x="5564060" y="1642182"/>
                  </a:cubicBezTo>
                  <a:cubicBezTo>
                    <a:pt x="5015393" y="1092636"/>
                    <a:pt x="4288592" y="790012"/>
                    <a:pt x="3517551" y="790012"/>
                  </a:cubicBezTo>
                  <a:cubicBezTo>
                    <a:pt x="2701750" y="790012"/>
                    <a:pt x="2131676" y="1015335"/>
                    <a:pt x="1611552" y="1543282"/>
                  </a:cubicBezTo>
                  <a:cubicBezTo>
                    <a:pt x="1435754" y="1721722"/>
                    <a:pt x="1375945" y="1822729"/>
                    <a:pt x="1340656" y="1897925"/>
                  </a:cubicBezTo>
                  <a:cubicBezTo>
                    <a:pt x="1289148" y="2007623"/>
                    <a:pt x="1252432" y="2155907"/>
                    <a:pt x="1201705" y="2361213"/>
                  </a:cubicBezTo>
                  <a:cubicBezTo>
                    <a:pt x="1133721" y="2635919"/>
                    <a:pt x="1040568" y="3012290"/>
                    <a:pt x="852705" y="3529176"/>
                  </a:cubicBezTo>
                  <a:cubicBezTo>
                    <a:pt x="749952" y="3811784"/>
                    <a:pt x="753584" y="4108747"/>
                    <a:pt x="863863" y="4437051"/>
                  </a:cubicBezTo>
                  <a:cubicBezTo>
                    <a:pt x="964800" y="4737438"/>
                    <a:pt x="1154869" y="5055603"/>
                    <a:pt x="1413569" y="5357174"/>
                  </a:cubicBezTo>
                  <a:cubicBezTo>
                    <a:pt x="1718326" y="5712343"/>
                    <a:pt x="2021008" y="5969404"/>
                    <a:pt x="2339129" y="6143367"/>
                  </a:cubicBezTo>
                  <a:cubicBezTo>
                    <a:pt x="2679565" y="6329577"/>
                    <a:pt x="3039591" y="6420049"/>
                    <a:pt x="3439449" y="6420049"/>
                  </a:cubicBezTo>
                  <a:cubicBezTo>
                    <a:pt x="4142246" y="6420049"/>
                    <a:pt x="4633828" y="5976251"/>
                    <a:pt x="5251388" y="5349009"/>
                  </a:cubicBezTo>
                  <a:cubicBezTo>
                    <a:pt x="5389949" y="5208364"/>
                    <a:pt x="5526047" y="5081677"/>
                    <a:pt x="5657731" y="4959205"/>
                  </a:cubicBezTo>
                  <a:cubicBezTo>
                    <a:pt x="5719520" y="4901722"/>
                    <a:pt x="5779200" y="4846206"/>
                    <a:pt x="5836127" y="4792052"/>
                  </a:cubicBezTo>
                  <a:lnTo>
                    <a:pt x="5890491" y="4738662"/>
                  </a:lnTo>
                  <a:lnTo>
                    <a:pt x="5890491" y="5821964"/>
                  </a:lnTo>
                  <a:lnTo>
                    <a:pt x="5802001" y="5907904"/>
                  </a:lnTo>
                  <a:cubicBezTo>
                    <a:pt x="5634962" y="6077456"/>
                    <a:pt x="5467509" y="6243625"/>
                    <a:pt x="5294358" y="6397505"/>
                  </a:cubicBezTo>
                  <a:lnTo>
                    <a:pt x="5077178" y="6578439"/>
                  </a:lnTo>
                  <a:lnTo>
                    <a:pt x="1567290" y="6578439"/>
                  </a:lnTo>
                  <a:lnTo>
                    <a:pt x="1508588" y="6535186"/>
                  </a:lnTo>
                  <a:cubicBezTo>
                    <a:pt x="1263991" y="6345442"/>
                    <a:pt x="1038054" y="6122666"/>
                    <a:pt x="826498" y="5876034"/>
                  </a:cubicBezTo>
                  <a:cubicBezTo>
                    <a:pt x="261613" y="5217713"/>
                    <a:pt x="-239182" y="4250314"/>
                    <a:pt x="122403" y="3255655"/>
                  </a:cubicBezTo>
                  <a:cubicBezTo>
                    <a:pt x="607497" y="1921629"/>
                    <a:pt x="393040" y="1662857"/>
                    <a:pt x="1061197" y="984650"/>
                  </a:cubicBezTo>
                  <a:cubicBezTo>
                    <a:pt x="1729484" y="306444"/>
                    <a:pt x="2498060" y="0"/>
                    <a:pt x="351768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xmlns="" id="{33B89F41-1D91-447A-88C5-8A917809FEE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6096000" y="52997"/>
              <a:ext cx="6093362" cy="6805004"/>
            </a:xfrm>
            <a:custGeom>
              <a:avLst/>
              <a:gdLst>
                <a:gd name="connsiteX0" fmla="*/ 5890490 w 5890490"/>
                <a:gd name="connsiteY0" fmla="*/ 5389037 h 6578439"/>
                <a:gd name="connsiteX1" fmla="*/ 5890490 w 5890490"/>
                <a:gd name="connsiteY1" fmla="*/ 5855587 h 6578439"/>
                <a:gd name="connsiteX2" fmla="*/ 5784593 w 5890490"/>
                <a:gd name="connsiteY2" fmla="*/ 5962054 h 6578439"/>
                <a:gd name="connsiteX3" fmla="*/ 5663414 w 5890490"/>
                <a:gd name="connsiteY3" fmla="*/ 6082564 h 6578439"/>
                <a:gd name="connsiteX4" fmla="*/ 5147099 w 5890490"/>
                <a:gd name="connsiteY4" fmla="*/ 6547726 h 6578439"/>
                <a:gd name="connsiteX5" fmla="*/ 5105015 w 5890490"/>
                <a:gd name="connsiteY5" fmla="*/ 6578439 h 6578439"/>
                <a:gd name="connsiteX6" fmla="*/ 4385601 w 5890490"/>
                <a:gd name="connsiteY6" fmla="*/ 6578439 h 6578439"/>
                <a:gd name="connsiteX7" fmla="*/ 4507252 w 5890490"/>
                <a:gd name="connsiteY7" fmla="*/ 6515968 h 6578439"/>
                <a:gd name="connsiteX8" fmla="*/ 4909330 w 5890490"/>
                <a:gd name="connsiteY8" fmla="*/ 6253453 h 6578439"/>
                <a:gd name="connsiteX9" fmla="*/ 5411374 w 5890490"/>
                <a:gd name="connsiteY9" fmla="*/ 5828544 h 6578439"/>
                <a:gd name="connsiteX10" fmla="*/ 5533570 w 5890490"/>
                <a:gd name="connsiteY10" fmla="*/ 5714534 h 6578439"/>
                <a:gd name="connsiteX11" fmla="*/ 5657425 w 5890490"/>
                <a:gd name="connsiteY11" fmla="*/ 5597650 h 6578439"/>
                <a:gd name="connsiteX12" fmla="*/ 3336813 w 5890490"/>
                <a:gd name="connsiteY12" fmla="*/ 499 h 6578439"/>
                <a:gd name="connsiteX13" fmla="*/ 3513674 w 5890490"/>
                <a:gd name="connsiteY13" fmla="*/ 1202 h 6578439"/>
                <a:gd name="connsiteX14" fmla="*/ 3602743 w 5890490"/>
                <a:gd name="connsiteY14" fmla="*/ 4827 h 6578439"/>
                <a:gd name="connsiteX15" fmla="*/ 3647213 w 5890490"/>
                <a:gd name="connsiteY15" fmla="*/ 6703 h 6578439"/>
                <a:gd name="connsiteX16" fmla="*/ 3691684 w 5890490"/>
                <a:gd name="connsiteY16" fmla="*/ 9453 h 6578439"/>
                <a:gd name="connsiteX17" fmla="*/ 3868927 w 5890490"/>
                <a:gd name="connsiteY17" fmla="*/ 27080 h 6578439"/>
                <a:gd name="connsiteX18" fmla="*/ 5200872 w 5890490"/>
                <a:gd name="connsiteY18" fmla="*/ 472240 h 6578439"/>
                <a:gd name="connsiteX19" fmla="*/ 5772711 w 5890490"/>
                <a:gd name="connsiteY19" fmla="*/ 866334 h 6578439"/>
                <a:gd name="connsiteX20" fmla="*/ 5890490 w 5890490"/>
                <a:gd name="connsiteY20" fmla="*/ 972426 h 6578439"/>
                <a:gd name="connsiteX21" fmla="*/ 5890490 w 5890490"/>
                <a:gd name="connsiteY21" fmla="*/ 1158576 h 6578439"/>
                <a:gd name="connsiteX22" fmla="*/ 5676045 w 5890490"/>
                <a:gd name="connsiteY22" fmla="*/ 986969 h 6578439"/>
                <a:gd name="connsiteX23" fmla="*/ 5103776 w 5890490"/>
                <a:gd name="connsiteY23" fmla="*/ 655879 h 6578439"/>
                <a:gd name="connsiteX24" fmla="*/ 4482465 w 5890490"/>
                <a:gd name="connsiteY24" fmla="*/ 440363 h 6578439"/>
                <a:gd name="connsiteX25" fmla="*/ 4402444 w 5890490"/>
                <a:gd name="connsiteY25" fmla="*/ 422111 h 6578439"/>
                <a:gd name="connsiteX26" fmla="*/ 4322423 w 5890490"/>
                <a:gd name="connsiteY26" fmla="*/ 404610 h 6578439"/>
                <a:gd name="connsiteX27" fmla="*/ 4241892 w 5890490"/>
                <a:gd name="connsiteY27" fmla="*/ 389858 h 6578439"/>
                <a:gd name="connsiteX28" fmla="*/ 4201627 w 5890490"/>
                <a:gd name="connsiteY28" fmla="*/ 382483 h 6578439"/>
                <a:gd name="connsiteX29" fmla="*/ 4161234 w 5890490"/>
                <a:gd name="connsiteY29" fmla="*/ 375857 h 6578439"/>
                <a:gd name="connsiteX30" fmla="*/ 3999280 w 5890490"/>
                <a:gd name="connsiteY30" fmla="*/ 353606 h 6578439"/>
                <a:gd name="connsiteX31" fmla="*/ 3836817 w 5890490"/>
                <a:gd name="connsiteY31" fmla="*/ 338480 h 6578439"/>
                <a:gd name="connsiteX32" fmla="*/ 3673972 w 5890490"/>
                <a:gd name="connsiteY32" fmla="*/ 330604 h 6578439"/>
                <a:gd name="connsiteX33" fmla="*/ 3511126 w 5890490"/>
                <a:gd name="connsiteY33" fmla="*/ 328978 h 6578439"/>
                <a:gd name="connsiteX34" fmla="*/ 3183142 w 5890490"/>
                <a:gd name="connsiteY34" fmla="*/ 342854 h 6578439"/>
                <a:gd name="connsiteX35" fmla="*/ 2541444 w 5890490"/>
                <a:gd name="connsiteY35" fmla="*/ 439988 h 6578439"/>
                <a:gd name="connsiteX36" fmla="*/ 1933895 w 5890490"/>
                <a:gd name="connsiteY36" fmla="*/ 650505 h 6578439"/>
                <a:gd name="connsiteX37" fmla="*/ 1378079 w 5890490"/>
                <a:gd name="connsiteY37" fmla="*/ 983905 h 6578439"/>
                <a:gd name="connsiteX38" fmla="*/ 1312967 w 5890490"/>
                <a:gd name="connsiteY38" fmla="*/ 1033660 h 6578439"/>
                <a:gd name="connsiteX39" fmla="*/ 1248364 w 5890490"/>
                <a:gd name="connsiteY39" fmla="*/ 1084413 h 6578439"/>
                <a:gd name="connsiteX40" fmla="*/ 1185163 w 5890490"/>
                <a:gd name="connsiteY40" fmla="*/ 1137168 h 6578439"/>
                <a:gd name="connsiteX41" fmla="*/ 1122852 w 5890490"/>
                <a:gd name="connsiteY41" fmla="*/ 1190922 h 6578439"/>
                <a:gd name="connsiteX42" fmla="*/ 892092 w 5890490"/>
                <a:gd name="connsiteY42" fmla="*/ 1421440 h 6578439"/>
                <a:gd name="connsiteX43" fmla="*/ 707202 w 5890490"/>
                <a:gd name="connsiteY43" fmla="*/ 1684212 h 6578439"/>
                <a:gd name="connsiteX44" fmla="*/ 670121 w 5890490"/>
                <a:gd name="connsiteY44" fmla="*/ 1756093 h 6578439"/>
                <a:gd name="connsiteX45" fmla="*/ 637630 w 5890490"/>
                <a:gd name="connsiteY45" fmla="*/ 1830724 h 6578439"/>
                <a:gd name="connsiteX46" fmla="*/ 607685 w 5890490"/>
                <a:gd name="connsiteY46" fmla="*/ 1907105 h 6578439"/>
                <a:gd name="connsiteX47" fmla="*/ 580034 w 5890490"/>
                <a:gd name="connsiteY47" fmla="*/ 1984986 h 6578439"/>
                <a:gd name="connsiteX48" fmla="*/ 481919 w 5890490"/>
                <a:gd name="connsiteY48" fmla="*/ 2304386 h 6578439"/>
                <a:gd name="connsiteX49" fmla="*/ 433881 w 5890490"/>
                <a:gd name="connsiteY49" fmla="*/ 2465399 h 6578439"/>
                <a:gd name="connsiteX50" fmla="*/ 384442 w 5890490"/>
                <a:gd name="connsiteY50" fmla="*/ 2626163 h 6578439"/>
                <a:gd name="connsiteX51" fmla="*/ 166039 w 5890490"/>
                <a:gd name="connsiteY51" fmla="*/ 3261338 h 6578439"/>
                <a:gd name="connsiteX52" fmla="*/ 56202 w 5890490"/>
                <a:gd name="connsiteY52" fmla="*/ 3910265 h 6578439"/>
                <a:gd name="connsiteX53" fmla="*/ 93664 w 5890490"/>
                <a:gd name="connsiteY53" fmla="*/ 4237292 h 6578439"/>
                <a:gd name="connsiteX54" fmla="*/ 111758 w 5890490"/>
                <a:gd name="connsiteY54" fmla="*/ 4317548 h 6578439"/>
                <a:gd name="connsiteX55" fmla="*/ 133038 w 5890490"/>
                <a:gd name="connsiteY55" fmla="*/ 4397054 h 6578439"/>
                <a:gd name="connsiteX56" fmla="*/ 157757 w 5890490"/>
                <a:gd name="connsiteY56" fmla="*/ 4475560 h 6578439"/>
                <a:gd name="connsiteX57" fmla="*/ 185153 w 5890490"/>
                <a:gd name="connsiteY57" fmla="*/ 4553066 h 6578439"/>
                <a:gd name="connsiteX58" fmla="*/ 493642 w 5890490"/>
                <a:gd name="connsiteY58" fmla="*/ 5132239 h 6578439"/>
                <a:gd name="connsiteX59" fmla="*/ 914391 w 5890490"/>
                <a:gd name="connsiteY59" fmla="*/ 5636528 h 6578439"/>
                <a:gd name="connsiteX60" fmla="*/ 1402034 w 5890490"/>
                <a:gd name="connsiteY60" fmla="*/ 6076188 h 6578439"/>
                <a:gd name="connsiteX61" fmla="*/ 1664397 w 5890490"/>
                <a:gd name="connsiteY61" fmla="*/ 6267079 h 6578439"/>
                <a:gd name="connsiteX62" fmla="*/ 1938992 w 5890490"/>
                <a:gd name="connsiteY62" fmla="*/ 6434343 h 6578439"/>
                <a:gd name="connsiteX63" fmla="*/ 2225931 w 5890490"/>
                <a:gd name="connsiteY63" fmla="*/ 6574322 h 6578439"/>
                <a:gd name="connsiteX64" fmla="*/ 2236328 w 5890490"/>
                <a:gd name="connsiteY64" fmla="*/ 6578439 h 6578439"/>
                <a:gd name="connsiteX65" fmla="*/ 1504665 w 5890490"/>
                <a:gd name="connsiteY65" fmla="*/ 6578439 h 6578439"/>
                <a:gd name="connsiteX66" fmla="*/ 1456827 w 5890490"/>
                <a:gd name="connsiteY66" fmla="*/ 6543476 h 6578439"/>
                <a:gd name="connsiteX67" fmla="*/ 1188475 w 5890490"/>
                <a:gd name="connsiteY67" fmla="*/ 6314083 h 6578439"/>
                <a:gd name="connsiteX68" fmla="*/ 721728 w 5890490"/>
                <a:gd name="connsiteY68" fmla="*/ 5798666 h 6578439"/>
                <a:gd name="connsiteX69" fmla="*/ 344175 w 5890490"/>
                <a:gd name="connsiteY69" fmla="*/ 5219495 h 6578439"/>
                <a:gd name="connsiteX70" fmla="*/ 87293 w 5890490"/>
                <a:gd name="connsiteY70" fmla="*/ 4583569 h 6578439"/>
                <a:gd name="connsiteX71" fmla="*/ 65886 w 5890490"/>
                <a:gd name="connsiteY71" fmla="*/ 4500813 h 6578439"/>
                <a:gd name="connsiteX72" fmla="*/ 47409 w 5890490"/>
                <a:gd name="connsiteY72" fmla="*/ 4417431 h 6578439"/>
                <a:gd name="connsiteX73" fmla="*/ 39000 w 5890490"/>
                <a:gd name="connsiteY73" fmla="*/ 4375677 h 6578439"/>
                <a:gd name="connsiteX74" fmla="*/ 31610 w 5890490"/>
                <a:gd name="connsiteY74" fmla="*/ 4333674 h 6578439"/>
                <a:gd name="connsiteX75" fmla="*/ 18868 w 5890490"/>
                <a:gd name="connsiteY75" fmla="*/ 4249417 h 6578439"/>
                <a:gd name="connsiteX76" fmla="*/ 646 w 5890490"/>
                <a:gd name="connsiteY76" fmla="*/ 3910265 h 6578439"/>
                <a:gd name="connsiteX77" fmla="*/ 130234 w 5890490"/>
                <a:gd name="connsiteY77" fmla="*/ 3248337 h 6578439"/>
                <a:gd name="connsiteX78" fmla="*/ 335383 w 5890490"/>
                <a:gd name="connsiteY78" fmla="*/ 2611911 h 6578439"/>
                <a:gd name="connsiteX79" fmla="*/ 487272 w 5890490"/>
                <a:gd name="connsiteY79" fmla="*/ 1958609 h 6578439"/>
                <a:gd name="connsiteX80" fmla="*/ 508550 w 5890490"/>
                <a:gd name="connsiteY80" fmla="*/ 1876227 h 6578439"/>
                <a:gd name="connsiteX81" fmla="*/ 531742 w 5890490"/>
                <a:gd name="connsiteY81" fmla="*/ 1793721 h 6578439"/>
                <a:gd name="connsiteX82" fmla="*/ 558245 w 5890490"/>
                <a:gd name="connsiteY82" fmla="*/ 1711465 h 6578439"/>
                <a:gd name="connsiteX83" fmla="*/ 590100 w 5890490"/>
                <a:gd name="connsiteY83" fmla="*/ 1630332 h 6578439"/>
                <a:gd name="connsiteX84" fmla="*/ 758680 w 5890490"/>
                <a:gd name="connsiteY84" fmla="*/ 1322433 h 6578439"/>
                <a:gd name="connsiteX85" fmla="*/ 976317 w 5890490"/>
                <a:gd name="connsiteY85" fmla="*/ 1049286 h 6578439"/>
                <a:gd name="connsiteX86" fmla="*/ 1035314 w 5890490"/>
                <a:gd name="connsiteY86" fmla="*/ 985406 h 6578439"/>
                <a:gd name="connsiteX87" fmla="*/ 1095329 w 5890490"/>
                <a:gd name="connsiteY87" fmla="*/ 922526 h 6578439"/>
                <a:gd name="connsiteX88" fmla="*/ 1157384 w 5890490"/>
                <a:gd name="connsiteY88" fmla="*/ 861271 h 6578439"/>
                <a:gd name="connsiteX89" fmla="*/ 1220841 w 5890490"/>
                <a:gd name="connsiteY89" fmla="*/ 801017 h 6578439"/>
                <a:gd name="connsiteX90" fmla="*/ 1286462 w 5890490"/>
                <a:gd name="connsiteY90" fmla="*/ 742886 h 6578439"/>
                <a:gd name="connsiteX91" fmla="*/ 1353233 w 5890490"/>
                <a:gd name="connsiteY91" fmla="*/ 685632 h 6578439"/>
                <a:gd name="connsiteX92" fmla="*/ 1369924 w 5890490"/>
                <a:gd name="connsiteY92" fmla="*/ 671256 h 6578439"/>
                <a:gd name="connsiteX93" fmla="*/ 1387380 w 5890490"/>
                <a:gd name="connsiteY93" fmla="*/ 657755 h 6578439"/>
                <a:gd name="connsiteX94" fmla="*/ 1422422 w 5890490"/>
                <a:gd name="connsiteY94" fmla="*/ 630877 h 6578439"/>
                <a:gd name="connsiteX95" fmla="*/ 1492759 w 5890490"/>
                <a:gd name="connsiteY95" fmla="*/ 577248 h 6578439"/>
                <a:gd name="connsiteX96" fmla="*/ 1528820 w 5890490"/>
                <a:gd name="connsiteY96" fmla="*/ 551496 h 6578439"/>
                <a:gd name="connsiteX97" fmla="*/ 1565390 w 5890490"/>
                <a:gd name="connsiteY97" fmla="*/ 526370 h 6578439"/>
                <a:gd name="connsiteX98" fmla="*/ 1639040 w 5890490"/>
                <a:gd name="connsiteY98" fmla="*/ 476490 h 6578439"/>
                <a:gd name="connsiteX99" fmla="*/ 1792075 w 5890490"/>
                <a:gd name="connsiteY99" fmla="*/ 384859 h 6578439"/>
                <a:gd name="connsiteX100" fmla="*/ 2455943 w 5890490"/>
                <a:gd name="connsiteY100" fmla="*/ 117836 h 6578439"/>
                <a:gd name="connsiteX101" fmla="*/ 3159952 w 5890490"/>
                <a:gd name="connsiteY101" fmla="*/ 7203 h 6578439"/>
                <a:gd name="connsiteX102" fmla="*/ 3336813 w 5890490"/>
                <a:gd name="connsiteY102" fmla="*/ 499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5890490" h="6578439">
                  <a:moveTo>
                    <a:pt x="5890490" y="5389037"/>
                  </a:moveTo>
                  <a:lnTo>
                    <a:pt x="5890490" y="5855587"/>
                  </a:lnTo>
                  <a:lnTo>
                    <a:pt x="5784593" y="5962054"/>
                  </a:lnTo>
                  <a:cubicBezTo>
                    <a:pt x="5744454" y="6002308"/>
                    <a:pt x="5704062" y="6042436"/>
                    <a:pt x="5663414" y="6082564"/>
                  </a:cubicBezTo>
                  <a:cubicBezTo>
                    <a:pt x="5500314" y="6242577"/>
                    <a:pt x="5330970" y="6400714"/>
                    <a:pt x="5147099" y="6547726"/>
                  </a:cubicBezTo>
                  <a:lnTo>
                    <a:pt x="5105015" y="6578439"/>
                  </a:lnTo>
                  <a:lnTo>
                    <a:pt x="4385601" y="6578439"/>
                  </a:lnTo>
                  <a:lnTo>
                    <a:pt x="4507252" y="6515968"/>
                  </a:lnTo>
                  <a:cubicBezTo>
                    <a:pt x="4645901" y="6439679"/>
                    <a:pt x="4779837" y="6350961"/>
                    <a:pt x="4909330" y="6253453"/>
                  </a:cubicBezTo>
                  <a:cubicBezTo>
                    <a:pt x="5082369" y="6123567"/>
                    <a:pt x="5248145" y="5979180"/>
                    <a:pt x="5411374" y="5828544"/>
                  </a:cubicBezTo>
                  <a:cubicBezTo>
                    <a:pt x="5452149" y="5790791"/>
                    <a:pt x="5492924" y="5752788"/>
                    <a:pt x="5533570" y="5714534"/>
                  </a:cubicBezTo>
                  <a:lnTo>
                    <a:pt x="5657425" y="5597650"/>
                  </a:lnTo>
                  <a:close/>
                  <a:moveTo>
                    <a:pt x="3336813" y="499"/>
                  </a:moveTo>
                  <a:cubicBezTo>
                    <a:pt x="3395682" y="-392"/>
                    <a:pt x="3454550" y="-48"/>
                    <a:pt x="3513674" y="1202"/>
                  </a:cubicBezTo>
                  <a:lnTo>
                    <a:pt x="3602743" y="4827"/>
                  </a:lnTo>
                  <a:lnTo>
                    <a:pt x="3647213" y="6703"/>
                  </a:lnTo>
                  <a:cubicBezTo>
                    <a:pt x="3661994" y="7327"/>
                    <a:pt x="3676903" y="7703"/>
                    <a:pt x="3691684" y="9453"/>
                  </a:cubicBezTo>
                  <a:lnTo>
                    <a:pt x="3868927" y="27080"/>
                  </a:lnTo>
                  <a:cubicBezTo>
                    <a:pt x="4340645" y="85584"/>
                    <a:pt x="4795160" y="243221"/>
                    <a:pt x="5200872" y="472240"/>
                  </a:cubicBezTo>
                  <a:cubicBezTo>
                    <a:pt x="5403855" y="587124"/>
                    <a:pt x="5594988" y="719447"/>
                    <a:pt x="5772711" y="866334"/>
                  </a:cubicBezTo>
                  <a:lnTo>
                    <a:pt x="5890490" y="972426"/>
                  </a:lnTo>
                  <a:lnTo>
                    <a:pt x="5890490" y="1158576"/>
                  </a:lnTo>
                  <a:lnTo>
                    <a:pt x="5676045" y="986969"/>
                  </a:lnTo>
                  <a:cubicBezTo>
                    <a:pt x="5496587" y="857740"/>
                    <a:pt x="5304275" y="746699"/>
                    <a:pt x="5103776" y="655879"/>
                  </a:cubicBezTo>
                  <a:cubicBezTo>
                    <a:pt x="4903214" y="564747"/>
                    <a:pt x="4695006" y="492492"/>
                    <a:pt x="4482465" y="440363"/>
                  </a:cubicBezTo>
                  <a:lnTo>
                    <a:pt x="4402444" y="422111"/>
                  </a:lnTo>
                  <a:cubicBezTo>
                    <a:pt x="4375813" y="416111"/>
                    <a:pt x="4349436" y="408859"/>
                    <a:pt x="4322423" y="404610"/>
                  </a:cubicBezTo>
                  <a:lnTo>
                    <a:pt x="4241892" y="389858"/>
                  </a:lnTo>
                  <a:lnTo>
                    <a:pt x="4201627" y="382483"/>
                  </a:lnTo>
                  <a:cubicBezTo>
                    <a:pt x="4188248" y="379983"/>
                    <a:pt x="4174869" y="377483"/>
                    <a:pt x="4161234" y="375857"/>
                  </a:cubicBezTo>
                  <a:cubicBezTo>
                    <a:pt x="4107208" y="368482"/>
                    <a:pt x="4053308" y="360482"/>
                    <a:pt x="3999280" y="353606"/>
                  </a:cubicBezTo>
                  <a:cubicBezTo>
                    <a:pt x="3944999" y="348855"/>
                    <a:pt x="3890844" y="343854"/>
                    <a:pt x="3836817" y="338480"/>
                  </a:cubicBezTo>
                  <a:lnTo>
                    <a:pt x="3673972" y="330604"/>
                  </a:lnTo>
                  <a:cubicBezTo>
                    <a:pt x="3619690" y="329104"/>
                    <a:pt x="3565281" y="329604"/>
                    <a:pt x="3511126" y="328978"/>
                  </a:cubicBezTo>
                  <a:cubicBezTo>
                    <a:pt x="3402054" y="330728"/>
                    <a:pt x="3291706" y="334604"/>
                    <a:pt x="3183142" y="342854"/>
                  </a:cubicBezTo>
                  <a:cubicBezTo>
                    <a:pt x="2965505" y="358855"/>
                    <a:pt x="2750670" y="389733"/>
                    <a:pt x="2541444" y="439988"/>
                  </a:cubicBezTo>
                  <a:cubicBezTo>
                    <a:pt x="2332216" y="490117"/>
                    <a:pt x="2128850" y="559997"/>
                    <a:pt x="1933895" y="650505"/>
                  </a:cubicBezTo>
                  <a:cubicBezTo>
                    <a:pt x="1738939" y="741261"/>
                    <a:pt x="1553540" y="854146"/>
                    <a:pt x="1378079" y="983905"/>
                  </a:cubicBezTo>
                  <a:lnTo>
                    <a:pt x="1312967" y="1033660"/>
                  </a:lnTo>
                  <a:cubicBezTo>
                    <a:pt x="1291178" y="1050286"/>
                    <a:pt x="1269006" y="1066412"/>
                    <a:pt x="1248364" y="1084413"/>
                  </a:cubicBezTo>
                  <a:lnTo>
                    <a:pt x="1185163" y="1137168"/>
                  </a:lnTo>
                  <a:cubicBezTo>
                    <a:pt x="1164138" y="1154794"/>
                    <a:pt x="1142603" y="1172046"/>
                    <a:pt x="1122852" y="1190922"/>
                  </a:cubicBezTo>
                  <a:cubicBezTo>
                    <a:pt x="1041557" y="1264303"/>
                    <a:pt x="961663" y="1339309"/>
                    <a:pt x="892092" y="1421440"/>
                  </a:cubicBezTo>
                  <a:cubicBezTo>
                    <a:pt x="819589" y="1501822"/>
                    <a:pt x="759827" y="1590329"/>
                    <a:pt x="707202" y="1684212"/>
                  </a:cubicBezTo>
                  <a:cubicBezTo>
                    <a:pt x="694715" y="1708089"/>
                    <a:pt x="682227" y="1731841"/>
                    <a:pt x="670121" y="1756093"/>
                  </a:cubicBezTo>
                  <a:lnTo>
                    <a:pt x="637630" y="1830724"/>
                  </a:lnTo>
                  <a:cubicBezTo>
                    <a:pt x="626161" y="1855350"/>
                    <a:pt x="617624" y="1881603"/>
                    <a:pt x="607685" y="1907105"/>
                  </a:cubicBezTo>
                  <a:cubicBezTo>
                    <a:pt x="598128" y="1932857"/>
                    <a:pt x="588317" y="1958483"/>
                    <a:pt x="580034" y="1984986"/>
                  </a:cubicBezTo>
                  <a:cubicBezTo>
                    <a:pt x="544611" y="2089620"/>
                    <a:pt x="513393" y="2197128"/>
                    <a:pt x="481919" y="2304386"/>
                  </a:cubicBezTo>
                  <a:lnTo>
                    <a:pt x="433881" y="2465399"/>
                  </a:lnTo>
                  <a:lnTo>
                    <a:pt x="384442" y="2626163"/>
                  </a:lnTo>
                  <a:cubicBezTo>
                    <a:pt x="317672" y="2839680"/>
                    <a:pt x="243129" y="3050946"/>
                    <a:pt x="166039" y="3261338"/>
                  </a:cubicBezTo>
                  <a:cubicBezTo>
                    <a:pt x="88822" y="3468979"/>
                    <a:pt x="50850" y="3690248"/>
                    <a:pt x="56202" y="3910265"/>
                  </a:cubicBezTo>
                  <a:cubicBezTo>
                    <a:pt x="58495" y="4020274"/>
                    <a:pt x="71493" y="4129783"/>
                    <a:pt x="93664" y="4237292"/>
                  </a:cubicBezTo>
                  <a:cubicBezTo>
                    <a:pt x="99143" y="4264168"/>
                    <a:pt x="104623" y="4291045"/>
                    <a:pt x="111758" y="4317548"/>
                  </a:cubicBezTo>
                  <a:cubicBezTo>
                    <a:pt x="118384" y="4344176"/>
                    <a:pt x="124627" y="4370802"/>
                    <a:pt x="133038" y="4397054"/>
                  </a:cubicBezTo>
                  <a:cubicBezTo>
                    <a:pt x="140810" y="4423307"/>
                    <a:pt x="148456" y="4449683"/>
                    <a:pt x="157757" y="4475560"/>
                  </a:cubicBezTo>
                  <a:cubicBezTo>
                    <a:pt x="166549" y="4501562"/>
                    <a:pt x="175087" y="4527564"/>
                    <a:pt x="185153" y="4553066"/>
                  </a:cubicBezTo>
                  <a:cubicBezTo>
                    <a:pt x="262371" y="4758458"/>
                    <a:pt x="368895" y="4951974"/>
                    <a:pt x="493642" y="5132239"/>
                  </a:cubicBezTo>
                  <a:cubicBezTo>
                    <a:pt x="618389" y="5312627"/>
                    <a:pt x="760846" y="5480391"/>
                    <a:pt x="914391" y="5636528"/>
                  </a:cubicBezTo>
                  <a:cubicBezTo>
                    <a:pt x="1069081" y="5793166"/>
                    <a:pt x="1231544" y="5941677"/>
                    <a:pt x="1402034" y="6076188"/>
                  </a:cubicBezTo>
                  <a:cubicBezTo>
                    <a:pt x="1487535" y="6143320"/>
                    <a:pt x="1574565" y="6207574"/>
                    <a:pt x="1664397" y="6267079"/>
                  </a:cubicBezTo>
                  <a:cubicBezTo>
                    <a:pt x="1753592" y="6327459"/>
                    <a:pt x="1845336" y="6383088"/>
                    <a:pt x="1938992" y="6434343"/>
                  </a:cubicBezTo>
                  <a:cubicBezTo>
                    <a:pt x="2032647" y="6485659"/>
                    <a:pt x="2128309" y="6532600"/>
                    <a:pt x="2225931" y="6574322"/>
                  </a:cubicBezTo>
                  <a:lnTo>
                    <a:pt x="2236328" y="6578439"/>
                  </a:lnTo>
                  <a:lnTo>
                    <a:pt x="1504665" y="6578439"/>
                  </a:lnTo>
                  <a:lnTo>
                    <a:pt x="1456827" y="6543476"/>
                  </a:lnTo>
                  <a:cubicBezTo>
                    <a:pt x="1363554" y="6470595"/>
                    <a:pt x="1273848" y="6394340"/>
                    <a:pt x="1188475" y="6314083"/>
                  </a:cubicBezTo>
                  <a:cubicBezTo>
                    <a:pt x="1017856" y="6153445"/>
                    <a:pt x="863803" y="5979931"/>
                    <a:pt x="721728" y="5798666"/>
                  </a:cubicBezTo>
                  <a:cubicBezTo>
                    <a:pt x="579397" y="5616027"/>
                    <a:pt x="452103" y="5422511"/>
                    <a:pt x="344175" y="5219495"/>
                  </a:cubicBezTo>
                  <a:cubicBezTo>
                    <a:pt x="236505" y="5016354"/>
                    <a:pt x="147946" y="4803586"/>
                    <a:pt x="87293" y="4583569"/>
                  </a:cubicBezTo>
                  <a:cubicBezTo>
                    <a:pt x="79138" y="4556193"/>
                    <a:pt x="72639" y="4528440"/>
                    <a:pt x="65886" y="4500813"/>
                  </a:cubicBezTo>
                  <a:cubicBezTo>
                    <a:pt x="58751" y="4473311"/>
                    <a:pt x="53144" y="4445308"/>
                    <a:pt x="47409" y="4417431"/>
                  </a:cubicBezTo>
                  <a:cubicBezTo>
                    <a:pt x="44733" y="4403430"/>
                    <a:pt x="41294" y="4389679"/>
                    <a:pt x="39000" y="4375677"/>
                  </a:cubicBezTo>
                  <a:lnTo>
                    <a:pt x="31610" y="4333674"/>
                  </a:lnTo>
                  <a:cubicBezTo>
                    <a:pt x="26258" y="4305797"/>
                    <a:pt x="22563" y="4277544"/>
                    <a:pt x="18868" y="4249417"/>
                  </a:cubicBezTo>
                  <a:cubicBezTo>
                    <a:pt x="4214" y="4136784"/>
                    <a:pt x="-2158" y="4023275"/>
                    <a:pt x="646" y="3910265"/>
                  </a:cubicBezTo>
                  <a:cubicBezTo>
                    <a:pt x="5997" y="3683872"/>
                    <a:pt x="50596" y="3459605"/>
                    <a:pt x="130234" y="3248337"/>
                  </a:cubicBezTo>
                  <a:cubicBezTo>
                    <a:pt x="207961" y="3039196"/>
                    <a:pt x="278044" y="2827179"/>
                    <a:pt x="335383" y="2611911"/>
                  </a:cubicBezTo>
                  <a:cubicBezTo>
                    <a:pt x="393743" y="2396644"/>
                    <a:pt x="435792" y="2178627"/>
                    <a:pt x="487272" y="1958609"/>
                  </a:cubicBezTo>
                  <a:cubicBezTo>
                    <a:pt x="493259" y="1931107"/>
                    <a:pt x="501287" y="1903730"/>
                    <a:pt x="508550" y="1876227"/>
                  </a:cubicBezTo>
                  <a:cubicBezTo>
                    <a:pt x="516195" y="1848725"/>
                    <a:pt x="522312" y="1820972"/>
                    <a:pt x="531742" y="1793721"/>
                  </a:cubicBezTo>
                  <a:lnTo>
                    <a:pt x="558245" y="1711465"/>
                  </a:lnTo>
                  <a:cubicBezTo>
                    <a:pt x="568439" y="1684337"/>
                    <a:pt x="579652" y="1657459"/>
                    <a:pt x="590100" y="1630332"/>
                  </a:cubicBezTo>
                  <a:cubicBezTo>
                    <a:pt x="635080" y="1523075"/>
                    <a:pt x="690637" y="1417566"/>
                    <a:pt x="758680" y="1322433"/>
                  </a:cubicBezTo>
                  <a:cubicBezTo>
                    <a:pt x="824430" y="1225051"/>
                    <a:pt x="899610" y="1136168"/>
                    <a:pt x="976317" y="1049286"/>
                  </a:cubicBezTo>
                  <a:cubicBezTo>
                    <a:pt x="995049" y="1027035"/>
                    <a:pt x="1015436" y="1006533"/>
                    <a:pt x="1035314" y="985406"/>
                  </a:cubicBezTo>
                  <a:lnTo>
                    <a:pt x="1095329" y="922526"/>
                  </a:lnTo>
                  <a:cubicBezTo>
                    <a:pt x="1114953" y="901149"/>
                    <a:pt x="1136359" y="881397"/>
                    <a:pt x="1157384" y="861271"/>
                  </a:cubicBezTo>
                  <a:lnTo>
                    <a:pt x="1220841" y="801017"/>
                  </a:lnTo>
                  <a:cubicBezTo>
                    <a:pt x="1241610" y="780514"/>
                    <a:pt x="1264418" y="762014"/>
                    <a:pt x="1286462" y="742886"/>
                  </a:cubicBezTo>
                  <a:lnTo>
                    <a:pt x="1353233" y="685632"/>
                  </a:lnTo>
                  <a:lnTo>
                    <a:pt x="1369924" y="671256"/>
                  </a:lnTo>
                  <a:cubicBezTo>
                    <a:pt x="1375658" y="666631"/>
                    <a:pt x="1381520" y="662255"/>
                    <a:pt x="1387380" y="657755"/>
                  </a:cubicBezTo>
                  <a:lnTo>
                    <a:pt x="1422422" y="630877"/>
                  </a:lnTo>
                  <a:lnTo>
                    <a:pt x="1492759" y="577248"/>
                  </a:lnTo>
                  <a:cubicBezTo>
                    <a:pt x="1504355" y="567997"/>
                    <a:pt x="1516714" y="559997"/>
                    <a:pt x="1528820" y="551496"/>
                  </a:cubicBezTo>
                  <a:lnTo>
                    <a:pt x="1565390" y="526370"/>
                  </a:lnTo>
                  <a:lnTo>
                    <a:pt x="1639040" y="476490"/>
                  </a:lnTo>
                  <a:cubicBezTo>
                    <a:pt x="1689754" y="445613"/>
                    <a:pt x="1740723" y="414986"/>
                    <a:pt x="1792075" y="384859"/>
                  </a:cubicBezTo>
                  <a:cubicBezTo>
                    <a:pt x="2000282" y="268724"/>
                    <a:pt x="2224927" y="179467"/>
                    <a:pt x="2455943" y="117836"/>
                  </a:cubicBezTo>
                  <a:cubicBezTo>
                    <a:pt x="2687088" y="55957"/>
                    <a:pt x="2923964" y="21204"/>
                    <a:pt x="3159952" y="7203"/>
                  </a:cubicBezTo>
                  <a:cubicBezTo>
                    <a:pt x="3219076" y="3515"/>
                    <a:pt x="3277945" y="1389"/>
                    <a:pt x="3336813" y="49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xmlns="" val="34868711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xmlns="" id="{5AA03EDC-7067-4DFF-B672-541D016AAAB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xmlns=""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xmlns="" id="{0EBF3E39-B0BE-496A-8604-9007470FFA3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6096000" cy="6865473"/>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931A71F7-F9D2-4419-2704-69BF357844D1}"/>
              </a:ext>
            </a:extLst>
          </p:cNvPr>
          <p:cNvSpPr>
            <a:spLocks noGrp="1"/>
          </p:cNvSpPr>
          <p:nvPr>
            <p:ph type="title"/>
          </p:nvPr>
        </p:nvSpPr>
        <p:spPr>
          <a:xfrm>
            <a:off x="277341" y="685800"/>
            <a:ext cx="5799623" cy="1423005"/>
          </a:xfrm>
        </p:spPr>
        <p:txBody>
          <a:bodyPr vert="horz" lIns="91440" tIns="45720" rIns="91440" bIns="45720" rtlCol="0" anchor="b">
            <a:noAutofit/>
          </a:bodyPr>
          <a:lstStyle/>
          <a:p>
            <a:pPr algn="ctr"/>
            <a:r>
              <a:rPr lang="en" sz="4000" b="1" dirty="0">
                <a:latin typeface="Times New Roman"/>
                <a:cs typeface="Times New Roman"/>
              </a:rPr>
              <a:t>Email marketing content for global campaigns </a:t>
            </a:r>
            <a:endParaRPr lang="en-US" sz="4000" b="1">
              <a:latin typeface="Times New Roman"/>
              <a:cs typeface="Times New Roman"/>
            </a:endParaRPr>
          </a:p>
          <a:p>
            <a:pPr algn="ctr"/>
            <a:endParaRPr lang="en-US" sz="3200">
              <a:solidFill>
                <a:srgbClr val="595959"/>
              </a:solidFill>
            </a:endParaRPr>
          </a:p>
        </p:txBody>
      </p:sp>
      <p:sp>
        <p:nvSpPr>
          <p:cNvPr id="3" name="Content Placeholder 2">
            <a:extLst>
              <a:ext uri="{FF2B5EF4-FFF2-40B4-BE49-F238E27FC236}">
                <a16:creationId xmlns:a16="http://schemas.microsoft.com/office/drawing/2014/main" xmlns="" id="{E8128876-60F8-316F-01FD-A56ACA598A11}"/>
              </a:ext>
            </a:extLst>
          </p:cNvPr>
          <p:cNvSpPr>
            <a:spLocks noGrp="1"/>
          </p:cNvSpPr>
          <p:nvPr>
            <p:ph idx="1"/>
          </p:nvPr>
        </p:nvSpPr>
        <p:spPr>
          <a:xfrm>
            <a:off x="871442" y="2447337"/>
            <a:ext cx="4353116" cy="3770434"/>
          </a:xfrm>
        </p:spPr>
        <p:txBody>
          <a:bodyPr vert="horz" lIns="91440" tIns="45720" rIns="91440" bIns="45720" rtlCol="0" anchor="t">
            <a:normAutofit/>
          </a:bodyPr>
          <a:lstStyle/>
          <a:p>
            <a:pPr algn="just"/>
            <a:r>
              <a:rPr lang="en" sz="2000" b="1" dirty="0">
                <a:latin typeface="Times New Roman"/>
                <a:ea typeface="+mn-lt"/>
                <a:cs typeface="+mn-lt"/>
              </a:rPr>
              <a:t>Subject Line: </a:t>
            </a:r>
            <a:r>
              <a:rPr lang="en" sz="2000" dirty="0">
                <a:latin typeface="Times New Roman"/>
                <a:ea typeface="+mn-lt"/>
                <a:cs typeface="+mn-lt"/>
              </a:rPr>
              <a:t>Discover faster and smarter Travel Assistance with AI- Say Hi to our AI Travel Assistant</a:t>
            </a:r>
            <a:endParaRPr lang="en-US" sz="2000" dirty="0">
              <a:latin typeface="Times New Roman"/>
              <a:cs typeface="Times New Roman"/>
            </a:endParaRPr>
          </a:p>
          <a:p>
            <a:pPr algn="just"/>
            <a:r>
              <a:rPr lang="en" sz="2000" b="1" dirty="0">
                <a:latin typeface="Times New Roman"/>
                <a:ea typeface="+mn-lt"/>
                <a:cs typeface="+mn-lt"/>
              </a:rPr>
              <a:t>Header</a:t>
            </a:r>
            <a:r>
              <a:rPr lang="en" sz="2000" dirty="0">
                <a:latin typeface="Times New Roman"/>
                <a:ea typeface="+mn-lt"/>
                <a:cs typeface="+mn-lt"/>
              </a:rPr>
              <a:t>: Travel Counsellors’ new AI chatbot will make your next trip hassle-free. </a:t>
            </a:r>
            <a:endParaRPr lang="en-US" sz="2000" dirty="0">
              <a:latin typeface="Times New Roman"/>
              <a:cs typeface="Times New Roman"/>
            </a:endParaRPr>
          </a:p>
          <a:p>
            <a:pPr algn="just"/>
            <a:r>
              <a:rPr lang="en" sz="2000" dirty="0">
                <a:latin typeface="Times New Roman"/>
                <a:ea typeface="+mn-lt"/>
                <a:cs typeface="+mn-lt"/>
              </a:rPr>
              <a:t>Customer Privacy, Our Priority</a:t>
            </a:r>
            <a:endParaRPr lang="en-US" sz="2000" dirty="0">
              <a:latin typeface="Times New Roman"/>
              <a:cs typeface="Times New Roman"/>
            </a:endParaRPr>
          </a:p>
          <a:p>
            <a:pPr algn="just"/>
            <a:r>
              <a:rPr lang="en" sz="2000" dirty="0">
                <a:latin typeface="Times New Roman"/>
                <a:ea typeface="+mn-lt"/>
                <a:cs typeface="+mn-lt"/>
              </a:rPr>
              <a:t>We keep high data protection standards, which make sure that customers' information is safe and only used with your consent. </a:t>
            </a:r>
            <a:endParaRPr lang="en-US" sz="2000" dirty="0">
              <a:latin typeface="Times New Roman"/>
              <a:cs typeface="Times New Roman"/>
            </a:endParaRPr>
          </a:p>
          <a:p>
            <a:pPr algn="just"/>
            <a:endParaRPr lang="en-US" sz="2000" dirty="0">
              <a:latin typeface="Times New Roman"/>
              <a:cs typeface="Times New Roman"/>
            </a:endParaRPr>
          </a:p>
        </p:txBody>
      </p:sp>
      <p:pic>
        <p:nvPicPr>
          <p:cNvPr id="4" name="Picture 3" descr="The Most Inspiring Examples of Email Marketing Campaigns">
            <a:extLst>
              <a:ext uri="{FF2B5EF4-FFF2-40B4-BE49-F238E27FC236}">
                <a16:creationId xmlns:a16="http://schemas.microsoft.com/office/drawing/2014/main" xmlns="" id="{C9128ECE-D389-5F78-3B20-6FF6F27B86A0}"/>
              </a:ext>
            </a:extLst>
          </p:cNvPr>
          <p:cNvPicPr>
            <a:picLocks noChangeAspect="1"/>
          </p:cNvPicPr>
          <p:nvPr/>
        </p:nvPicPr>
        <p:blipFill>
          <a:blip r:embed="rId3"/>
          <a:stretch>
            <a:fillRect/>
          </a:stretch>
        </p:blipFill>
        <p:spPr>
          <a:xfrm>
            <a:off x="6781801" y="2102613"/>
            <a:ext cx="4797056" cy="2698343"/>
          </a:xfrm>
          <a:prstGeom prst="rect">
            <a:avLst/>
          </a:prstGeom>
        </p:spPr>
      </p:pic>
      <p:sp>
        <p:nvSpPr>
          <p:cNvPr id="5" name="TextBox 4">
            <a:extLst>
              <a:ext uri="{FF2B5EF4-FFF2-40B4-BE49-F238E27FC236}">
                <a16:creationId xmlns:a16="http://schemas.microsoft.com/office/drawing/2014/main" xmlns="" id="{0B14A31E-71A2-11CD-6B65-5B38C664EE70}"/>
              </a:ext>
            </a:extLst>
          </p:cNvPr>
          <p:cNvSpPr txBox="1"/>
          <p:nvPr/>
        </p:nvSpPr>
        <p:spPr>
          <a:xfrm>
            <a:off x="6777925" y="5021450"/>
            <a:ext cx="3621437" cy="2462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dirty="0">
                <a:latin typeface="Times New Roman"/>
                <a:cs typeface="Times New Roman"/>
                <a:hlinkClick r:id="rId4">
                  <a:extLst>
                    <a:ext uri="{A12FA001-AC4F-418D-AE19-62706E023703}">
                      <ahyp:hlinkClr xmlns:ahyp="http://schemas.microsoft.com/office/drawing/2018/hyperlinkcolor" xmlns="" val="tx"/>
                    </a:ext>
                  </a:extLst>
                </a:hlinkClick>
              </a:rPr>
              <a:t>The Most Inspiring Examples of Email Marketing Campaigns</a:t>
            </a:r>
            <a:endParaRPr lang="en-US" sz="1000">
              <a:latin typeface="Times New Roman"/>
              <a:cs typeface="Times New Roman"/>
              <a:hlinkClick r:id="rId4">
                <a:extLst>
                  <a:ext uri="{A12FA001-AC4F-418D-AE19-62706E023703}">
                    <ahyp:hlinkClr xmlns:ahyp="http://schemas.microsoft.com/office/drawing/2018/hyperlinkcolor" xmlns="" val="tx"/>
                  </a:ext>
                </a:extLst>
              </a:hlinkClick>
            </a:endParaRPr>
          </a:p>
        </p:txBody>
      </p:sp>
    </p:spTree>
    <p:extLst>
      <p:ext uri="{BB962C8B-B14F-4D97-AF65-F5344CB8AC3E}">
        <p14:creationId xmlns:p14="http://schemas.microsoft.com/office/powerpoint/2010/main" xmlns="" val="16707117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xmlns="" id="{04812C46-200A-4DEB-A05E-3ED6C68C238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7 Signs Your Organization Needs a Good IT Support Partner - Bleuwire">
            <a:extLst>
              <a:ext uri="{FF2B5EF4-FFF2-40B4-BE49-F238E27FC236}">
                <a16:creationId xmlns:a16="http://schemas.microsoft.com/office/drawing/2014/main" xmlns="" id="{52483194-CFD1-24F4-5F93-9E59FE319451}"/>
              </a:ext>
            </a:extLst>
          </p:cNvPr>
          <p:cNvPicPr>
            <a:picLocks noChangeAspect="1"/>
          </p:cNvPicPr>
          <p:nvPr/>
        </p:nvPicPr>
        <p:blipFill>
          <a:blip r:embed="rId3"/>
          <a:srcRect l="5884" r="-1" b="-1"/>
          <a:stretch/>
        </p:blipFill>
        <p:spPr>
          <a:xfrm>
            <a:off x="1" y="10"/>
            <a:ext cx="9669642" cy="6857990"/>
          </a:xfrm>
          <a:prstGeom prst="rect">
            <a:avLst/>
          </a:prstGeom>
        </p:spPr>
      </p:pic>
      <p:sp>
        <p:nvSpPr>
          <p:cNvPr id="21" name="Rectangle 20">
            <a:extLst>
              <a:ext uri="{FF2B5EF4-FFF2-40B4-BE49-F238E27FC236}">
                <a16:creationId xmlns:a16="http://schemas.microsoft.com/office/drawing/2014/main" xmlns="" id="{D1EA859B-E555-4109-94F3-6700E046E00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xmlns="" id="{DB8B8F52-BD0D-5E18-5AA5-C509182BA383}"/>
              </a:ext>
            </a:extLst>
          </p:cNvPr>
          <p:cNvSpPr>
            <a:spLocks noGrp="1"/>
          </p:cNvSpPr>
          <p:nvPr>
            <p:ph type="title"/>
          </p:nvPr>
        </p:nvSpPr>
        <p:spPr>
          <a:xfrm>
            <a:off x="7531610" y="365125"/>
            <a:ext cx="3822189" cy="1899912"/>
          </a:xfrm>
        </p:spPr>
        <p:txBody>
          <a:bodyPr>
            <a:normAutofit/>
          </a:bodyPr>
          <a:lstStyle/>
          <a:p>
            <a:r>
              <a:rPr lang="en-US" sz="4000" b="1" dirty="0">
                <a:latin typeface="Times New Roman"/>
                <a:cs typeface="Times New Roman"/>
              </a:rPr>
              <a:t>CONT....</a:t>
            </a:r>
          </a:p>
        </p:txBody>
      </p:sp>
      <p:sp>
        <p:nvSpPr>
          <p:cNvPr id="3" name="Content Placeholder 2">
            <a:extLst>
              <a:ext uri="{FF2B5EF4-FFF2-40B4-BE49-F238E27FC236}">
                <a16:creationId xmlns:a16="http://schemas.microsoft.com/office/drawing/2014/main" xmlns="" id="{7C419038-94C3-37F9-8431-C1E98BAD1FCB}"/>
              </a:ext>
            </a:extLst>
          </p:cNvPr>
          <p:cNvSpPr>
            <a:spLocks noGrp="1"/>
          </p:cNvSpPr>
          <p:nvPr>
            <p:ph idx="1"/>
          </p:nvPr>
        </p:nvSpPr>
        <p:spPr>
          <a:xfrm>
            <a:off x="7996559" y="2266303"/>
            <a:ext cx="3822189" cy="3742762"/>
          </a:xfrm>
        </p:spPr>
        <p:txBody>
          <a:bodyPr vert="horz" lIns="91440" tIns="45720" rIns="91440" bIns="45720" rtlCol="0" anchor="t">
            <a:normAutofit/>
          </a:bodyPr>
          <a:lstStyle/>
          <a:p>
            <a:pPr algn="just"/>
            <a:r>
              <a:rPr lang="en" sz="2000" b="1" dirty="0">
                <a:latin typeface="Times New Roman"/>
                <a:ea typeface="+mn-lt"/>
                <a:cs typeface="+mn-lt"/>
              </a:rPr>
              <a:t>What’s New:</a:t>
            </a:r>
            <a:endParaRPr lang="en-US" sz="2000" dirty="0">
              <a:latin typeface="Times New Roman"/>
              <a:cs typeface="Times New Roman"/>
            </a:endParaRPr>
          </a:p>
          <a:p>
            <a:pPr algn="just"/>
            <a:r>
              <a:rPr lang="en" sz="2000" b="1" dirty="0">
                <a:latin typeface="Times New Roman"/>
                <a:ea typeface="+mn-lt"/>
                <a:cs typeface="+mn-lt"/>
              </a:rPr>
              <a:t>Instant 24/7 Support</a:t>
            </a:r>
            <a:r>
              <a:rPr lang="en" sz="2000" dirty="0">
                <a:latin typeface="Times New Roman"/>
                <a:ea typeface="+mn-lt"/>
                <a:cs typeface="+mn-lt"/>
              </a:rPr>
              <a:t>: Make a reservation, modify, or receive travel-related information at any time from wherever you are. </a:t>
            </a:r>
            <a:endParaRPr lang="en-US" sz="2000" dirty="0">
              <a:latin typeface="Times New Roman"/>
              <a:cs typeface="Times New Roman"/>
            </a:endParaRPr>
          </a:p>
          <a:p>
            <a:pPr algn="just"/>
            <a:r>
              <a:rPr lang="en" sz="2000" b="1" dirty="0">
                <a:latin typeface="Times New Roman"/>
                <a:ea typeface="+mn-lt"/>
                <a:cs typeface="+mn-lt"/>
              </a:rPr>
              <a:t>Multilingual Assistance</a:t>
            </a:r>
            <a:r>
              <a:rPr lang="en" sz="2000" dirty="0">
                <a:latin typeface="Times New Roman"/>
                <a:ea typeface="+mn-lt"/>
                <a:cs typeface="+mn-lt"/>
              </a:rPr>
              <a:t>: This can be accessed in more than 15 languages. </a:t>
            </a:r>
            <a:endParaRPr lang="en-US" sz="2000" dirty="0">
              <a:latin typeface="Times New Roman"/>
              <a:cs typeface="Times New Roman"/>
            </a:endParaRPr>
          </a:p>
          <a:p>
            <a:pPr algn="just"/>
            <a:r>
              <a:rPr lang="en" sz="2000" b="1" dirty="0">
                <a:latin typeface="Times New Roman"/>
                <a:ea typeface="+mn-lt"/>
                <a:cs typeface="+mn-lt"/>
              </a:rPr>
              <a:t>Protected and Private</a:t>
            </a:r>
            <a:r>
              <a:rPr lang="en" sz="2000" dirty="0">
                <a:latin typeface="Times New Roman"/>
                <a:ea typeface="+mn-lt"/>
                <a:cs typeface="+mn-lt"/>
              </a:rPr>
              <a:t>: Completely adhering to GDPR, CCPA, and local regulations. </a:t>
            </a:r>
            <a:endParaRPr lang="en-US" sz="2000" dirty="0">
              <a:latin typeface="Times New Roman"/>
              <a:cs typeface="Times New Roman"/>
            </a:endParaRPr>
          </a:p>
          <a:p>
            <a:pPr algn="just"/>
            <a:endParaRPr lang="en-US" sz="2000" dirty="0">
              <a:latin typeface="Times New Roman"/>
              <a:cs typeface="Times New Roman"/>
            </a:endParaRPr>
          </a:p>
        </p:txBody>
      </p:sp>
      <p:sp>
        <p:nvSpPr>
          <p:cNvPr id="5" name="TextBox 4">
            <a:extLst>
              <a:ext uri="{FF2B5EF4-FFF2-40B4-BE49-F238E27FC236}">
                <a16:creationId xmlns:a16="http://schemas.microsoft.com/office/drawing/2014/main" xmlns="" id="{CEC028FB-8A70-5379-E83E-050B2FDB9D93}"/>
              </a:ext>
            </a:extLst>
          </p:cNvPr>
          <p:cNvSpPr txBox="1"/>
          <p:nvPr/>
        </p:nvSpPr>
        <p:spPr>
          <a:xfrm>
            <a:off x="152400" y="6209654"/>
            <a:ext cx="2743200"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dirty="0">
                <a:solidFill>
                  <a:schemeClr val="bg1"/>
                </a:solidFill>
                <a:latin typeface="Times New Roman"/>
                <a:cs typeface="Times New Roman"/>
                <a:hlinkClick r:id="rId4">
                  <a:extLst>
                    <a:ext uri="{A12FA001-AC4F-418D-AE19-62706E023703}">
                      <ahyp:hlinkClr xmlns:ahyp="http://schemas.microsoft.com/office/drawing/2018/hyperlinkcolor" xmlns="" val="tx"/>
                    </a:ext>
                  </a:extLst>
                </a:hlinkClick>
              </a:rPr>
              <a:t>7 Signs Your Organization Needs a Good IT Support Partner - Bleuwire</a:t>
            </a:r>
          </a:p>
        </p:txBody>
      </p:sp>
    </p:spTree>
    <p:extLst>
      <p:ext uri="{BB962C8B-B14F-4D97-AF65-F5344CB8AC3E}">
        <p14:creationId xmlns:p14="http://schemas.microsoft.com/office/powerpoint/2010/main" xmlns="" val="9399848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F13C74B1-5B17-4795-BED0-7140497B445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3BE43417-0959-9AF1-57B0-E1AD421AAC91}"/>
              </a:ext>
            </a:extLst>
          </p:cNvPr>
          <p:cNvSpPr>
            <a:spLocks noGrp="1"/>
          </p:cNvSpPr>
          <p:nvPr>
            <p:ph type="title"/>
          </p:nvPr>
        </p:nvSpPr>
        <p:spPr>
          <a:xfrm>
            <a:off x="640080" y="325369"/>
            <a:ext cx="4368602" cy="1956841"/>
          </a:xfrm>
        </p:spPr>
        <p:txBody>
          <a:bodyPr anchor="b">
            <a:normAutofit/>
          </a:bodyPr>
          <a:lstStyle/>
          <a:p>
            <a:pPr algn="ctr"/>
            <a:r>
              <a:rPr lang="en-US" sz="5400"/>
              <a:t>Ethical concerns </a:t>
            </a:r>
            <a:endParaRPr lang="en-US"/>
          </a:p>
          <a:p>
            <a:endParaRPr lang="en-US" sz="5400"/>
          </a:p>
        </p:txBody>
      </p:sp>
      <p:sp>
        <p:nvSpPr>
          <p:cNvPr id="11" name="sketchy line">
            <a:extLst>
              <a:ext uri="{FF2B5EF4-FFF2-40B4-BE49-F238E27FC236}">
                <a16:creationId xmlns:a16="http://schemas.microsoft.com/office/drawing/2014/main" xmlns="" id="{D4974D33-8DC5-464E-8C6D-BE58F0669C1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xmln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xmlns="" id="{79F544DC-1561-CA7A-FF3C-0F9B497B5BDA}"/>
              </a:ext>
            </a:extLst>
          </p:cNvPr>
          <p:cNvSpPr>
            <a:spLocks noGrp="1"/>
          </p:cNvSpPr>
          <p:nvPr>
            <p:ph idx="1"/>
          </p:nvPr>
        </p:nvSpPr>
        <p:spPr>
          <a:xfrm>
            <a:off x="352769" y="2598078"/>
            <a:ext cx="5118015" cy="3595489"/>
          </a:xfrm>
        </p:spPr>
        <p:txBody>
          <a:bodyPr vert="horz" lIns="91440" tIns="45720" rIns="91440" bIns="45720" rtlCol="0" anchor="t">
            <a:normAutofit/>
          </a:bodyPr>
          <a:lstStyle/>
          <a:p>
            <a:r>
              <a:rPr lang="en-US" sz="2400" dirty="0">
                <a:latin typeface="Times New Roman"/>
                <a:cs typeface="Times New Roman"/>
              </a:rPr>
              <a:t>Company faces ethical issues of using data regarding clients’ privacy, and the possible excess of AI solutions</a:t>
            </a:r>
          </a:p>
          <a:p>
            <a:r>
              <a:rPr lang="en-US" sz="2400" dirty="0">
                <a:latin typeface="Times New Roman"/>
                <a:cs typeface="Times New Roman"/>
              </a:rPr>
              <a:t>Complying with regulations such as the GDPR is vital</a:t>
            </a:r>
            <a:endParaRPr lang="en-US" sz="2400" dirty="0"/>
          </a:p>
          <a:p>
            <a:r>
              <a:rPr lang="en-US" sz="2400" dirty="0">
                <a:latin typeface="Times New Roman"/>
                <a:cs typeface="Times New Roman"/>
              </a:rPr>
              <a:t>Open to the algorithms, perform checks on the algorithms often, and incorporate different datasets into the creation of the algorithms </a:t>
            </a:r>
          </a:p>
          <a:p>
            <a:endParaRPr lang="en-US" sz="2000">
              <a:latin typeface="Times New Roman"/>
              <a:cs typeface="Times New Roman"/>
            </a:endParaRPr>
          </a:p>
          <a:p>
            <a:endParaRPr lang="en-US" sz="2000">
              <a:latin typeface="Times New Roman"/>
              <a:cs typeface="Times New Roman"/>
            </a:endParaRPr>
          </a:p>
        </p:txBody>
      </p:sp>
      <p:pic>
        <p:nvPicPr>
          <p:cNvPr id="4" name="Picture 3" descr="Top 4 Job Opportunities a BBA in Travel &amp; Tourism in India">
            <a:extLst>
              <a:ext uri="{FF2B5EF4-FFF2-40B4-BE49-F238E27FC236}">
                <a16:creationId xmlns:a16="http://schemas.microsoft.com/office/drawing/2014/main" xmlns="" id="{1DA4D5E3-93B8-AF2D-00D5-700FDF1D30CF}"/>
              </a:ext>
            </a:extLst>
          </p:cNvPr>
          <p:cNvPicPr>
            <a:picLocks noChangeAspect="1"/>
          </p:cNvPicPr>
          <p:nvPr/>
        </p:nvPicPr>
        <p:blipFill>
          <a:blip r:embed="rId3"/>
          <a:srcRect t="302"/>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5" name="TextBox 4">
            <a:extLst>
              <a:ext uri="{FF2B5EF4-FFF2-40B4-BE49-F238E27FC236}">
                <a16:creationId xmlns:a16="http://schemas.microsoft.com/office/drawing/2014/main" xmlns="" id="{5EA73B12-8EAB-BA6B-5F06-A637EAE6105E}"/>
              </a:ext>
            </a:extLst>
          </p:cNvPr>
          <p:cNvSpPr txBox="1"/>
          <p:nvPr/>
        </p:nvSpPr>
        <p:spPr>
          <a:xfrm>
            <a:off x="3264431" y="6341214"/>
            <a:ext cx="437313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(Source: </a:t>
            </a:r>
            <a:r>
              <a:rPr lang="en-US" dirty="0">
                <a:ea typeface="+mn-lt"/>
                <a:cs typeface="+mn-lt"/>
              </a:rPr>
              <a:t>sandipuniversity.edu.in</a:t>
            </a:r>
            <a:r>
              <a:rPr lang="en-US" dirty="0"/>
              <a:t>, 2025)</a:t>
            </a:r>
          </a:p>
        </p:txBody>
      </p:sp>
    </p:spTree>
    <p:extLst>
      <p:ext uri="{BB962C8B-B14F-4D97-AF65-F5344CB8AC3E}">
        <p14:creationId xmlns:p14="http://schemas.microsoft.com/office/powerpoint/2010/main" xmlns="" val="29369665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xmlns="" id="{560AFAAC-EA6C-45A9-9E03-C9C9F0193B4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How customer feedback helps travel and tourism prepare for peak season -  Mopinion">
            <a:extLst>
              <a:ext uri="{FF2B5EF4-FFF2-40B4-BE49-F238E27FC236}">
                <a16:creationId xmlns:a16="http://schemas.microsoft.com/office/drawing/2014/main" xmlns="" id="{A40FD9F4-D619-C357-0236-15948FDB0635}"/>
              </a:ext>
            </a:extLst>
          </p:cNvPr>
          <p:cNvPicPr>
            <a:picLocks noChangeAspect="1"/>
          </p:cNvPicPr>
          <p:nvPr/>
        </p:nvPicPr>
        <p:blipFill>
          <a:blip r:embed="rId3"/>
          <a:srcRect t="339" r="6" b="6"/>
          <a:stretch/>
        </p:blipFill>
        <p:spPr>
          <a:xfrm>
            <a:off x="4883022" y="10"/>
            <a:ext cx="7308978" cy="6857990"/>
          </a:xfrm>
          <a:custGeom>
            <a:avLst/>
            <a:gdLst/>
            <a:ahLst/>
            <a:cxnLst/>
            <a:rect l="l" t="t" r="r" b="b"/>
            <a:pathLst>
              <a:path w="7308978" h="6858000">
                <a:moveTo>
                  <a:pt x="0" y="0"/>
                </a:moveTo>
                <a:lnTo>
                  <a:pt x="7308978" y="0"/>
                </a:lnTo>
                <a:lnTo>
                  <a:pt x="7308978" y="6858000"/>
                </a:lnTo>
                <a:lnTo>
                  <a:pt x="0" y="6858000"/>
                </a:lnTo>
                <a:lnTo>
                  <a:pt x="62983" y="6788730"/>
                </a:lnTo>
                <a:cubicBezTo>
                  <a:pt x="773509" y="5928900"/>
                  <a:pt x="1212978" y="4741056"/>
                  <a:pt x="1212978" y="3429000"/>
                </a:cubicBezTo>
                <a:cubicBezTo>
                  <a:pt x="1212978" y="2116944"/>
                  <a:pt x="773509" y="929100"/>
                  <a:pt x="62983" y="69271"/>
                </a:cubicBezTo>
                <a:close/>
              </a:path>
            </a:pathLst>
          </a:custGeom>
        </p:spPr>
      </p:pic>
      <p:sp useBgFill="1">
        <p:nvSpPr>
          <p:cNvPr id="12" name="Freeform: Shape 11">
            <a:extLst>
              <a:ext uri="{FF2B5EF4-FFF2-40B4-BE49-F238E27FC236}">
                <a16:creationId xmlns:a16="http://schemas.microsoft.com/office/drawing/2014/main" xmlns="" id="{83549E37-C86B-4401-90BD-D8BF83859F1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6096001" cy="6858000"/>
          </a:xfrm>
          <a:custGeom>
            <a:avLst/>
            <a:gdLst>
              <a:gd name="connsiteX0" fmla="*/ 0 w 6096001"/>
              <a:gd name="connsiteY0" fmla="*/ 0 h 6858000"/>
              <a:gd name="connsiteX1" fmla="*/ 4883023 w 6096001"/>
              <a:gd name="connsiteY1" fmla="*/ 0 h 6858000"/>
              <a:gd name="connsiteX2" fmla="*/ 4946006 w 6096001"/>
              <a:gd name="connsiteY2" fmla="*/ 69271 h 6858000"/>
              <a:gd name="connsiteX3" fmla="*/ 6096001 w 6096001"/>
              <a:gd name="connsiteY3" fmla="*/ 3429000 h 6858000"/>
              <a:gd name="connsiteX4" fmla="*/ 4946006 w 6096001"/>
              <a:gd name="connsiteY4" fmla="*/ 6788730 h 6858000"/>
              <a:gd name="connsiteX5" fmla="*/ 4883023 w 6096001"/>
              <a:gd name="connsiteY5" fmla="*/ 6858000 h 6858000"/>
              <a:gd name="connsiteX6" fmla="*/ 0 w 609600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96001" h="6858000">
                <a:moveTo>
                  <a:pt x="0" y="0"/>
                </a:moveTo>
                <a:lnTo>
                  <a:pt x="4883023" y="0"/>
                </a:lnTo>
                <a:lnTo>
                  <a:pt x="4946006" y="69271"/>
                </a:lnTo>
                <a:cubicBezTo>
                  <a:pt x="5656532" y="929100"/>
                  <a:pt x="6096001" y="2116944"/>
                  <a:pt x="6096001" y="3429000"/>
                </a:cubicBezTo>
                <a:cubicBezTo>
                  <a:pt x="6096001" y="4741056"/>
                  <a:pt x="5656532" y="5928900"/>
                  <a:pt x="4946006" y="6788730"/>
                </a:cubicBezTo>
                <a:lnTo>
                  <a:pt x="4883023"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4" name="Freeform: Shape 13">
            <a:extLst>
              <a:ext uri="{FF2B5EF4-FFF2-40B4-BE49-F238E27FC236}">
                <a16:creationId xmlns:a16="http://schemas.microsoft.com/office/drawing/2014/main" xmlns="" id="{8A17784E-76D8-4521-A77D-0D2EBB92300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6086857" cy="6858000"/>
          </a:xfrm>
          <a:custGeom>
            <a:avLst/>
            <a:gdLst>
              <a:gd name="connsiteX0" fmla="*/ 0 w 6086857"/>
              <a:gd name="connsiteY0" fmla="*/ 0 h 6858000"/>
              <a:gd name="connsiteX1" fmla="*/ 4873879 w 6086857"/>
              <a:gd name="connsiteY1" fmla="*/ 0 h 6858000"/>
              <a:gd name="connsiteX2" fmla="*/ 4936862 w 6086857"/>
              <a:gd name="connsiteY2" fmla="*/ 69271 h 6858000"/>
              <a:gd name="connsiteX3" fmla="*/ 6086857 w 6086857"/>
              <a:gd name="connsiteY3" fmla="*/ 3429000 h 6858000"/>
              <a:gd name="connsiteX4" fmla="*/ 4936862 w 6086857"/>
              <a:gd name="connsiteY4" fmla="*/ 6788730 h 6858000"/>
              <a:gd name="connsiteX5" fmla="*/ 4873879 w 6086857"/>
              <a:gd name="connsiteY5" fmla="*/ 6858000 h 6858000"/>
              <a:gd name="connsiteX6" fmla="*/ 0 w 608685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86857" h="6858000">
                <a:moveTo>
                  <a:pt x="0" y="0"/>
                </a:moveTo>
                <a:lnTo>
                  <a:pt x="4873879" y="0"/>
                </a:lnTo>
                <a:lnTo>
                  <a:pt x="4936862" y="69271"/>
                </a:lnTo>
                <a:cubicBezTo>
                  <a:pt x="5647388" y="929100"/>
                  <a:pt x="6086857" y="2116944"/>
                  <a:pt x="6086857" y="3429000"/>
                </a:cubicBezTo>
                <a:cubicBezTo>
                  <a:pt x="6086857" y="4741056"/>
                  <a:pt x="5647388" y="5928900"/>
                  <a:pt x="4936862" y="6788730"/>
                </a:cubicBezTo>
                <a:lnTo>
                  <a:pt x="487387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xmlns="" id="{1E940725-BEE0-6C1B-F216-49682F08898A}"/>
              </a:ext>
            </a:extLst>
          </p:cNvPr>
          <p:cNvSpPr>
            <a:spLocks noGrp="1"/>
          </p:cNvSpPr>
          <p:nvPr>
            <p:ph type="title"/>
          </p:nvPr>
        </p:nvSpPr>
        <p:spPr>
          <a:xfrm>
            <a:off x="374904" y="856488"/>
            <a:ext cx="4992624" cy="1243584"/>
          </a:xfrm>
        </p:spPr>
        <p:txBody>
          <a:bodyPr anchor="ctr">
            <a:normAutofit/>
          </a:bodyPr>
          <a:lstStyle/>
          <a:p>
            <a:r>
              <a:rPr lang="en-US" sz="2600"/>
              <a:t>Feedback collection mechanisms and metrics for success</a:t>
            </a:r>
          </a:p>
          <a:p>
            <a:endParaRPr lang="en-US" sz="2600"/>
          </a:p>
        </p:txBody>
      </p:sp>
      <p:sp>
        <p:nvSpPr>
          <p:cNvPr id="16" name="Rectangle 15">
            <a:extLst>
              <a:ext uri="{FF2B5EF4-FFF2-40B4-BE49-F238E27FC236}">
                <a16:creationId xmlns:a16="http://schemas.microsoft.com/office/drawing/2014/main" xmlns="" id="{C0036C6B-F09C-4EAB-AE02-8D056EE7485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1124325"/>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8" name="Rectangle 17">
            <a:extLst>
              <a:ext uri="{FF2B5EF4-FFF2-40B4-BE49-F238E27FC236}">
                <a16:creationId xmlns:a16="http://schemas.microsoft.com/office/drawing/2014/main" xmlns="" id="{FC8D5885-2804-4D3C-BE31-902E4D3279B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37769" y="2195336"/>
            <a:ext cx="498348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xmlns="" id="{354CF507-70B8-D8E9-306F-C5198BC60D77}"/>
              </a:ext>
            </a:extLst>
          </p:cNvPr>
          <p:cNvSpPr>
            <a:spLocks noGrp="1"/>
          </p:cNvSpPr>
          <p:nvPr>
            <p:ph idx="1"/>
          </p:nvPr>
        </p:nvSpPr>
        <p:spPr>
          <a:xfrm>
            <a:off x="374904" y="2522949"/>
            <a:ext cx="5065776" cy="3402363"/>
          </a:xfrm>
        </p:spPr>
        <p:txBody>
          <a:bodyPr vert="horz" lIns="91440" tIns="45720" rIns="91440" bIns="45720" rtlCol="0" anchor="t">
            <a:normAutofit/>
          </a:bodyPr>
          <a:lstStyle/>
          <a:p>
            <a:r>
              <a:rPr lang="en-US" sz="2000">
                <a:latin typeface="Times New Roman"/>
                <a:cs typeface="Times New Roman"/>
              </a:rPr>
              <a:t>Travel Counsellors needs to have a competent feedback-taking system</a:t>
            </a:r>
            <a:endParaRPr lang="en-US" sz="2000" b="1"/>
          </a:p>
          <a:p>
            <a:r>
              <a:rPr lang="en-US" sz="2000">
                <a:latin typeface="Times New Roman"/>
                <a:cs typeface="Times New Roman"/>
              </a:rPr>
              <a:t>Feedback is collected in real-time with the customers</a:t>
            </a:r>
          </a:p>
          <a:p>
            <a:r>
              <a:rPr lang="en-US" sz="2000">
                <a:latin typeface="Times New Roman"/>
                <a:cs typeface="Times New Roman"/>
              </a:rPr>
              <a:t>Customer Satisfaction Score (CSAT), Net Promoter Score (NPS), Customer Effort Score (CES), and online review ratings </a:t>
            </a:r>
            <a:r>
              <a:rPr lang="en-US" sz="2000">
                <a:ea typeface="+mn-lt"/>
                <a:cs typeface="+mn-lt"/>
              </a:rPr>
              <a:t>(Giró Manzano, 2021)</a:t>
            </a:r>
          </a:p>
          <a:p>
            <a:endParaRPr lang="en-US" sz="2000">
              <a:latin typeface="Times New Roman"/>
              <a:cs typeface="Times New Roman"/>
            </a:endParaRPr>
          </a:p>
        </p:txBody>
      </p:sp>
      <p:sp>
        <p:nvSpPr>
          <p:cNvPr id="6" name="TextBox 5">
            <a:extLst>
              <a:ext uri="{FF2B5EF4-FFF2-40B4-BE49-F238E27FC236}">
                <a16:creationId xmlns:a16="http://schemas.microsoft.com/office/drawing/2014/main" xmlns="" id="{6953A5A3-C00B-8023-E4F0-212C66537FDA}"/>
              </a:ext>
            </a:extLst>
          </p:cNvPr>
          <p:cNvSpPr txBox="1"/>
          <p:nvPr/>
        </p:nvSpPr>
        <p:spPr>
          <a:xfrm>
            <a:off x="499800" y="5950745"/>
            <a:ext cx="370164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(Source: </a:t>
            </a:r>
            <a:r>
              <a:rPr lang="en-US" dirty="0">
                <a:ea typeface="+mn-lt"/>
                <a:cs typeface="+mn-lt"/>
              </a:rPr>
              <a:t>mopinion.com, 2025</a:t>
            </a:r>
            <a:r>
              <a:rPr lang="en-US" dirty="0"/>
              <a:t>)</a:t>
            </a:r>
            <a:endParaRPr lang="en-US"/>
          </a:p>
        </p:txBody>
      </p:sp>
    </p:spTree>
    <p:extLst>
      <p:ext uri="{BB962C8B-B14F-4D97-AF65-F5344CB8AC3E}">
        <p14:creationId xmlns:p14="http://schemas.microsoft.com/office/powerpoint/2010/main" xmlns="" val="12904729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BACC6370-2D7E-4714-9D71-7542949D7D5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xmlns=""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xmlns="" id="{F68B3F68-107C-434F-AA38-110D5EA91B8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xmlns="" id="{AAD0DBB9-1A4B-4391-81D4-CB19F9AB918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xmlns="" id="{063BBA22-50EA-4C4D-BE05-F1CE4E63AA5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xmlns="" id="{7B77347D-01CB-E3A2-6F0F-93836DA7969F}"/>
              </a:ext>
            </a:extLst>
          </p:cNvPr>
          <p:cNvSpPr>
            <a:spLocks noGrp="1"/>
          </p:cNvSpPr>
          <p:nvPr>
            <p:ph type="title"/>
          </p:nvPr>
        </p:nvSpPr>
        <p:spPr>
          <a:xfrm>
            <a:off x="1383564" y="348865"/>
            <a:ext cx="9718111" cy="1576446"/>
          </a:xfrm>
        </p:spPr>
        <p:txBody>
          <a:bodyPr anchor="ctr">
            <a:normAutofit/>
          </a:bodyPr>
          <a:lstStyle/>
          <a:p>
            <a:r>
              <a:rPr lang="en-US" sz="4000">
                <a:solidFill>
                  <a:srgbClr val="FFFFFF"/>
                </a:solidFill>
              </a:rPr>
              <a:t>Recommendations</a:t>
            </a:r>
          </a:p>
          <a:p>
            <a:endParaRPr lang="en-US" sz="4000">
              <a:solidFill>
                <a:srgbClr val="FFFFFF"/>
              </a:solidFill>
            </a:endParaRPr>
          </a:p>
        </p:txBody>
      </p:sp>
      <p:graphicFrame>
        <p:nvGraphicFramePr>
          <p:cNvPr id="5" name="Content Placeholder 2">
            <a:extLst>
              <a:ext uri="{FF2B5EF4-FFF2-40B4-BE49-F238E27FC236}">
                <a16:creationId xmlns:a16="http://schemas.microsoft.com/office/drawing/2014/main" xmlns="" id="{85E27644-765D-FB26-9366-E0A2B198C49E}"/>
              </a:ext>
            </a:extLst>
          </p:cNvPr>
          <p:cNvGraphicFramePr>
            <a:graphicFrameLocks noGrp="1"/>
          </p:cNvGraphicFramePr>
          <p:nvPr>
            <p:ph idx="1"/>
            <p:extLst>
              <p:ext uri="{D42A27DB-BD31-4B8C-83A1-F6EECF244321}">
                <p14:modId xmlns:p14="http://schemas.microsoft.com/office/powerpoint/2010/main" xmlns="" val="3256701465"/>
              </p:ext>
            </p:extLst>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4474061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56E9B3E6-E277-4D68-BA48-9CB43FFBD6E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xmlns="" id="{AE1C45F0-260A-458C-96ED-C1F6D2151219}"/>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4" y="1216597"/>
            <a:ext cx="731521" cy="673460"/>
            <a:chOff x="3940602" y="308034"/>
            <a:chExt cx="2116791" cy="3428999"/>
          </a:xfrm>
          <a:solidFill>
            <a:schemeClr val="accent4"/>
          </a:solidFill>
        </p:grpSpPr>
        <p:sp>
          <p:nvSpPr>
            <p:cNvPr id="12" name="Rectangle 11">
              <a:extLst>
                <a:ext uri="{FF2B5EF4-FFF2-40B4-BE49-F238E27FC236}">
                  <a16:creationId xmlns:a16="http://schemas.microsoft.com/office/drawing/2014/main" xmlns="" id="{A6604B49-AD5C-4590-B051-06C8222ECD9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xmlns="" id="{743ECCAF-29C5-4537-947C-7EA1292463D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xmlns="" id="{ED49787B-8DE6-4467-AD0A-8DECC6E0C2D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Rectangle 15">
            <a:extLst>
              <a:ext uri="{FF2B5EF4-FFF2-40B4-BE49-F238E27FC236}">
                <a16:creationId xmlns:a16="http://schemas.microsoft.com/office/drawing/2014/main" xmlns="" id="{D5B0017B-2ECA-49AF-B397-DC140825DF8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AE0A5908-B14D-E84C-9FF2-B8CB3564206D}"/>
              </a:ext>
            </a:extLst>
          </p:cNvPr>
          <p:cNvSpPr>
            <a:spLocks noGrp="1"/>
          </p:cNvSpPr>
          <p:nvPr>
            <p:ph type="title"/>
          </p:nvPr>
        </p:nvSpPr>
        <p:spPr>
          <a:xfrm>
            <a:off x="1043631" y="809898"/>
            <a:ext cx="10173010" cy="1554480"/>
          </a:xfrm>
          <a:solidFill>
            <a:schemeClr val="accent2">
              <a:lumMod val="40000"/>
              <a:lumOff val="60000"/>
            </a:schemeClr>
          </a:solidFill>
        </p:spPr>
        <p:txBody>
          <a:bodyPr anchor="ctr">
            <a:normAutofit/>
          </a:bodyPr>
          <a:lstStyle/>
          <a:p>
            <a:pPr algn="ctr"/>
            <a:r>
              <a:rPr lang="en-US" sz="4800" dirty="0"/>
              <a:t>Conclusion</a:t>
            </a:r>
            <a:endParaRPr lang="en-US"/>
          </a:p>
          <a:p>
            <a:endParaRPr lang="en-US" sz="4800"/>
          </a:p>
        </p:txBody>
      </p:sp>
      <p:cxnSp>
        <p:nvCxnSpPr>
          <p:cNvPr id="18" name="Straight Connector 17">
            <a:extLst>
              <a:ext uri="{FF2B5EF4-FFF2-40B4-BE49-F238E27FC236}">
                <a16:creationId xmlns:a16="http://schemas.microsoft.com/office/drawing/2014/main" xmlns="" id="{6CF1BAF6-AD41-4082-B212-8A1F9A2E8779}"/>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xmlns="" id="{D1958F68-8E10-A60F-2B8E-A6855BD89AA3}"/>
              </a:ext>
            </a:extLst>
          </p:cNvPr>
          <p:cNvGraphicFramePr>
            <a:graphicFrameLocks noGrp="1"/>
          </p:cNvGraphicFramePr>
          <p:nvPr>
            <p:ph idx="1"/>
            <p:extLst>
              <p:ext uri="{D42A27DB-BD31-4B8C-83A1-F6EECF244321}">
                <p14:modId xmlns:p14="http://schemas.microsoft.com/office/powerpoint/2010/main" xmlns="" val="3956668576"/>
              </p:ext>
            </p:extLst>
          </p:nvPr>
        </p:nvGraphicFramePr>
        <p:xfrm>
          <a:off x="904602" y="3017519"/>
          <a:ext cx="10378440" cy="32099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24481646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CD0C523-2D1D-9298-0523-6B2EA4F13023}"/>
              </a:ext>
            </a:extLst>
          </p:cNvPr>
          <p:cNvSpPr>
            <a:spLocks noGrp="1"/>
          </p:cNvSpPr>
          <p:nvPr>
            <p:ph type="title"/>
          </p:nvPr>
        </p:nvSpPr>
        <p:spPr>
          <a:solidFill>
            <a:schemeClr val="accent2">
              <a:lumMod val="40000"/>
              <a:lumOff val="60000"/>
            </a:schemeClr>
          </a:solidFill>
        </p:spPr>
        <p:txBody>
          <a:bodyPr>
            <a:normAutofit/>
          </a:bodyPr>
          <a:lstStyle/>
          <a:p>
            <a:pPr algn="ctr"/>
            <a:r>
              <a:rPr lang="en-US" sz="4000" b="1" dirty="0">
                <a:latin typeface="Times New Roman"/>
                <a:cs typeface="Times New Roman"/>
              </a:rPr>
              <a:t>References </a:t>
            </a:r>
            <a:endParaRPr lang="en-US"/>
          </a:p>
        </p:txBody>
      </p:sp>
      <p:sp>
        <p:nvSpPr>
          <p:cNvPr id="3" name="Content Placeholder 2">
            <a:extLst>
              <a:ext uri="{FF2B5EF4-FFF2-40B4-BE49-F238E27FC236}">
                <a16:creationId xmlns:a16="http://schemas.microsoft.com/office/drawing/2014/main" xmlns="" id="{7FB67E9D-A1A1-BCAD-F40A-624D0731EEB3}"/>
              </a:ext>
            </a:extLst>
          </p:cNvPr>
          <p:cNvSpPr>
            <a:spLocks noGrp="1"/>
          </p:cNvSpPr>
          <p:nvPr>
            <p:ph idx="1"/>
          </p:nvPr>
        </p:nvSpPr>
        <p:spPr/>
        <p:txBody>
          <a:bodyPr vert="horz" lIns="91440" tIns="45720" rIns="91440" bIns="45720" rtlCol="0" anchor="t">
            <a:noAutofit/>
          </a:bodyPr>
          <a:lstStyle/>
          <a:p>
            <a:pPr algn="just">
              <a:buFont typeface="Arial"/>
            </a:pPr>
            <a:r>
              <a:rPr lang="en" sz="2400" dirty="0">
                <a:latin typeface="Times New Roman"/>
                <a:ea typeface="+mn-lt"/>
                <a:cs typeface="+mn-lt"/>
              </a:rPr>
              <a:t>Egencia.Co.UK. (2025). Retrieved from: </a:t>
            </a:r>
            <a:r>
              <a:rPr lang="en" sz="2400" dirty="0">
                <a:solidFill>
                  <a:srgbClr val="1155CC"/>
                </a:solidFill>
                <a:latin typeface="Times New Roman"/>
                <a:ea typeface="+mn-lt"/>
                <a:cs typeface="+mn-lt"/>
                <a:hlinkClick r:id="rId2"/>
              </a:rPr>
              <a:t>https://www.egencia.co.uk/en/egencia-survey-reveals-business-travelers-tech-reliance-during-disruption</a:t>
            </a:r>
            <a:endParaRPr lang="en-US" sz="2400">
              <a:latin typeface="Times New Roman"/>
              <a:cs typeface="Times New Roman"/>
            </a:endParaRPr>
          </a:p>
          <a:p>
            <a:pPr algn="just">
              <a:buFont typeface="Arial"/>
            </a:pPr>
            <a:r>
              <a:rPr lang="en" sz="2400" dirty="0">
                <a:latin typeface="Times New Roman"/>
                <a:ea typeface="+mn-lt"/>
                <a:cs typeface="+mn-lt"/>
              </a:rPr>
              <a:t>Hyken, S. (2024, April 14). The personalized customer experience: consumers want you to know them. Forbes. Retrieved from: </a:t>
            </a:r>
            <a:r>
              <a:rPr lang="en" sz="2400" dirty="0">
                <a:solidFill>
                  <a:srgbClr val="1155CC"/>
                </a:solidFill>
                <a:latin typeface="Times New Roman"/>
                <a:ea typeface="+mn-lt"/>
                <a:cs typeface="+mn-lt"/>
                <a:hlinkClick r:id="rId3"/>
              </a:rPr>
              <a:t>https://www.forbes.com/sites/shephyken/2024/04/14/the-personalized-customer-experience-customers-want-you-to-know-them/</a:t>
            </a:r>
            <a:r>
              <a:rPr lang="en" sz="2400" dirty="0">
                <a:latin typeface="Times New Roman"/>
                <a:ea typeface="+mn-lt"/>
                <a:cs typeface="+mn-lt"/>
              </a:rPr>
              <a:t> </a:t>
            </a:r>
            <a:endParaRPr lang="en" sz="2400" dirty="0">
              <a:latin typeface="Times New Roman"/>
              <a:cs typeface="Times New Roman"/>
            </a:endParaRPr>
          </a:p>
          <a:p>
            <a:pPr algn="just">
              <a:buFont typeface="Arial"/>
            </a:pPr>
            <a:r>
              <a:rPr lang="en" sz="2400" dirty="0">
                <a:latin typeface="Times New Roman"/>
                <a:ea typeface="+mn-lt"/>
                <a:cs typeface="+mn-lt"/>
              </a:rPr>
              <a:t>people.travelcounsellors.com. (2025). Retrieved from: </a:t>
            </a:r>
            <a:r>
              <a:rPr lang="en-IN" sz="2400" dirty="0">
                <a:latin typeface="Times New Roman"/>
                <a:ea typeface="+mn-lt"/>
                <a:cs typeface="+mn-lt"/>
                <a:hlinkClick r:id="rId4"/>
              </a:rPr>
              <a:t>https://people.travelcounsellors.com/gb/about-us/</a:t>
            </a:r>
            <a:endParaRPr lang="en" sz="2400" dirty="0">
              <a:latin typeface="Times New Roman"/>
              <a:cs typeface="Times New Roman"/>
            </a:endParaRPr>
          </a:p>
          <a:p>
            <a:pPr algn="just">
              <a:buFont typeface="Arial"/>
            </a:pPr>
            <a:r>
              <a:rPr lang="en" sz="2400" dirty="0">
                <a:latin typeface="Times New Roman"/>
                <a:cs typeface="Times New Roman"/>
              </a:rPr>
              <a:t>vizologi.com. (2025). Retrieved from: </a:t>
            </a:r>
            <a:r>
              <a:rPr lang="en-IN" sz="2400" dirty="0">
                <a:latin typeface="Times New Roman"/>
                <a:cs typeface="Times New Roman"/>
                <a:hlinkClick r:id="rId5"/>
              </a:rPr>
              <a:t>https://vizologi.com/business-strategy-canvas/travel-counsellors-business-model-canvas/</a:t>
            </a:r>
            <a:endParaRPr lang="en-IN" sz="2400" dirty="0">
              <a:latin typeface="Times New Roman"/>
              <a:cs typeface="Times New Roman"/>
            </a:endParaRPr>
          </a:p>
          <a:p>
            <a:pPr algn="just">
              <a:buFont typeface="Arial"/>
            </a:pPr>
            <a:r>
              <a:rPr lang="en-IN" sz="2400" err="1">
                <a:latin typeface="Times New Roman"/>
                <a:ea typeface="+mn-lt"/>
                <a:cs typeface="+mn-lt"/>
              </a:rPr>
              <a:t>Giró</a:t>
            </a:r>
            <a:r>
              <a:rPr lang="en-IN" sz="2400" dirty="0">
                <a:latin typeface="Times New Roman"/>
                <a:ea typeface="+mn-lt"/>
                <a:cs typeface="+mn-lt"/>
              </a:rPr>
              <a:t> Manzano, P., (2021). Customer Satisfaction Measurement: strategies, methodologies and factors influencing customer satisfaction measures. Retrieved from: </a:t>
            </a:r>
            <a:r>
              <a:rPr lang="en-IN" sz="2400" dirty="0">
                <a:latin typeface="Times New Roman"/>
                <a:ea typeface="+mn-lt"/>
                <a:cs typeface="+mn-lt"/>
                <a:hlinkClick r:id="rId6"/>
              </a:rPr>
              <a:t>https://openaccess.uoc.edu/handle/10609/131866</a:t>
            </a:r>
            <a:endParaRPr lang="en-IN" sz="2400" dirty="0">
              <a:latin typeface="Times New Roman"/>
              <a:ea typeface="+mn-lt"/>
              <a:cs typeface="+mn-lt"/>
            </a:endParaRPr>
          </a:p>
          <a:p>
            <a:pPr algn="just">
              <a:buFont typeface="Arial"/>
            </a:pPr>
            <a:endParaRPr lang="en-IN" sz="2400" dirty="0">
              <a:latin typeface="Times New Roman"/>
              <a:cs typeface="Times New Roman"/>
            </a:endParaRPr>
          </a:p>
          <a:p>
            <a:pPr algn="just">
              <a:buFont typeface="Arial"/>
            </a:pPr>
            <a:endParaRPr lang="en" sz="2000" dirty="0">
              <a:latin typeface="Times New Roman"/>
              <a:cs typeface="Times New Roman"/>
            </a:endParaRPr>
          </a:p>
          <a:p>
            <a:pPr algn="just">
              <a:buFont typeface="Arial"/>
            </a:pPr>
            <a:endParaRPr lang="en-US" sz="2000" dirty="0">
              <a:latin typeface="Times New Roman"/>
              <a:cs typeface="Times New Roman"/>
            </a:endParaRPr>
          </a:p>
        </p:txBody>
      </p:sp>
    </p:spTree>
    <p:extLst>
      <p:ext uri="{BB962C8B-B14F-4D97-AF65-F5344CB8AC3E}">
        <p14:creationId xmlns:p14="http://schemas.microsoft.com/office/powerpoint/2010/main" xmlns="" val="8120702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xmlns=""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TotalTime>
  <Words>1524</Words>
  <Application>Microsoft Office PowerPoint</Application>
  <PresentationFormat>Custom</PresentationFormat>
  <Paragraphs>117</Paragraphs>
  <Slides>15</Slides>
  <Notes>8</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Strategic Communication Plan for AI-Powered Tourism Services</vt:lpstr>
      <vt:lpstr>Introduction </vt:lpstr>
      <vt:lpstr>Communication strategy using digital tools </vt:lpstr>
      <vt:lpstr>Internal training memo for staff in three culturally different regions  </vt:lpstr>
      <vt:lpstr>Memo:2 (The Staff of the UAE)</vt:lpstr>
      <vt:lpstr> </vt:lpstr>
      <vt:lpstr>FAQ document for customers adapting to AI chatbots  </vt:lpstr>
      <vt:lpstr>CONT......</vt:lpstr>
      <vt:lpstr>Email marketing content for global campaigns  </vt:lpstr>
      <vt:lpstr>CONT....</vt:lpstr>
      <vt:lpstr>Ethical concerns  </vt:lpstr>
      <vt:lpstr>Feedback collection mechanisms and metrics for success </vt:lpstr>
      <vt:lpstr>Recommendations </vt:lpstr>
      <vt:lpstr>Conclusion </vt:lpstr>
      <vt:lpstr>References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Strategic Communication Plan for AI-Powered Tourism Services</dc:title>
  <dc:creator>THIND</dc:creator>
  <cp:lastModifiedBy>THIND</cp:lastModifiedBy>
  <cp:revision>281</cp:revision>
  <dcterms:created xsi:type="dcterms:W3CDTF">2025-05-03T12:04:15Z</dcterms:created>
  <dcterms:modified xsi:type="dcterms:W3CDTF">2025-05-05T19:56:14Z</dcterms:modified>
</cp:coreProperties>
</file>