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B7A6366-9F6D-4748-928B-F4A32AAB371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7A6366-9F6D-4748-928B-F4A32AAB371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7A6366-9F6D-4748-928B-F4A32AAB371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B7A6366-9F6D-4748-928B-F4A32AAB371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B7A6366-9F6D-4748-928B-F4A32AAB3714}"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B7A6366-9F6D-4748-928B-F4A32AAB3714}"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7A6366-9F6D-4748-928B-F4A32AAB3714}"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7A6366-9F6D-4748-928B-F4A32AAB371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7A6366-9F6D-4748-928B-F4A32AAB3714}"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7A6366-9F6D-4748-928B-F4A32AAB371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B7A6366-9F6D-4748-928B-F4A32AAB3714}"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D85E6F-1C15-4D84-8DDA-84C8653157D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B7A6366-9F6D-4748-928B-F4A32AAB3714}"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D85E6F-1C15-4D84-8DDA-84C8653157D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hyperlink" Target="https://www.who.int/news-room/fact-sheets/detail/healthy-diet" TargetMode="External"/><Relationship Id="rId3" Type="http://schemas.openxmlformats.org/officeDocument/2006/relationships/hyperlink" Target="https://www.hapukulodge.com/" TargetMode="External"/><Relationship Id="rId7" Type="http://schemas.openxmlformats.org/officeDocument/2006/relationships/hyperlink" Target="https://www.tourismthailand.org/" TargetMode="External"/><Relationship Id="rId2" Type="http://schemas.openxmlformats.org/officeDocument/2006/relationships/hyperlink" Target="https://www.gstcouncil.org/" TargetMode="External"/><Relationship Id="rId1" Type="http://schemas.openxmlformats.org/officeDocument/2006/relationships/slideLayout" Target="../slideLayouts/slideLayout2.xml"/><Relationship Id="rId6" Type="http://schemas.openxmlformats.org/officeDocument/2006/relationships/hyperlink" Target="https://www.piedraescondida.com/" TargetMode="External"/><Relationship Id="rId5" Type="http://schemas.openxmlformats.org/officeDocument/2006/relationships/hyperlink" Target="https://www.mpi.govt.nz/" TargetMode="External"/><Relationship Id="rId4" Type="http://schemas.openxmlformats.org/officeDocument/2006/relationships/hyperlink" Target="https://www.inegi.org.mx/" TargetMode="External"/><Relationship Id="rId9" Type="http://schemas.openxmlformats.org/officeDocument/2006/relationships/hyperlink" Target="https://www.fourseasons.com/chiangmai"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14356"/>
            <a:ext cx="7772400" cy="2886095"/>
          </a:xfrm>
        </p:spPr>
        <p:txBody>
          <a:bodyPr>
            <a:normAutofit fontScale="90000"/>
          </a:bodyPr>
          <a:lstStyle/>
          <a:p>
            <a:r>
              <a:rPr lang="en-US" dirty="0" smtClean="0"/>
              <a:t>Farm-to-Table Tourism Meal Solutions</a:t>
            </a:r>
            <a:br>
              <a:rPr lang="en-US" dirty="0" smtClean="0"/>
            </a:br>
            <a:r>
              <a:rPr lang="en-US" b="1" dirty="0" smtClean="0"/>
              <a:t>Destinations</a:t>
            </a:r>
            <a:r>
              <a:rPr lang="en-US" dirty="0" smtClean="0"/>
              <a:t>: New Zealand, Thailand, Mexico</a:t>
            </a:r>
            <a:br>
              <a:rPr lang="en-US" dirty="0" smtClean="0"/>
            </a:br>
            <a:endParaRPr lang="en-US" dirty="0"/>
          </a:p>
        </p:txBody>
      </p:sp>
      <p:sp>
        <p:nvSpPr>
          <p:cNvPr id="3" name="Subtitle 2"/>
          <p:cNvSpPr>
            <a:spLocks noGrp="1"/>
          </p:cNvSpPr>
          <p:nvPr>
            <p:ph type="subTitle" idx="1"/>
          </p:nvPr>
        </p:nvSpPr>
        <p:spPr/>
        <p:txBody>
          <a:bodyPr/>
          <a:lstStyle/>
          <a:p>
            <a:r>
              <a:rPr lang="en-US" b="1" dirty="0" smtClean="0"/>
              <a:t>Student Name: </a:t>
            </a:r>
            <a:r>
              <a:rPr lang="en-US" b="1" dirty="0" err="1" smtClean="0"/>
              <a:t>Anjali</a:t>
            </a:r>
            <a:r>
              <a:rPr lang="en-US" b="1" dirty="0" smtClean="0"/>
              <a:t> </a:t>
            </a:r>
            <a:r>
              <a:rPr lang="en-US" b="1" dirty="0" err="1" smtClean="0"/>
              <a:t>Anjali</a:t>
            </a:r>
            <a:r>
              <a:rPr lang="en-US" b="1" smtClean="0"/>
              <a:t/>
            </a:r>
            <a:br>
              <a:rPr lang="en-US" b="1" smtClean="0"/>
            </a:br>
            <a:r>
              <a:rPr lang="en-US" b="1" smtClean="0"/>
              <a:t>Student ID: DE240003</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Introduction</a:t>
            </a:r>
          </a:p>
          <a:p>
            <a:r>
              <a:rPr lang="en-US" dirty="0" smtClean="0"/>
              <a:t>Understanding Farm-to-Table Concept</a:t>
            </a:r>
          </a:p>
          <a:p>
            <a:r>
              <a:rPr lang="en-US" dirty="0" smtClean="0"/>
              <a:t>Destination 1: New Zealand</a:t>
            </a:r>
          </a:p>
          <a:p>
            <a:r>
              <a:rPr lang="en-US" dirty="0" smtClean="0"/>
              <a:t>Destination 2: Thailand</a:t>
            </a:r>
          </a:p>
          <a:p>
            <a:r>
              <a:rPr lang="en-US" dirty="0" smtClean="0"/>
              <a:t>Destination 3: Mexico</a:t>
            </a:r>
          </a:p>
          <a:p>
            <a:r>
              <a:rPr lang="en-US" dirty="0" smtClean="0"/>
              <a:t>Destination-Specific Challenges</a:t>
            </a:r>
          </a:p>
          <a:p>
            <a:r>
              <a:rPr lang="en-US" dirty="0" smtClean="0"/>
              <a:t>Hospitality Partner Guidelines</a:t>
            </a:r>
          </a:p>
          <a:p>
            <a:r>
              <a:rPr lang="en-US" dirty="0" smtClean="0"/>
              <a:t>Communication Templates</a:t>
            </a:r>
          </a:p>
          <a:p>
            <a:r>
              <a:rPr lang="en-US" dirty="0" smtClean="0"/>
              <a:t>WHO Dietary Guidelines</a:t>
            </a:r>
          </a:p>
          <a:p>
            <a:r>
              <a:rPr lang="en-US" dirty="0" smtClean="0"/>
              <a:t>Real-World Examples</a:t>
            </a:r>
          </a:p>
          <a:p>
            <a:r>
              <a:rPr lang="en-US" dirty="0" smtClean="0"/>
              <a:t>Conclusion</a:t>
            </a:r>
          </a:p>
          <a:p>
            <a:r>
              <a:rPr lang="en-US" dirty="0" smtClean="0"/>
              <a:t>References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US" dirty="0"/>
              <a:t>Farm-to-table tourism is an emerging trend that merges culinary tourism with sustainable food sourcing. As travelers grow more health-conscious and environmentally aware, they are increasingly drawn to destinations that offer meals prepared using fresh, local ingredients. This movement enhances the travel experience by offering not only nourishment but also cultural immersion, transparency in sourcing, and reduced carbon footprints. It appeals especially to individuals with specific dietary needs, such as vegan, gluten-free, and diabetic travelers, by offering customized menus rooted in local traditions yet adaptable to health requirements. By integrating farm-to-table principles into tourism services, destinations can position themselves as responsible and inclusive, attracting eco-minded and health-focused tourists worldwide (Sims, 2009).</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Understanding Farm-to-Table </a:t>
            </a:r>
            <a:r>
              <a:rPr lang="en-US" b="1" dirty="0" smtClean="0"/>
              <a:t>Concept</a:t>
            </a:r>
            <a:endParaRPr lang="en-US" dirty="0"/>
          </a:p>
        </p:txBody>
      </p:sp>
      <p:sp>
        <p:nvSpPr>
          <p:cNvPr id="3" name="Content Placeholder 2"/>
          <p:cNvSpPr>
            <a:spLocks noGrp="1"/>
          </p:cNvSpPr>
          <p:nvPr>
            <p:ph idx="1"/>
          </p:nvPr>
        </p:nvSpPr>
        <p:spPr/>
        <p:txBody>
          <a:bodyPr>
            <a:normAutofit fontScale="70000" lnSpcReduction="20000"/>
          </a:bodyPr>
          <a:lstStyle/>
          <a:p>
            <a:r>
              <a:rPr lang="en-US" dirty="0"/>
              <a:t>The farm-to-table concept emphasizes direct sourcing of food from local farmers to consumers, often without intermediaries. This model supports community agriculture, promotes sustainability, and fosters trust between producers and consumers. Unlike industrial food systems that rely heavily on transportation, preservatives, and mass production, farm-to-table focuses on seasonality, minimal processing, and freshness (</a:t>
            </a:r>
            <a:r>
              <a:rPr lang="en-US" dirty="0" err="1"/>
              <a:t>Feenstra</a:t>
            </a:r>
            <a:r>
              <a:rPr lang="en-US" dirty="0"/>
              <a:t>, 2002). It also allows flexibility to cater to specific dietary requirements. Vegan diets can be fulfilled with local legumes and vegetables, diabetic needs can be addressed by low-</a:t>
            </a:r>
            <a:r>
              <a:rPr lang="en-US" dirty="0" err="1"/>
              <a:t>glycemic</a:t>
            </a:r>
            <a:r>
              <a:rPr lang="en-US" dirty="0"/>
              <a:t> whole grains and fiber-rich vegetables, and gluten-free diets can rely on naturally gluten-free grains such as quinoa, rice, and corn. This approach ensures meals are nutritionally balanced and environmentally friendly.</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Destination 1 — New </a:t>
            </a:r>
            <a:r>
              <a:rPr lang="en-US" b="1" dirty="0" smtClean="0"/>
              <a:t>Zealand</a:t>
            </a:r>
            <a:endParaRPr lang="en-US" dirty="0"/>
          </a:p>
        </p:txBody>
      </p:sp>
      <p:sp>
        <p:nvSpPr>
          <p:cNvPr id="3" name="Content Placeholder 2"/>
          <p:cNvSpPr>
            <a:spLocks noGrp="1"/>
          </p:cNvSpPr>
          <p:nvPr>
            <p:ph idx="1"/>
          </p:nvPr>
        </p:nvSpPr>
        <p:spPr/>
        <p:txBody>
          <a:bodyPr>
            <a:normAutofit fontScale="77500" lnSpcReduction="20000"/>
          </a:bodyPr>
          <a:lstStyle/>
          <a:p>
            <a:r>
              <a:rPr lang="en-US" dirty="0"/>
              <a:t>Meal Plan (Vegan, Gluten-Free, Diabetic-Friendly):</a:t>
            </a:r>
            <a:br>
              <a:rPr lang="en-US" dirty="0"/>
            </a:br>
            <a:r>
              <a:rPr lang="en-US" b="1" dirty="0"/>
              <a:t>Breakfast:</a:t>
            </a:r>
            <a:r>
              <a:rPr lang="en-US" dirty="0"/>
              <a:t> </a:t>
            </a:r>
            <a:r>
              <a:rPr lang="en-US" dirty="0" err="1"/>
              <a:t>Chia</a:t>
            </a:r>
            <a:r>
              <a:rPr lang="en-US" dirty="0"/>
              <a:t> pudding with fresh kiwi and </a:t>
            </a:r>
            <a:r>
              <a:rPr lang="en-US" dirty="0" err="1"/>
              <a:t>manuka</a:t>
            </a:r>
            <a:r>
              <a:rPr lang="en-US" dirty="0"/>
              <a:t> honey (optional).</a:t>
            </a:r>
            <a:br>
              <a:rPr lang="en-US" dirty="0"/>
            </a:br>
            <a:r>
              <a:rPr lang="en-US" b="1" dirty="0"/>
              <a:t>Lunch:</a:t>
            </a:r>
            <a:r>
              <a:rPr lang="en-US" dirty="0"/>
              <a:t> Roasted vegetable salad with quinoa and lemon vinaigrette.</a:t>
            </a:r>
            <a:br>
              <a:rPr lang="en-US" dirty="0"/>
            </a:br>
            <a:r>
              <a:rPr lang="en-US" b="1" dirty="0"/>
              <a:t>Dinner:</a:t>
            </a:r>
            <a:r>
              <a:rPr lang="en-US" dirty="0"/>
              <a:t> Grilled mushroom steaks with kumara (sweet potato) mash</a:t>
            </a:r>
            <a:r>
              <a:rPr lang="en-US" dirty="0" smtClean="0"/>
              <a:t>.</a:t>
            </a:r>
          </a:p>
          <a:p>
            <a:endParaRPr lang="en-US" dirty="0"/>
          </a:p>
          <a:p>
            <a:r>
              <a:rPr lang="en-US" dirty="0"/>
              <a:t>Nutritional Breakdown: The meal plan is rich in dietary fiber, low in added sugars, and abundant in antioxidants from ingredients such as kiwi and kumara. </a:t>
            </a:r>
            <a:r>
              <a:rPr lang="en-US" dirty="0" err="1"/>
              <a:t>Chia</a:t>
            </a:r>
            <a:r>
              <a:rPr lang="en-US" dirty="0"/>
              <a:t> seeds provide omega-3 fatty acids, quinoa offers complete plant-based protein, and mushrooms serve as a satisfying </a:t>
            </a:r>
            <a:r>
              <a:rPr lang="en-US" dirty="0" err="1"/>
              <a:t>umami</a:t>
            </a:r>
            <a:r>
              <a:rPr lang="en-US" dirty="0"/>
              <a:t>-rich meat substitute.</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New Zealand — Challenges and </a:t>
            </a:r>
            <a:r>
              <a:rPr lang="en-US" b="1" dirty="0" smtClean="0"/>
              <a:t>Sourcing</a:t>
            </a:r>
            <a:endParaRPr lang="en-US" dirty="0"/>
          </a:p>
        </p:txBody>
      </p:sp>
      <p:sp>
        <p:nvSpPr>
          <p:cNvPr id="3" name="Content Placeholder 2"/>
          <p:cNvSpPr>
            <a:spLocks noGrp="1"/>
          </p:cNvSpPr>
          <p:nvPr>
            <p:ph idx="1"/>
          </p:nvPr>
        </p:nvSpPr>
        <p:spPr/>
        <p:txBody>
          <a:bodyPr>
            <a:normAutofit fontScale="62500" lnSpcReduction="20000"/>
          </a:bodyPr>
          <a:lstStyle/>
          <a:p>
            <a:r>
              <a:rPr lang="en-US" dirty="0"/>
              <a:t>One of the major challenges in New Zealand is the unpredictability of weather patterns, which can impact the availability of certain fruits and vegetables. This affects consistent meal planning and availability of ingredients throughout the year. Remote areas, especially farm stays, may have limited infrastructure for vegan or gluten-free options. Another concern is cross-contact with gluten during food preparation in shared kitchens. Hospitality providers must ensure strict allergen management protocols, including designated cookware and preparation spaces for gluten-free meals (Ministry for Primary Industries NZ, 2020).</a:t>
            </a:r>
          </a:p>
          <a:p>
            <a:r>
              <a:rPr lang="en-US" dirty="0"/>
              <a:t>Additional challenges include the relatively high cost of organic ingredients, which can affect the affordability of such meal options for budget-conscious travelers. There's also a need for ongoing education and awareness among hospitality workers to keep up with changing dietary trends and food safety practices. Furthermore, preserving food freshness while adhering to farm-to-table principles in remote accommodations can be logistically challenging without proper refrigeration and transport systems</a:t>
            </a:r>
            <a:r>
              <a:rPr lang="en-US" dirty="0" smtClean="0"/>
              <a:t>.</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Destination 2 — </a:t>
            </a:r>
            <a:r>
              <a:rPr lang="en-US" b="1" dirty="0" smtClean="0"/>
              <a:t>Thailand</a:t>
            </a:r>
            <a:endParaRPr lang="en-US" dirty="0"/>
          </a:p>
        </p:txBody>
      </p:sp>
      <p:sp>
        <p:nvSpPr>
          <p:cNvPr id="3" name="Content Placeholder 2"/>
          <p:cNvSpPr>
            <a:spLocks noGrp="1"/>
          </p:cNvSpPr>
          <p:nvPr>
            <p:ph idx="1"/>
          </p:nvPr>
        </p:nvSpPr>
        <p:spPr/>
        <p:txBody>
          <a:bodyPr>
            <a:normAutofit fontScale="85000" lnSpcReduction="20000"/>
          </a:bodyPr>
          <a:lstStyle/>
          <a:p>
            <a:r>
              <a:rPr lang="en-US" dirty="0"/>
              <a:t>Meal Plan (Vegan, Gluten-Free, Diabetic-Friendly):</a:t>
            </a:r>
            <a:br>
              <a:rPr lang="en-US" dirty="0"/>
            </a:br>
            <a:r>
              <a:rPr lang="en-US" b="1" dirty="0"/>
              <a:t>Breakfast:</a:t>
            </a:r>
            <a:r>
              <a:rPr lang="en-US" dirty="0"/>
              <a:t> Coconut milk rice pudding with mango slices.</a:t>
            </a:r>
            <a:br>
              <a:rPr lang="en-US" dirty="0"/>
            </a:br>
            <a:r>
              <a:rPr lang="en-US" b="1" dirty="0"/>
              <a:t>Lunch:</a:t>
            </a:r>
            <a:r>
              <a:rPr lang="en-US" dirty="0"/>
              <a:t> Green papaya salad with grilled tofu.</a:t>
            </a:r>
            <a:br>
              <a:rPr lang="en-US" dirty="0"/>
            </a:br>
            <a:r>
              <a:rPr lang="en-US" b="1" dirty="0"/>
              <a:t>Dinner:</a:t>
            </a:r>
            <a:r>
              <a:rPr lang="en-US" dirty="0"/>
              <a:t> Stir-fried mixed vegetables with jasmine rice.</a:t>
            </a:r>
          </a:p>
          <a:p>
            <a:r>
              <a:rPr lang="en-US" dirty="0"/>
              <a:t>Nutritional Breakdown: These meals are naturally low in saturated fats and high in vitamins A and C, fiber, and essential minerals. The use of coconut milk offers healthy fats, while tofu ensures a protein-rich meal. Jasmine rice provides a source of carbohydrates, and the overall menu can be balanced to maintain moderate blood sugar levels.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Thailand — Challenges and </a:t>
            </a:r>
            <a:r>
              <a:rPr lang="en-US" b="1" dirty="0" smtClean="0"/>
              <a:t>Sourcing</a:t>
            </a:r>
            <a:endParaRPr lang="en-US" dirty="0"/>
          </a:p>
        </p:txBody>
      </p:sp>
      <p:sp>
        <p:nvSpPr>
          <p:cNvPr id="3" name="Content Placeholder 2"/>
          <p:cNvSpPr>
            <a:spLocks noGrp="1"/>
          </p:cNvSpPr>
          <p:nvPr>
            <p:ph idx="1"/>
          </p:nvPr>
        </p:nvSpPr>
        <p:spPr/>
        <p:txBody>
          <a:bodyPr>
            <a:normAutofit fontScale="85000" lnSpcReduction="20000"/>
          </a:bodyPr>
          <a:lstStyle/>
          <a:p>
            <a:r>
              <a:rPr lang="en-US" dirty="0"/>
              <a:t>A key challenge in Thailand is the hidden presence of gluten in sauces commonly used in traditional cooking, such as soy sauce and oyster sauce. These sauces often contain wheat, posing a risk for gluten-intolerant travelers. Traditional Thai desserts can also be high in sugar, which must be monitored for diabetic tourists. Communication gaps, especially in rural areas, can make it difficult to convey dietary restrictions accurately. Training hospitality staff and using communication templates in the local language can help bridge this gap and ensure safe food experiences (Tourism Authority of Thailand, 2021).</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Destination 3 — </a:t>
            </a:r>
            <a:r>
              <a:rPr lang="en-US" b="1" dirty="0" smtClean="0"/>
              <a:t>Mexico</a:t>
            </a:r>
            <a:endParaRPr lang="en-US" dirty="0"/>
          </a:p>
        </p:txBody>
      </p:sp>
      <p:sp>
        <p:nvSpPr>
          <p:cNvPr id="3" name="Content Placeholder 2"/>
          <p:cNvSpPr>
            <a:spLocks noGrp="1"/>
          </p:cNvSpPr>
          <p:nvPr>
            <p:ph idx="1"/>
          </p:nvPr>
        </p:nvSpPr>
        <p:spPr/>
        <p:txBody>
          <a:bodyPr>
            <a:normAutofit fontScale="85000" lnSpcReduction="20000"/>
          </a:bodyPr>
          <a:lstStyle/>
          <a:p>
            <a:r>
              <a:rPr lang="en-US" dirty="0"/>
              <a:t>Meal Plan (Vegan, Gluten-Free, Diabetic-Friendly):</a:t>
            </a:r>
            <a:br>
              <a:rPr lang="en-US" dirty="0"/>
            </a:br>
            <a:r>
              <a:rPr lang="en-US" b="1" dirty="0"/>
              <a:t>Breakfast:</a:t>
            </a:r>
            <a:r>
              <a:rPr lang="en-US" dirty="0"/>
              <a:t> Fresh guacamole with gluten-free tortilla chips.</a:t>
            </a:r>
            <a:br>
              <a:rPr lang="en-US" dirty="0"/>
            </a:br>
            <a:r>
              <a:rPr lang="en-US" b="1" dirty="0"/>
              <a:t>Lunch:</a:t>
            </a:r>
            <a:r>
              <a:rPr lang="en-US" dirty="0"/>
              <a:t> Vegetable-stuffed corn tamales.</a:t>
            </a:r>
            <a:br>
              <a:rPr lang="en-US" dirty="0"/>
            </a:br>
            <a:r>
              <a:rPr lang="en-US" b="1" dirty="0"/>
              <a:t>Dinner:</a:t>
            </a:r>
            <a:r>
              <a:rPr lang="en-US" dirty="0"/>
              <a:t> Grilled cactus (</a:t>
            </a:r>
            <a:r>
              <a:rPr lang="en-US" dirty="0" err="1"/>
              <a:t>nopales</a:t>
            </a:r>
            <a:r>
              <a:rPr lang="en-US" dirty="0"/>
              <a:t>) salad with avocado.</a:t>
            </a:r>
          </a:p>
          <a:p>
            <a:r>
              <a:rPr lang="en-US" dirty="0"/>
              <a:t>Nutritional Breakdown: This menu is high in dietary fiber, supports heart health through healthy fats from avocado, and has a low </a:t>
            </a:r>
            <a:r>
              <a:rPr lang="en-US" dirty="0" err="1"/>
              <a:t>glycemic</a:t>
            </a:r>
            <a:r>
              <a:rPr lang="en-US" dirty="0"/>
              <a:t> index. </a:t>
            </a:r>
            <a:r>
              <a:rPr lang="en-US" dirty="0" err="1"/>
              <a:t>Nopales</a:t>
            </a:r>
            <a:r>
              <a:rPr lang="en-US" dirty="0"/>
              <a:t> are rich in antioxidants and help regulate blood sugar levels. Corn-based tamales, when made from certified gluten-free </a:t>
            </a:r>
            <a:r>
              <a:rPr lang="en-US" dirty="0" err="1"/>
              <a:t>masa</a:t>
            </a:r>
            <a:r>
              <a:rPr lang="en-US" dirty="0"/>
              <a:t>, offer a safe and traditional gluten-free meal option.</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Mexico — Challenges and </a:t>
            </a:r>
            <a:r>
              <a:rPr lang="en-US" b="1" dirty="0" smtClean="0"/>
              <a:t>Sourcing</a:t>
            </a:r>
            <a:endParaRPr lang="en-US" dirty="0"/>
          </a:p>
        </p:txBody>
      </p:sp>
      <p:sp>
        <p:nvSpPr>
          <p:cNvPr id="3" name="Content Placeholder 2"/>
          <p:cNvSpPr>
            <a:spLocks noGrp="1"/>
          </p:cNvSpPr>
          <p:nvPr>
            <p:ph idx="1"/>
          </p:nvPr>
        </p:nvSpPr>
        <p:spPr/>
        <p:txBody>
          <a:bodyPr>
            <a:normAutofit fontScale="70000" lnSpcReduction="20000"/>
          </a:bodyPr>
          <a:lstStyle/>
          <a:p>
            <a:r>
              <a:rPr lang="en-US" dirty="0"/>
              <a:t>In Mexican cuisine, traditional cooking methods often involve lard and cheese, which are not vegan-friendly. Identifying or modifying such recipes to accommodate vegan preferences is essential. The use of corn </a:t>
            </a:r>
            <a:r>
              <a:rPr lang="en-US" dirty="0" err="1"/>
              <a:t>masa</a:t>
            </a:r>
            <a:r>
              <a:rPr lang="en-US" dirty="0"/>
              <a:t> also requires careful sourcing to ensure it is gluten-free, as cross-contact is common in mills and processing units. Seasonal availability of fresh ingredients such as avocados can also pose limitations. Working with organic producers and preserving food through natural methods can mitigate these challenges (INEGI Mexico, 2022).</a:t>
            </a:r>
          </a:p>
          <a:p>
            <a:r>
              <a:rPr lang="en-US" dirty="0"/>
              <a:t>Another challenge is the misconception among some local vendors that gluten-free or vegan options are foreign and unnecessary. This can make education and cooperation vital when establishing reliable food supply chains. Also, food storage and hygiene standards may vary in rural areas, increasing the importance of partnerships with certified farms and suppliers.</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Hospitality Partner </a:t>
            </a:r>
            <a:r>
              <a:rPr lang="en-US" b="1" dirty="0" smtClean="0"/>
              <a:t>Guidelines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To successfully implement farm-to-table tourism meal solutions, hospitality providers should:</a:t>
            </a:r>
          </a:p>
          <a:p>
            <a:pPr lvl="0"/>
            <a:r>
              <a:rPr lang="en-US" dirty="0"/>
              <a:t>Collaborate with local farmers and cooperatives to source seasonal and organic produce.</a:t>
            </a:r>
          </a:p>
          <a:p>
            <a:pPr lvl="0"/>
            <a:r>
              <a:rPr lang="en-US" dirty="0"/>
              <a:t>Train staff extensively on allergen management, including understanding dietary labels and avoiding cross-contact.</a:t>
            </a:r>
          </a:p>
          <a:p>
            <a:pPr lvl="0"/>
            <a:r>
              <a:rPr lang="en-US" dirty="0"/>
              <a:t>Develop adaptable, seasonal menus with flexibility for vegan, diabetic, and gluten-free requirements.</a:t>
            </a:r>
          </a:p>
          <a:p>
            <a:pPr lvl="0"/>
            <a:r>
              <a:rPr lang="en-US" dirty="0"/>
              <a:t>Ensure that menus are clearly labeled with icons or text specifying dietary information (e.g., V for vegan, GF for gluten-free).</a:t>
            </a:r>
          </a:p>
          <a:p>
            <a:pPr lvl="0"/>
            <a:r>
              <a:rPr lang="en-US" dirty="0"/>
              <a:t>Establish clear communication protocols and template phrases in local languages to accommodate diverse guests.</a:t>
            </a:r>
          </a:p>
          <a:p>
            <a:r>
              <a:rPr lang="en-US" dirty="0"/>
              <a:t>These measures ensure guest safety, satisfaction, and sustainability alignment (Global Sustainable Tourism Council, 2023).</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Communication </a:t>
            </a:r>
            <a:r>
              <a:rPr lang="en-US" b="1" dirty="0" smtClean="0"/>
              <a:t>Templates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Effective communication is critical to accommodating dietary needs, especially in rural or non-English-speaking settings. Here are sample translations</a:t>
            </a:r>
            <a:r>
              <a:rPr lang="en-US" dirty="0" smtClean="0"/>
              <a:t>:</a:t>
            </a:r>
          </a:p>
          <a:p>
            <a:endParaRPr lang="en-US" dirty="0"/>
          </a:p>
          <a:p>
            <a:pPr lvl="0"/>
            <a:r>
              <a:rPr lang="en-US" b="1" dirty="0" err="1"/>
              <a:t>Māori</a:t>
            </a:r>
            <a:r>
              <a:rPr lang="en-US" b="1" dirty="0"/>
              <a:t> (NZ):</a:t>
            </a:r>
            <a:r>
              <a:rPr lang="en-US" dirty="0"/>
              <a:t> "He </a:t>
            </a:r>
            <a:r>
              <a:rPr lang="en-US" dirty="0" err="1"/>
              <a:t>kai</a:t>
            </a:r>
            <a:r>
              <a:rPr lang="en-US" dirty="0"/>
              <a:t> </a:t>
            </a:r>
            <a:r>
              <a:rPr lang="en-US" dirty="0" err="1"/>
              <a:t>mā</a:t>
            </a:r>
            <a:r>
              <a:rPr lang="en-US" dirty="0"/>
              <a:t> </a:t>
            </a:r>
            <a:r>
              <a:rPr lang="en-US" dirty="0" err="1"/>
              <a:t>ngā</a:t>
            </a:r>
            <a:r>
              <a:rPr lang="en-US" dirty="0"/>
              <a:t> </a:t>
            </a:r>
            <a:r>
              <a:rPr lang="en-US" dirty="0" err="1"/>
              <a:t>kaihaka</a:t>
            </a:r>
            <a:r>
              <a:rPr lang="en-US" dirty="0"/>
              <a:t> </a:t>
            </a:r>
            <a:r>
              <a:rPr lang="en-US" dirty="0" err="1"/>
              <a:t>kore</a:t>
            </a:r>
            <a:r>
              <a:rPr lang="en-US" dirty="0"/>
              <a:t> </a:t>
            </a:r>
            <a:r>
              <a:rPr lang="en-US" dirty="0" err="1"/>
              <a:t>pata</a:t>
            </a:r>
            <a:r>
              <a:rPr lang="en-US" dirty="0"/>
              <a:t> me </a:t>
            </a:r>
            <a:r>
              <a:rPr lang="en-US" dirty="0" err="1"/>
              <a:t>te</a:t>
            </a:r>
            <a:r>
              <a:rPr lang="en-US" dirty="0"/>
              <a:t> </a:t>
            </a:r>
            <a:r>
              <a:rPr lang="en-US" dirty="0" err="1"/>
              <a:t>kore</a:t>
            </a:r>
            <a:r>
              <a:rPr lang="en-US" dirty="0"/>
              <a:t> taro."</a:t>
            </a:r>
            <a:br>
              <a:rPr lang="en-US" dirty="0"/>
            </a:br>
            <a:r>
              <a:rPr lang="en-US" dirty="0"/>
              <a:t>(Meals free from butter and wheat.)</a:t>
            </a:r>
          </a:p>
          <a:p>
            <a:pPr lvl="0"/>
            <a:r>
              <a:rPr lang="en-US" b="1" dirty="0"/>
              <a:t>Thai:</a:t>
            </a:r>
            <a:r>
              <a:rPr lang="en-US" dirty="0"/>
              <a:t> "</a:t>
            </a:r>
            <a:r>
              <a:rPr lang="en-US" dirty="0" err="1"/>
              <a:t>ฉันเป็นมังสวิรัติและต้องการอาหารปราศจากกลูเตน</a:t>
            </a:r>
            <a:r>
              <a:rPr lang="en-US" dirty="0"/>
              <a:t>"</a:t>
            </a:r>
            <a:br>
              <a:rPr lang="en-US" dirty="0"/>
            </a:br>
            <a:r>
              <a:rPr lang="en-US" dirty="0"/>
              <a:t>(I am vegan and need gluten-free food.)</a:t>
            </a:r>
          </a:p>
          <a:p>
            <a:pPr lvl="0"/>
            <a:r>
              <a:rPr lang="en-US" b="1" dirty="0"/>
              <a:t>Spanish (Mexico):</a:t>
            </a:r>
            <a:r>
              <a:rPr lang="en-US" dirty="0"/>
              <a:t> "Soy </a:t>
            </a:r>
            <a:r>
              <a:rPr lang="en-US" dirty="0" err="1"/>
              <a:t>vegano</a:t>
            </a:r>
            <a:r>
              <a:rPr lang="en-US" dirty="0"/>
              <a:t> y </a:t>
            </a:r>
            <a:r>
              <a:rPr lang="en-US" dirty="0" err="1"/>
              <a:t>necesito</a:t>
            </a:r>
            <a:r>
              <a:rPr lang="en-US" dirty="0"/>
              <a:t> </a:t>
            </a:r>
            <a:r>
              <a:rPr lang="en-US" dirty="0" err="1"/>
              <a:t>comidas</a:t>
            </a:r>
            <a:r>
              <a:rPr lang="en-US" dirty="0"/>
              <a:t> sin gluten."</a:t>
            </a:r>
            <a:br>
              <a:rPr lang="en-US" dirty="0"/>
            </a:br>
            <a:r>
              <a:rPr lang="en-US" dirty="0"/>
              <a:t>(I am vegan and need gluten-free meals</a:t>
            </a:r>
            <a:r>
              <a:rPr lang="en-US" dirty="0" smtClean="0"/>
              <a:t>.)</a:t>
            </a:r>
          </a:p>
          <a:p>
            <a:pPr lvl="0"/>
            <a:endParaRPr lang="en-US" dirty="0"/>
          </a:p>
          <a:p>
            <a:r>
              <a:rPr lang="en-US" dirty="0"/>
              <a:t>Providing cards with these translations to guests and hospitality staff can facilitate smoother dining experiences and prevent miscommunication.</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WHO Dietary </a:t>
            </a:r>
            <a:r>
              <a:rPr lang="en-US" b="1" dirty="0" smtClean="0"/>
              <a:t>Guidelines</a:t>
            </a:r>
            <a:endParaRPr lang="en-US" dirty="0"/>
          </a:p>
        </p:txBody>
      </p:sp>
      <p:sp>
        <p:nvSpPr>
          <p:cNvPr id="3" name="Content Placeholder 2"/>
          <p:cNvSpPr>
            <a:spLocks noGrp="1"/>
          </p:cNvSpPr>
          <p:nvPr>
            <p:ph idx="1"/>
          </p:nvPr>
        </p:nvSpPr>
        <p:spPr/>
        <p:txBody>
          <a:bodyPr>
            <a:normAutofit fontScale="70000" lnSpcReduction="20000"/>
          </a:bodyPr>
          <a:lstStyle/>
          <a:p>
            <a:r>
              <a:rPr lang="en-US" dirty="0"/>
              <a:t>WHO recommends focusing on vegetables, fruits, legumes, and whole grains while reducing processed sugars and saturated fats (WHO, 2021). Farm-to-table settings naturally align with these recommendations, promoting well-balanced and health-supportive meals. These guidelines are especially beneficial for individuals with dietary restrictions such as diabetes, gluten intolerance, and vegan lifestyles.</a:t>
            </a:r>
          </a:p>
          <a:p>
            <a:r>
              <a:rPr lang="en-US" dirty="0"/>
              <a:t>Incorporating more plant-based proteins, such as beans, lentils, and tofu, is emphasized as a sustainable and health-conscious dietary shift. WHO also advocates for reducing salt intake and replacing trans fats with healthier fats like those found in avocados, nuts, and olive oil. Fresh herbs and spices are encouraged to enhance flavor without added sodium or sugar. Hydration is another key component; WHO advises choosing water and limiting sugary beverages.</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457200" y="928669"/>
            <a:ext cx="8229600" cy="5197493"/>
          </a:xfrm>
        </p:spPr>
        <p:txBody>
          <a:bodyPr>
            <a:normAutofit fontScale="62500" lnSpcReduction="20000"/>
          </a:bodyPr>
          <a:lstStyle/>
          <a:p>
            <a:r>
              <a:rPr lang="en-US" dirty="0"/>
              <a:t>Furthermore, the WHO emphasizes mindful eating practices, including the importance of portion control and eating in a relaxed environment to improve digestion and nutrient absorption. There is also a push towards minimizing food waste and choosing locally sourced ingredients, which ties directly into farm-to-table practices. The use of unprocessed or minimally processed foods is highly recommended to maintain the nutritional integrity of meals. Reducing red and processed meat consumption and encouraging seafood, legumes, or plant-based alternatives are also encouraged for both health and environmental sustainability</a:t>
            </a:r>
            <a:r>
              <a:rPr lang="en-US" dirty="0" smtClean="0"/>
              <a:t>.</a:t>
            </a:r>
          </a:p>
          <a:p>
            <a:endParaRPr lang="en-US" dirty="0" smtClean="0"/>
          </a:p>
          <a:p>
            <a:endParaRPr lang="en-US" dirty="0"/>
          </a:p>
          <a:p>
            <a:pPr>
              <a:buNone/>
            </a:pPr>
            <a:r>
              <a:rPr lang="en-US" dirty="0"/>
              <a:t>Key Points from WHO Dietary Guidelines:</a:t>
            </a:r>
          </a:p>
          <a:p>
            <a:pPr lvl="0"/>
            <a:r>
              <a:rPr lang="en-US" dirty="0"/>
              <a:t>Increase intake of fresh fruits, vegetables, whole grains, and legumes.</a:t>
            </a:r>
          </a:p>
          <a:p>
            <a:pPr lvl="0"/>
            <a:r>
              <a:rPr lang="en-US" dirty="0"/>
              <a:t>Minimize consumption of processed foods, saturated fats, and added sugars.</a:t>
            </a:r>
          </a:p>
          <a:p>
            <a:pPr lvl="0"/>
            <a:r>
              <a:rPr lang="en-US" dirty="0"/>
              <a:t>Encourage the use of plant-based oils and fats (e.g., olive oil, avocado).</a:t>
            </a:r>
          </a:p>
          <a:p>
            <a:pPr lvl="0"/>
            <a:r>
              <a:rPr lang="en-US" dirty="0"/>
              <a:t>Limit salt to less than 5g per day; use herbs and spices instead</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a:bodyPr>
          <a:lstStyle/>
          <a:p>
            <a:pPr lvl="0"/>
            <a:r>
              <a:rPr lang="en-US" sz="2400" dirty="0"/>
              <a:t>Promote food diversity to ensure nutrient balance and gut health.</a:t>
            </a:r>
          </a:p>
          <a:p>
            <a:pPr lvl="0"/>
            <a:r>
              <a:rPr lang="en-US" sz="2400" dirty="0"/>
              <a:t>Practice portion control and mindful eating habits.</a:t>
            </a:r>
          </a:p>
          <a:p>
            <a:pPr lvl="0"/>
            <a:r>
              <a:rPr lang="en-US" sz="2400" dirty="0"/>
              <a:t>Support local food systems and reduce environmental impact through sustainable choices.</a:t>
            </a:r>
          </a:p>
          <a:p>
            <a:pPr lvl="0"/>
            <a:r>
              <a:rPr lang="en-US" sz="2400" dirty="0"/>
              <a:t>Prioritize minimally processed and seasonal foods to preserve nutritional value</a:t>
            </a:r>
            <a:r>
              <a:rPr lang="en-US" sz="2400" dirty="0" smtClean="0"/>
              <a:t>.</a:t>
            </a:r>
          </a:p>
          <a:p>
            <a:r>
              <a:rPr lang="en-US" sz="2400" dirty="0" smtClean="0"/>
              <a:t>Stay hydrated by drinking clean, safe water throughout the day.</a:t>
            </a:r>
            <a:endParaRPr lang="en-US" sz="2400" dirty="0"/>
          </a:p>
          <a:p>
            <a:pPr lvl="0"/>
            <a:endParaRPr lang="en-US" sz="2400" dirty="0"/>
          </a:p>
          <a:p>
            <a:r>
              <a:rPr lang="en-US" sz="2400" dirty="0"/>
              <a:t>Farm-to-table tourism meal planning should reflect these evidence-based guidelines to ensure inclusive, nutritious, and enjoyable food experiences for all travelers.</a:t>
            </a:r>
          </a:p>
          <a:p>
            <a:endParaRPr lang="en-US" sz="2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Real-World Examples</a:t>
            </a:r>
            <a:endParaRPr lang="en-US" dirty="0"/>
          </a:p>
        </p:txBody>
      </p:sp>
      <p:sp>
        <p:nvSpPr>
          <p:cNvPr id="3" name="Content Placeholder 2"/>
          <p:cNvSpPr>
            <a:spLocks noGrp="1"/>
          </p:cNvSpPr>
          <p:nvPr>
            <p:ph idx="1"/>
          </p:nvPr>
        </p:nvSpPr>
        <p:spPr>
          <a:xfrm>
            <a:off x="457200" y="1428736"/>
            <a:ext cx="8229600" cy="4697427"/>
          </a:xfrm>
        </p:spPr>
        <p:txBody>
          <a:bodyPr>
            <a:noAutofit/>
          </a:bodyPr>
          <a:lstStyle/>
          <a:p>
            <a:pPr lvl="0"/>
            <a:r>
              <a:rPr lang="en-US" sz="1600" b="1" dirty="0"/>
              <a:t>New Zealand: </a:t>
            </a:r>
            <a:r>
              <a:rPr lang="en-US" sz="1600" b="1" dirty="0" err="1"/>
              <a:t>Hapuku</a:t>
            </a:r>
            <a:r>
              <a:rPr lang="en-US" sz="1600" b="1" dirty="0"/>
              <a:t> Lodge (</a:t>
            </a:r>
            <a:r>
              <a:rPr lang="en-US" sz="1600" b="1" dirty="0" err="1"/>
              <a:t>Kaikōura</a:t>
            </a:r>
            <a:r>
              <a:rPr lang="en-US" sz="1600" b="1" dirty="0"/>
              <a:t>)</a:t>
            </a:r>
            <a:r>
              <a:rPr lang="en-US" sz="1600" dirty="0"/>
              <a:t> </a:t>
            </a:r>
            <a:r>
              <a:rPr lang="en-US" sz="1600" dirty="0" err="1"/>
              <a:t>Hapuku</a:t>
            </a:r>
            <a:r>
              <a:rPr lang="en-US" sz="1600" dirty="0"/>
              <a:t> Lodge exemplifies New Zealand’s commitment to sustainable, health-conscious tourism. The property curates an exclusive farm-to-table dining experience centered around seasonal produce grown in its own gardens. Their vegan tasting menu features dishes crafted from native herbs, fresh root vegetables, and locally-sourced fruit, while gluten-free options are carefully prepared to avoid cross-contamination. Guests are invited to walk through the organic gardens and learn about the origins of the ingredients used in their meals, creating a hands-on connection to the land. Beyond dining, the lodge integrates sustainability into all aspects of the guest experience, including composting, solar energy, and rainwater harvesting. Such initiatives ensure that culinary excellence aligns with environmental stewardship and guest wellbeing.</a:t>
            </a:r>
          </a:p>
          <a:p>
            <a:pPr lvl="0"/>
            <a:r>
              <a:rPr lang="en-US" sz="1600" b="1" dirty="0"/>
              <a:t>Thailand: Four Seasons Resort (Chiang Mai)</a:t>
            </a:r>
            <a:r>
              <a:rPr lang="en-US" sz="1600" dirty="0"/>
              <a:t> Four Seasons Chiang Mai integrates the farm-to-table model seamlessly with luxury and tradition. The resort features its own on-site organic farm, which provides a wide variety of herbs, fruits, and vegetables used in daily meal preparation. Visitors can join guided farm tours, participate in cooking classes, and see firsthand how sustainable agriculture supports local communities. The culinary offerings are designed to respect Thai heritage while incorporating dietary inclusivity—vegan, gluten-free, and diabetic-friendly meals are standard, not an exception. By collaborating with nearby farmers, the resort not only ensures ingredient freshness but also strengthens the local agricultural economy. Their approach serves as a model for balancing traditional gastronomy with modern dietary needs and environmental responsibility</a:t>
            </a:r>
            <a:r>
              <a:rPr lang="en-US" sz="1600" dirty="0" smtClean="0"/>
              <a:t>.</a:t>
            </a:r>
            <a:endParaRPr lang="en-US" sz="16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47500" lnSpcReduction="20000"/>
          </a:bodyPr>
          <a:lstStyle/>
          <a:p>
            <a:pPr lvl="0"/>
            <a:r>
              <a:rPr lang="en-US" b="1" dirty="0"/>
              <a:t>Mexico: </a:t>
            </a:r>
            <a:r>
              <a:rPr lang="en-US" b="1" dirty="0" err="1"/>
              <a:t>Piedra</a:t>
            </a:r>
            <a:r>
              <a:rPr lang="en-US" b="1" dirty="0"/>
              <a:t> </a:t>
            </a:r>
            <a:r>
              <a:rPr lang="en-US" b="1" dirty="0" err="1"/>
              <a:t>Escondida</a:t>
            </a:r>
            <a:r>
              <a:rPr lang="en-US" b="1" dirty="0"/>
              <a:t> Hotel (</a:t>
            </a:r>
            <a:r>
              <a:rPr lang="en-US" b="1" dirty="0" err="1"/>
              <a:t>Tulum</a:t>
            </a:r>
            <a:r>
              <a:rPr lang="en-US" b="1" dirty="0"/>
              <a:t>)</a:t>
            </a:r>
            <a:r>
              <a:rPr lang="en-US" dirty="0"/>
              <a:t> Located on the Caribbean coastline, </a:t>
            </a:r>
            <a:r>
              <a:rPr lang="en-US" dirty="0" err="1"/>
              <a:t>Piedra</a:t>
            </a:r>
            <a:r>
              <a:rPr lang="en-US" dirty="0"/>
              <a:t> </a:t>
            </a:r>
            <a:r>
              <a:rPr lang="en-US" dirty="0" err="1"/>
              <a:t>Escondida</a:t>
            </a:r>
            <a:r>
              <a:rPr lang="en-US" dirty="0"/>
              <a:t> Hotel has established itself as a pioneer in sustainable gastronomy. Partnering with local organic farms, the hotel designs its menu around ingredients like plantains, avocados, and corn, all sourced within the region. Their chefs create plant-based meals rich in local flavor and suitable for vegan, gluten-free, and diabetic diets, demonstrating that dietary inclusivity need not sacrifice cultural authenticity. The hotel hosts seasonal food festivals, showcasing indigenous cooking techniques and involving local chefs and farmers. These events foster cultural exchange and encourage guests to understand the roots of traditional Mexican cuisine. Additionally, strict sourcing practices and waste management strategies ensure minimal environmental impact, making each meal a meaningful part of the eco-tourism experience.</a:t>
            </a:r>
          </a:p>
          <a:p>
            <a:pPr lvl="0"/>
            <a:r>
              <a:rPr lang="en-US" b="1" dirty="0"/>
              <a:t>Italy (Bonus Destination): </a:t>
            </a:r>
            <a:r>
              <a:rPr lang="en-US" b="1" dirty="0" err="1"/>
              <a:t>Borgo</a:t>
            </a:r>
            <a:r>
              <a:rPr lang="en-US" b="1" dirty="0"/>
              <a:t> </a:t>
            </a:r>
            <a:r>
              <a:rPr lang="en-US" b="1" dirty="0" err="1"/>
              <a:t>Pignano</a:t>
            </a:r>
            <a:r>
              <a:rPr lang="en-US" b="1" dirty="0"/>
              <a:t> (Tuscany)</a:t>
            </a:r>
            <a:r>
              <a:rPr lang="en-US" dirty="0"/>
              <a:t> Though not among the main three destinations, </a:t>
            </a:r>
            <a:r>
              <a:rPr lang="en-US" dirty="0" err="1"/>
              <a:t>Borgo</a:t>
            </a:r>
            <a:r>
              <a:rPr lang="en-US" dirty="0"/>
              <a:t> </a:t>
            </a:r>
            <a:r>
              <a:rPr lang="en-US" dirty="0" err="1"/>
              <a:t>Pignano</a:t>
            </a:r>
            <a:r>
              <a:rPr lang="en-US" dirty="0"/>
              <a:t> in Tuscany represents the gold standard of farm-to-table hospitality. This luxury estate operates a biodynamic farm producing vegetables, herbs, olives, and gluten-free ancient grains, all used in its in-house restaurant. Menus are crafted daily based on what is harvested, ensuring freshness and nutritional integrity. Vegan and diabetic-friendly options are not only available but celebrated through innovative Mediterranean recipes. The estate runs culinary workshops where guests learn how to prepare dishes from scratch, using ingredients picked directly from the garden. Sustainability goes beyond food—eco-conscious building practices, solar energy, and water recycling all contribute to a comprehensive green model. This location inspires global properties seeking to combine health, heritage, and harmony with nature.</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a:xfrm>
            <a:off x="457200" y="1600200"/>
            <a:ext cx="8229600" cy="4757758"/>
          </a:xfrm>
        </p:spPr>
        <p:txBody>
          <a:bodyPr>
            <a:normAutofit fontScale="55000" lnSpcReduction="20000"/>
          </a:bodyPr>
          <a:lstStyle/>
          <a:p>
            <a:r>
              <a:rPr lang="en-US" dirty="0" err="1"/>
              <a:t>Feenstra</a:t>
            </a:r>
            <a:r>
              <a:rPr lang="en-US" dirty="0"/>
              <a:t>, G. (2002). </a:t>
            </a:r>
            <a:r>
              <a:rPr lang="en-US" i="1" dirty="0"/>
              <a:t>Creating space for sustainable food systems: Lessons from the field</a:t>
            </a:r>
            <a:r>
              <a:rPr lang="en-US" dirty="0"/>
              <a:t>. Agriculture and Human Values, 19(2), 99–106.</a:t>
            </a:r>
          </a:p>
          <a:p>
            <a:r>
              <a:rPr lang="en-US" dirty="0"/>
              <a:t>Global Sustainable Tourism Council. (2023). </a:t>
            </a:r>
            <a:r>
              <a:rPr lang="en-US" i="1" dirty="0"/>
              <a:t>Sustainable food service guidelines</a:t>
            </a:r>
            <a:r>
              <a:rPr lang="en-US" dirty="0"/>
              <a:t>. </a:t>
            </a:r>
            <a:r>
              <a:rPr lang="en-US" u="sng" dirty="0">
                <a:hlinkClick r:id="rId2"/>
              </a:rPr>
              <a:t>https://www.gstcouncil.org</a:t>
            </a:r>
            <a:endParaRPr lang="en-US" dirty="0"/>
          </a:p>
          <a:p>
            <a:r>
              <a:rPr lang="en-US" dirty="0" err="1"/>
              <a:t>Hapuku</a:t>
            </a:r>
            <a:r>
              <a:rPr lang="en-US" dirty="0"/>
              <a:t> Lodge. (2024). </a:t>
            </a:r>
            <a:r>
              <a:rPr lang="en-US" i="1" dirty="0"/>
              <a:t>Dining Experiences</a:t>
            </a:r>
            <a:r>
              <a:rPr lang="en-US" dirty="0"/>
              <a:t>. </a:t>
            </a:r>
            <a:r>
              <a:rPr lang="en-US" u="sng" dirty="0">
                <a:hlinkClick r:id="rId3"/>
              </a:rPr>
              <a:t>https://www.hapukulodge.com</a:t>
            </a:r>
            <a:endParaRPr lang="en-US" dirty="0"/>
          </a:p>
          <a:p>
            <a:r>
              <a:rPr lang="en-US" dirty="0"/>
              <a:t>INEGI Mexico. (2022). </a:t>
            </a:r>
            <a:r>
              <a:rPr lang="en-US" i="1" dirty="0"/>
              <a:t>Agro-food production in Mexico</a:t>
            </a:r>
            <a:r>
              <a:rPr lang="en-US" dirty="0"/>
              <a:t>. </a:t>
            </a:r>
            <a:r>
              <a:rPr lang="en-US" u="sng" dirty="0">
                <a:hlinkClick r:id="rId4"/>
              </a:rPr>
              <a:t>https://www.inegi.org.mx</a:t>
            </a:r>
            <a:endParaRPr lang="en-US" dirty="0"/>
          </a:p>
          <a:p>
            <a:r>
              <a:rPr lang="en-US" dirty="0"/>
              <a:t>Ministry for Primary Industries NZ. (2020). </a:t>
            </a:r>
            <a:r>
              <a:rPr lang="en-US" i="1" dirty="0"/>
              <a:t>Food allergen labeling and cross-contact</a:t>
            </a:r>
            <a:r>
              <a:rPr lang="en-US" dirty="0"/>
              <a:t>. </a:t>
            </a:r>
            <a:r>
              <a:rPr lang="en-US" u="sng" dirty="0">
                <a:hlinkClick r:id="rId5"/>
              </a:rPr>
              <a:t>https://www.mpi.govt.nz</a:t>
            </a:r>
            <a:endParaRPr lang="en-US" dirty="0"/>
          </a:p>
          <a:p>
            <a:r>
              <a:rPr lang="en-US" dirty="0" err="1"/>
              <a:t>Piedra</a:t>
            </a:r>
            <a:r>
              <a:rPr lang="en-US" dirty="0"/>
              <a:t> </a:t>
            </a:r>
            <a:r>
              <a:rPr lang="en-US" dirty="0" err="1"/>
              <a:t>Escondida</a:t>
            </a:r>
            <a:r>
              <a:rPr lang="en-US" dirty="0"/>
              <a:t> Hotel. (2024). </a:t>
            </a:r>
            <a:r>
              <a:rPr lang="en-US" i="1" dirty="0"/>
              <a:t>Sustainability Practices</a:t>
            </a:r>
            <a:r>
              <a:rPr lang="en-US" dirty="0"/>
              <a:t>. </a:t>
            </a:r>
            <a:r>
              <a:rPr lang="en-US" u="sng" dirty="0">
                <a:hlinkClick r:id="rId6"/>
              </a:rPr>
              <a:t>https://www.piedraescondida.com</a:t>
            </a:r>
            <a:endParaRPr lang="en-US" dirty="0"/>
          </a:p>
          <a:p>
            <a:r>
              <a:rPr lang="en-US" dirty="0"/>
              <a:t>Sims, R. (2009). </a:t>
            </a:r>
            <a:r>
              <a:rPr lang="en-US" i="1" dirty="0"/>
              <a:t>Food, place and authenticity: Local food and the sustainable tourism experience</a:t>
            </a:r>
            <a:r>
              <a:rPr lang="en-US" dirty="0"/>
              <a:t>. Journal of Sustainable Tourism, 17(3), 321–336.</a:t>
            </a:r>
          </a:p>
          <a:p>
            <a:r>
              <a:rPr lang="en-US" dirty="0"/>
              <a:t>Tourism Authority of Thailand. (2021). </a:t>
            </a:r>
            <a:r>
              <a:rPr lang="en-US" i="1" dirty="0"/>
              <a:t>Food safety and tourism</a:t>
            </a:r>
            <a:r>
              <a:rPr lang="en-US" dirty="0"/>
              <a:t>. </a:t>
            </a:r>
            <a:r>
              <a:rPr lang="en-US" u="sng" dirty="0">
                <a:hlinkClick r:id="rId7"/>
              </a:rPr>
              <a:t>https://www.tourismthailand.org</a:t>
            </a:r>
            <a:endParaRPr lang="en-US" dirty="0"/>
          </a:p>
          <a:p>
            <a:r>
              <a:rPr lang="en-US" dirty="0"/>
              <a:t>World Health Organization. (2021). </a:t>
            </a:r>
            <a:r>
              <a:rPr lang="en-US" i="1" dirty="0"/>
              <a:t>Healthy diet</a:t>
            </a:r>
            <a:r>
              <a:rPr lang="en-US" dirty="0"/>
              <a:t>. </a:t>
            </a:r>
            <a:r>
              <a:rPr lang="en-US" u="sng" dirty="0">
                <a:hlinkClick r:id="rId8"/>
              </a:rPr>
              <a:t>https://www.who.int/news-room/fact-sheets/detail/healthy-diet</a:t>
            </a:r>
            <a:endParaRPr lang="en-US" dirty="0"/>
          </a:p>
          <a:p>
            <a:r>
              <a:rPr lang="en-US" dirty="0"/>
              <a:t>Four Seasons Chiang Mai. (2024). </a:t>
            </a:r>
            <a:r>
              <a:rPr lang="en-US" i="1" dirty="0"/>
              <a:t>Organic Farm Offerings</a:t>
            </a:r>
            <a:r>
              <a:rPr lang="en-US" dirty="0"/>
              <a:t>. </a:t>
            </a:r>
            <a:r>
              <a:rPr lang="en-US" u="sng" dirty="0">
                <a:hlinkClick r:id="rId9"/>
              </a:rPr>
              <a:t>https://</a:t>
            </a:r>
            <a:r>
              <a:rPr lang="en-US" u="sng" dirty="0" smtClean="0">
                <a:hlinkClick r:id="rId9"/>
              </a:rPr>
              <a:t>www.fourseasons.com/chiangmai</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14620"/>
            <a:ext cx="8229600" cy="1143000"/>
          </a:xfrm>
        </p:spPr>
        <p:txBody>
          <a:bodyPr/>
          <a:lstStyle/>
          <a:p>
            <a:r>
              <a:rPr lang="en-US" dirty="0"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TotalTime>
  <Words>2056</Words>
  <Application>Microsoft Office PowerPoint</Application>
  <PresentationFormat>On-screen Show (4:3)</PresentationFormat>
  <Paragraphs>88</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Farm-to-Table Tourism Meal Solutions Destinations: New Zealand, Thailand, Mexico </vt:lpstr>
      <vt:lpstr>INDEX</vt:lpstr>
      <vt:lpstr>Introduction</vt:lpstr>
      <vt:lpstr>Understanding Farm-to-Table Concept</vt:lpstr>
      <vt:lpstr>Destination 1 — New Zealand</vt:lpstr>
      <vt:lpstr>New Zealand — Challenges and Sourcing</vt:lpstr>
      <vt:lpstr>Destination 2 — Thailand</vt:lpstr>
      <vt:lpstr>Thailand — Challenges and Sourcing</vt:lpstr>
      <vt:lpstr>Destination 3 — Mexico</vt:lpstr>
      <vt:lpstr>Mexico — Challenges and Sourcing</vt:lpstr>
      <vt:lpstr>Hospitality Partner Guidelines</vt:lpstr>
      <vt:lpstr>Communication Templates</vt:lpstr>
      <vt:lpstr>WHO Dietary Guidelines</vt:lpstr>
      <vt:lpstr>Slide 14</vt:lpstr>
      <vt:lpstr>Slide 15</vt:lpstr>
      <vt:lpstr>Real-World Examples</vt:lpstr>
      <vt:lpstr>Slide 17</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Farm-to-Table Tourism Meal Solutions Destinations: New Zealand, Thailand, Mexico </dc:title>
  <dc:creator>ANCHALIKA</dc:creator>
  <cp:lastModifiedBy>ANCHALIKA</cp:lastModifiedBy>
  <cp:revision>2</cp:revision>
  <dcterms:created xsi:type="dcterms:W3CDTF">2025-04-30T19:50:52Z</dcterms:created>
  <dcterms:modified xsi:type="dcterms:W3CDTF">2025-05-03T15:07:10Z</dcterms:modified>
</cp:coreProperties>
</file>