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256" r:id="rId5"/>
    <p:sldId id="257" r:id="rId6"/>
    <p:sldId id="353" r:id="rId7"/>
    <p:sldId id="354" r:id="rId8"/>
    <p:sldId id="355" r:id="rId9"/>
    <p:sldId id="358" r:id="rId10"/>
    <p:sldId id="361" r:id="rId11"/>
    <p:sldId id="373" r:id="rId12"/>
    <p:sldId id="362" r:id="rId13"/>
    <p:sldId id="363" r:id="rId14"/>
    <p:sldId id="357" r:id="rId15"/>
    <p:sldId id="360" r:id="rId16"/>
    <p:sldId id="365" r:id="rId17"/>
    <p:sldId id="366" r:id="rId18"/>
    <p:sldId id="364" r:id="rId19"/>
    <p:sldId id="367" r:id="rId20"/>
    <p:sldId id="368" r:id="rId21"/>
    <p:sldId id="369" r:id="rId22"/>
    <p:sldId id="370" r:id="rId23"/>
    <p:sldId id="371" r:id="rId24"/>
    <p:sldId id="372" r:id="rId25"/>
    <p:sldId id="375" r:id="rId26"/>
    <p:sldId id="376" r:id="rId27"/>
    <p:sldId id="377" r:id="rId28"/>
    <p:sldId id="378" r:id="rId29"/>
    <p:sldId id="379" r:id="rId30"/>
    <p:sldId id="381" r:id="rId31"/>
    <p:sldId id="382" r:id="rId32"/>
    <p:sldId id="269" r:id="rId33"/>
  </p:sldIdLst>
  <p:sldSz cx="12198350" cy="6858000"/>
  <p:notesSz cx="6858000" cy="9144000"/>
  <p:embeddedFontLs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Georgia" panose="02040502050405020303" pitchFamily="18" charset="0"/>
      <p:regular r:id="rId40"/>
      <p:bold r:id="rId41"/>
      <p:italic r:id="rId42"/>
      <p:boldItalic r:id="rId43"/>
    </p:embeddedFont>
    <p:embeddedFont>
      <p:font typeface="Minion" panose="02000503070000020003" pitchFamily="2" charset="0"/>
      <p:regular r:id="rId44"/>
      <p:bold r:id="rId45"/>
      <p:italic r:id="rId46"/>
      <p:boldItalic r:id="rId47"/>
    </p:embeddedFont>
  </p:embeddedFontLst>
  <p:custDataLst>
    <p:tags r:id="rId4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6E77"/>
    <a:srgbClr val="3D8C98"/>
    <a:srgbClr val="A82FA3"/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4.fntdata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1.fntdata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9.fntdata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48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0" Type="http://schemas.openxmlformats.org/officeDocument/2006/relationships/slide" Target="slides/slide16.xml"/><Relationship Id="rId41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18-11-2025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18-11-2025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18-11-2025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Planning </a:t>
            </a:r>
            <a:r>
              <a:rPr lang="nl-NL" sz="4400" dirty="0" err="1"/>
              <a:t>and</a:t>
            </a:r>
            <a:r>
              <a:rPr lang="nl-NL" sz="4400" dirty="0"/>
              <a:t> Management of </a:t>
            </a:r>
            <a:r>
              <a:rPr lang="nl-NL" sz="4400" dirty="0" err="1"/>
              <a:t>Sustainable</a:t>
            </a:r>
            <a:r>
              <a:rPr lang="nl-NL" sz="4400" dirty="0"/>
              <a:t> </a:t>
            </a:r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Spaces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endParaRPr lang="nl-NL" sz="2000" dirty="0">
              <a:solidFill>
                <a:schemeClr val="bg1"/>
              </a:solidFill>
            </a:endParaRPr>
          </a:p>
          <a:p>
            <a:endParaRPr lang="nl-NL" sz="2000" dirty="0">
              <a:solidFill>
                <a:schemeClr val="bg1"/>
              </a:solidFill>
            </a:endParaRPr>
          </a:p>
          <a:p>
            <a:endParaRPr lang="nl-NL" sz="2000" dirty="0">
              <a:solidFill>
                <a:schemeClr val="bg1"/>
              </a:solidFill>
            </a:endParaRPr>
          </a:p>
          <a:p>
            <a:endParaRPr lang="nl-NL" sz="2000" dirty="0">
              <a:solidFill>
                <a:schemeClr val="bg1"/>
              </a:solidFill>
            </a:endParaRPr>
          </a:p>
          <a:p>
            <a:endParaRPr lang="nl-NL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sz="2000" dirty="0">
                <a:solidFill>
                  <a:schemeClr val="bg1"/>
                </a:solidFill>
              </a:rPr>
              <a:t> 1- On </a:t>
            </a:r>
            <a:r>
              <a:rPr lang="nl-NL" sz="2000" dirty="0" err="1">
                <a:solidFill>
                  <a:schemeClr val="bg1"/>
                </a:solidFill>
              </a:rPr>
              <a:t>the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meaning</a:t>
            </a:r>
            <a:r>
              <a:rPr lang="nl-NL" sz="2000" dirty="0">
                <a:solidFill>
                  <a:schemeClr val="bg1"/>
                </a:solidFill>
              </a:rPr>
              <a:t> of Crisis</a:t>
            </a:r>
          </a:p>
          <a:p>
            <a:pPr marL="0" indent="0">
              <a:buNone/>
            </a:pPr>
            <a:r>
              <a:rPr lang="nl-NL" sz="2000" dirty="0">
                <a:solidFill>
                  <a:schemeClr val="bg1"/>
                </a:solidFill>
              </a:rPr>
              <a:t> 2- </a:t>
            </a:r>
            <a:r>
              <a:rPr lang="nl-NL" sz="2000" dirty="0" err="1">
                <a:solidFill>
                  <a:schemeClr val="bg1"/>
                </a:solidFill>
              </a:rPr>
              <a:t>Economic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Tourism</a:t>
            </a:r>
            <a:r>
              <a:rPr lang="nl-NL" sz="2000" dirty="0">
                <a:solidFill>
                  <a:schemeClr val="bg1"/>
                </a:solidFill>
              </a:rPr>
              <a:t> Crises</a:t>
            </a:r>
          </a:p>
          <a:p>
            <a:pPr marL="0" indent="0">
              <a:buNone/>
            </a:pPr>
            <a:r>
              <a:rPr lang="nl-NL" sz="2000" dirty="0">
                <a:solidFill>
                  <a:schemeClr val="bg1"/>
                </a:solidFill>
              </a:rPr>
              <a:t> 3- </a:t>
            </a:r>
            <a:r>
              <a:rPr lang="nl-NL" sz="2000" dirty="0" err="1">
                <a:solidFill>
                  <a:schemeClr val="bg1"/>
                </a:solidFill>
              </a:rPr>
              <a:t>Political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Instability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And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Tourism</a:t>
            </a:r>
            <a:r>
              <a:rPr lang="nl-NL" sz="20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6747247" y="19768"/>
            <a:ext cx="5444719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1- On </a:t>
            </a:r>
            <a:r>
              <a:rPr lang="nl-NL" sz="3200" dirty="0" err="1">
                <a:solidFill>
                  <a:schemeClr val="bg1"/>
                </a:solidFill>
              </a:rPr>
              <a:t>the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meaning</a:t>
            </a:r>
            <a:r>
              <a:rPr lang="nl-NL" sz="3200" dirty="0">
                <a:solidFill>
                  <a:schemeClr val="bg1"/>
                </a:solidFill>
              </a:rPr>
              <a:t> of Crisis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18855" y="1988840"/>
            <a:ext cx="8208912" cy="38884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DE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Normally, there is disagreement regarding a concrete definition of a crisis</a:t>
            </a:r>
            <a:r>
              <a:rPr lang="en-DE" dirty="0">
                <a:solidFill>
                  <a:schemeClr val="bg1"/>
                </a:solidFill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DE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Nevertheless,</a:t>
            </a:r>
            <a:r>
              <a:rPr lang="en-DE" dirty="0">
                <a:solidFill>
                  <a:schemeClr val="bg1"/>
                </a:solidFill>
              </a:rPr>
              <a:t> it can be defined as a “</a:t>
            </a:r>
            <a:r>
              <a:rPr lang="en-US" dirty="0">
                <a:solidFill>
                  <a:schemeClr val="bg1"/>
                </a:solidFill>
              </a:rPr>
              <a:t>sudden phenomenon, such as war, terrorist attack, economic decline, extreme natural events/disasters, or pandemics, that have an economic, social, cultural, and political impact on individuals, society, and economies” (European Travel Commission, 2024). </a:t>
            </a:r>
            <a:endParaRPr lang="en-DE" dirty="0">
              <a:solidFill>
                <a:schemeClr val="bg1"/>
              </a:solidFill>
            </a:endParaRPr>
          </a:p>
          <a:p>
            <a:pPr algn="ctr"/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482551" y="3068960"/>
            <a:ext cx="2253753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What</a:t>
            </a:r>
            <a:r>
              <a:rPr lang="en-DE" b="1" dirty="0">
                <a:solidFill>
                  <a:schemeClr val="bg1"/>
                </a:solidFill>
              </a:rPr>
              <a:t> do we mean by a crisis?  </a:t>
            </a:r>
          </a:p>
          <a:p>
            <a:pPr algn="ctr"/>
            <a:endParaRPr lang="en-DE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5B632A-BCDC-9C11-226E-B662DABD4473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07271964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1- On </a:t>
            </a:r>
            <a:r>
              <a:rPr lang="nl-NL" sz="3200" dirty="0" err="1">
                <a:solidFill>
                  <a:schemeClr val="bg1"/>
                </a:solidFill>
              </a:rPr>
              <a:t>the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meaning</a:t>
            </a:r>
            <a:r>
              <a:rPr lang="nl-NL" sz="3200" dirty="0">
                <a:solidFill>
                  <a:schemeClr val="bg1"/>
                </a:solidFill>
              </a:rPr>
              <a:t> of Crisis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08032" y="1941687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DE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Despite the many definitions of a crisis, they share common features: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 triggering event causing major change.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An inability to cope with that change.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 threat to the organization’s core existence.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482551" y="3068960"/>
            <a:ext cx="2253753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What</a:t>
            </a:r>
            <a:r>
              <a:rPr lang="en-DE" b="1" dirty="0">
                <a:solidFill>
                  <a:schemeClr val="bg1"/>
                </a:solidFill>
              </a:rPr>
              <a:t> do we mean by a crisis?  </a:t>
            </a:r>
          </a:p>
          <a:p>
            <a:pPr algn="ctr"/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42851255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1- On </a:t>
            </a:r>
            <a:r>
              <a:rPr lang="nl-NL" sz="3200" dirty="0" err="1">
                <a:solidFill>
                  <a:schemeClr val="bg1"/>
                </a:solidFill>
              </a:rPr>
              <a:t>the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meaning</a:t>
            </a:r>
            <a:r>
              <a:rPr lang="nl-NL" sz="3200" dirty="0">
                <a:solidFill>
                  <a:schemeClr val="bg1"/>
                </a:solidFill>
              </a:rPr>
              <a:t> of Crisis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08032" y="1941687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DE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Tourism crises often stem from: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Economic Causes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Political Causes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Socio-Cultural Causes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Environmental Causes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482551" y="3068960"/>
            <a:ext cx="2253753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de-DE" b="1" dirty="0" err="1">
                <a:solidFill>
                  <a:schemeClr val="bg1"/>
                </a:solidFill>
              </a:rPr>
              <a:t>Causes</a:t>
            </a:r>
            <a:r>
              <a:rPr lang="de-DE" b="1" dirty="0">
                <a:solidFill>
                  <a:schemeClr val="bg1"/>
                </a:solidFill>
              </a:rPr>
              <a:t> </a:t>
            </a:r>
            <a:r>
              <a:rPr lang="de-DE" b="1" dirty="0" err="1">
                <a:solidFill>
                  <a:schemeClr val="bg1"/>
                </a:solidFill>
              </a:rPr>
              <a:t>of</a:t>
            </a:r>
            <a:r>
              <a:rPr lang="de-DE" b="1" dirty="0">
                <a:solidFill>
                  <a:schemeClr val="bg1"/>
                </a:solidFill>
              </a:rPr>
              <a:t> Crisis:</a:t>
            </a:r>
            <a:endParaRPr lang="en-DE" b="1" dirty="0">
              <a:solidFill>
                <a:schemeClr val="bg1"/>
              </a:solidFill>
            </a:endParaRPr>
          </a:p>
          <a:p>
            <a:pPr algn="ctr"/>
            <a:endParaRPr lang="en-DE" dirty="0"/>
          </a:p>
        </p:txBody>
      </p:sp>
      <p:pic>
        <p:nvPicPr>
          <p:cNvPr id="1026" name="Picture 2" descr="Can the tourism industry survive the climate crisis? | Environment | The  Guardian">
            <a:extLst>
              <a:ext uri="{FF2B5EF4-FFF2-40B4-BE49-F238E27FC236}">
                <a16:creationId xmlns:a16="http://schemas.microsoft.com/office/drawing/2014/main" id="{3CCDE281-4C50-4C26-24F6-FD75AF49F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271" y="19768"/>
            <a:ext cx="5234784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37314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pic>
        <p:nvPicPr>
          <p:cNvPr id="4098" name="Picture 2" descr="347,000+ Economic Downturn Stock Photos, Pictures &amp; Royalty-Free Images -  iStock | Economic downturn icon, Economic downturn oil, Economic downturn  infographic">
            <a:extLst>
              <a:ext uri="{FF2B5EF4-FFF2-40B4-BE49-F238E27FC236}">
                <a16:creationId xmlns:a16="http://schemas.microsoft.com/office/drawing/2014/main" id="{B04B514E-7E06-BCD4-312D-B13D9B1F9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21"/>
            <a:ext cx="12198349" cy="644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el 6">
            <a:extLst>
              <a:ext uri="{FF2B5EF4-FFF2-40B4-BE49-F238E27FC236}">
                <a16:creationId xmlns:a16="http://schemas.microsoft.com/office/drawing/2014/main" id="{FB6CEAD4-42F5-B601-0ABA-5A3CC749D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91" y="1916832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</p:spTree>
    <p:extLst>
      <p:ext uri="{BB962C8B-B14F-4D97-AF65-F5344CB8AC3E}">
        <p14:creationId xmlns:p14="http://schemas.microsoft.com/office/powerpoint/2010/main" val="245034050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90863" y="2217291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“A crisis for the tourism industry which arises from eco- nomic changes within the tourism system or wider economy” (Henderson, 2007).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Impact on the Tourism Industry: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Fewer people can afford to travel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Lower spending per tourist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Slower investment in tourism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176661" y="2888940"/>
            <a:ext cx="281070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nl-NL" b="1" dirty="0">
                <a:solidFill>
                  <a:schemeClr val="bg1"/>
                </a:solidFill>
              </a:rPr>
              <a:t>2.1- </a:t>
            </a:r>
            <a:r>
              <a:rPr lang="nl-NL" sz="1800" b="1" dirty="0" err="1">
                <a:solidFill>
                  <a:schemeClr val="bg1"/>
                </a:solidFill>
              </a:rPr>
              <a:t>Defining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nl-NL" sz="1800" b="1" dirty="0" err="1">
                <a:solidFill>
                  <a:schemeClr val="bg1"/>
                </a:solidFill>
              </a:rPr>
              <a:t>Tourism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NL" b="1" dirty="0">
                <a:solidFill>
                  <a:schemeClr val="bg1"/>
                </a:solidFill>
              </a:rPr>
              <a:t>Crisis: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344379810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90863" y="2217291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Travel decisions depend heavily on: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actual cost of travel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perceived cost of travel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An individual’s financial situation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These factors influence decisions on destination, type of travel, and trip frequency.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176661" y="2888940"/>
            <a:ext cx="281070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nl-NL" b="1" dirty="0">
                <a:solidFill>
                  <a:schemeClr val="bg1"/>
                </a:solidFill>
              </a:rPr>
              <a:t>2.1- </a:t>
            </a:r>
            <a:r>
              <a:rPr lang="nl-NL" sz="1800" b="1" dirty="0" err="1">
                <a:solidFill>
                  <a:schemeClr val="bg1"/>
                </a:solidFill>
              </a:rPr>
              <a:t>Costs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nl-NL" sz="1800" b="1" dirty="0" err="1">
                <a:solidFill>
                  <a:schemeClr val="bg1"/>
                </a:solidFill>
              </a:rPr>
              <a:t>and</a:t>
            </a:r>
            <a:r>
              <a:rPr lang="nl-NL" sz="1800" b="1" dirty="0">
                <a:solidFill>
                  <a:schemeClr val="bg1"/>
                </a:solidFill>
              </a:rPr>
              <a:t> Consumer Financial </a:t>
            </a:r>
            <a:r>
              <a:rPr lang="nl-NL" sz="1800" b="1" dirty="0" err="1">
                <a:solidFill>
                  <a:schemeClr val="bg1"/>
                </a:solidFill>
              </a:rPr>
              <a:t>Position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917149283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90863" y="2217291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Income strongly influences participation in leisure tourism.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Higher disposable income increases travel activity.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Post–WWII income growth in Western countries expanded long-distance travel.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176661" y="2888940"/>
            <a:ext cx="281070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b="1" dirty="0">
                <a:solidFill>
                  <a:schemeClr val="bg1"/>
                </a:solidFill>
              </a:rPr>
              <a:t>2.2- </a:t>
            </a:r>
            <a:r>
              <a:rPr lang="en-US" b="1" dirty="0">
                <a:solidFill>
                  <a:schemeClr val="bg1"/>
                </a:solidFill>
              </a:rPr>
              <a:t>Income Levels and Tourism Participation</a:t>
            </a:r>
          </a:p>
          <a:p>
            <a:pPr marL="0" indent="0">
              <a:lnSpc>
                <a:spcPct val="150000"/>
              </a:lnSpc>
              <a:buNone/>
            </a:pP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175965916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90863" y="2217291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Economic growth creates new middle-class consumers.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Examples: Korea, Taiwan, Singapore, and China, India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However,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Recessions weaken tourism demand and can trigger tourism crises.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Early 1990s U.S. recession led to decline in Hawaii tourism.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Japan’s economic problems in the 1990s reduced outbound travel.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279636" y="3068960"/>
            <a:ext cx="2461452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nl-NL" b="1" dirty="0">
                <a:solidFill>
                  <a:schemeClr val="bg1"/>
                </a:solidFill>
              </a:rPr>
              <a:t>2.3- </a:t>
            </a:r>
            <a:r>
              <a:rPr lang="en-US" b="1" dirty="0">
                <a:solidFill>
                  <a:schemeClr val="bg1"/>
                </a:solidFill>
              </a:rPr>
              <a:t>Economic Development and Downturns</a:t>
            </a:r>
          </a:p>
          <a:p>
            <a:pPr marL="0" indent="0">
              <a:lnSpc>
                <a:spcPct val="150000"/>
              </a:lnSpc>
              <a:buNone/>
            </a:pP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2196634295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08032" y="1941687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DE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Economic downturns and recessions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Currency and Fluctuation rates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Loss of market confidence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Withdrawal of investment funds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50481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nl-NL" sz="1800" b="1" dirty="0">
                <a:solidFill>
                  <a:schemeClr val="bg1"/>
                </a:solidFill>
              </a:rPr>
              <a:t>2.4- </a:t>
            </a:r>
            <a:r>
              <a:rPr lang="nl-NL" sz="1800" b="1" dirty="0" err="1">
                <a:solidFill>
                  <a:schemeClr val="bg1"/>
                </a:solidFill>
              </a:rPr>
              <a:t>Economic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nl-NL" sz="1800" b="1" dirty="0" err="1">
                <a:solidFill>
                  <a:schemeClr val="bg1"/>
                </a:solidFill>
              </a:rPr>
              <a:t>Tourism</a:t>
            </a:r>
            <a:r>
              <a:rPr lang="nl-NL" sz="1800" b="1" dirty="0">
                <a:solidFill>
                  <a:schemeClr val="bg1"/>
                </a:solidFill>
              </a:rPr>
              <a:t> Crises </a:t>
            </a:r>
            <a:r>
              <a:rPr lang="nl-NL" sz="1800" b="1" dirty="0" err="1">
                <a:solidFill>
                  <a:schemeClr val="bg1"/>
                </a:solidFill>
              </a:rPr>
              <a:t>include</a:t>
            </a:r>
            <a:r>
              <a:rPr lang="nl-NL" sz="1800" b="1" dirty="0">
                <a:solidFill>
                  <a:schemeClr val="bg1"/>
                </a:solidFill>
              </a:rPr>
              <a:t>:</a:t>
            </a:r>
            <a:endParaRPr lang="en-DE" b="1" dirty="0"/>
          </a:p>
        </p:txBody>
      </p:sp>
      <p:pic>
        <p:nvPicPr>
          <p:cNvPr id="2050" name="Picture 2" descr="Surviving the recession storm: Secret ingredients to manage your business  during economic downturn">
            <a:extLst>
              <a:ext uri="{FF2B5EF4-FFF2-40B4-BE49-F238E27FC236}">
                <a16:creationId xmlns:a16="http://schemas.microsoft.com/office/drawing/2014/main" id="{49299166-EE29-3E8F-8F9B-98DA56516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944" y="19768"/>
            <a:ext cx="4836405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854006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06376"/>
            <a:ext cx="250481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nl-NL" sz="1800" b="1" dirty="0" err="1">
                <a:solidFill>
                  <a:schemeClr val="bg1"/>
                </a:solidFill>
              </a:rPr>
              <a:t>Economic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nl-NL" sz="1800" b="1" dirty="0" err="1">
                <a:solidFill>
                  <a:schemeClr val="bg1"/>
                </a:solidFill>
              </a:rPr>
              <a:t>Tourism</a:t>
            </a:r>
            <a:r>
              <a:rPr lang="nl-NL" sz="1800" b="1" dirty="0">
                <a:solidFill>
                  <a:schemeClr val="bg1"/>
                </a:solidFill>
              </a:rPr>
              <a:t> Crises </a:t>
            </a:r>
            <a:r>
              <a:rPr lang="nl-NL" sz="1800" b="1" dirty="0" err="1">
                <a:solidFill>
                  <a:schemeClr val="bg1"/>
                </a:solidFill>
              </a:rPr>
              <a:t>include</a:t>
            </a:r>
            <a:r>
              <a:rPr lang="nl-NL" sz="1800" b="1" dirty="0">
                <a:solidFill>
                  <a:schemeClr val="bg1"/>
                </a:solidFill>
              </a:rPr>
              <a:t>:</a:t>
            </a:r>
            <a:endParaRPr lang="en-DE" b="1" dirty="0"/>
          </a:p>
        </p:txBody>
      </p:sp>
      <p:pic>
        <p:nvPicPr>
          <p:cNvPr id="6148" name="Picture 4" descr="The Upcoming Recession - Youth Policy Forum">
            <a:extLst>
              <a:ext uri="{FF2B5EF4-FFF2-40B4-BE49-F238E27FC236}">
                <a16:creationId xmlns:a16="http://schemas.microsoft.com/office/drawing/2014/main" id="{68AFEA48-5FA3-B8C5-6337-AFDE0CD85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12198350" cy="683101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1719D7B-B995-0961-47BD-D2438EF6A9B9}"/>
              </a:ext>
            </a:extLst>
          </p:cNvPr>
          <p:cNvSpPr txBox="1"/>
          <p:nvPr/>
        </p:nvSpPr>
        <p:spPr>
          <a:xfrm>
            <a:off x="351609" y="336545"/>
            <a:ext cx="11846741" cy="2484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DE" dirty="0"/>
          </a:p>
          <a:p>
            <a:pPr>
              <a:lnSpc>
                <a:spcPct val="150000"/>
              </a:lnSpc>
            </a:pPr>
            <a:endParaRPr lang="en-DE" dirty="0"/>
          </a:p>
          <a:p>
            <a:pPr>
              <a:lnSpc>
                <a:spcPct val="150000"/>
              </a:lnSpc>
            </a:pPr>
            <a:r>
              <a:rPr lang="en-DE" sz="3600" b="1" dirty="0"/>
              <a:t>2.5- CASE STUDY: THE 2007 ECONOMIC CRISIS (ITALY, SPAIN, AND GREECE)</a:t>
            </a:r>
          </a:p>
        </p:txBody>
      </p:sp>
    </p:spTree>
    <p:extLst>
      <p:ext uri="{BB962C8B-B14F-4D97-AF65-F5344CB8AC3E}">
        <p14:creationId xmlns:p14="http://schemas.microsoft.com/office/powerpoint/2010/main" val="104058931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08032" y="1941687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DE" dirty="0"/>
              <a:t>Reduced public spending on tourism infrastructure and services.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DE" dirty="0"/>
              <a:t>Increased taxes on tourism services, raising travel costs for locals and international visitors.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DE" dirty="0"/>
              <a:t>Rising unemployment lowered disposable income, resulting in fewer domestic tourists.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50481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sz="1800" b="1" dirty="0">
                <a:solidFill>
                  <a:schemeClr val="bg1"/>
                </a:solidFill>
              </a:rPr>
              <a:t>2.5- </a:t>
            </a:r>
            <a:r>
              <a:rPr lang="en-DE" b="1" dirty="0"/>
              <a:t>Key Effects of 2007 Recession</a:t>
            </a:r>
          </a:p>
        </p:txBody>
      </p:sp>
    </p:spTree>
    <p:extLst>
      <p:ext uri="{BB962C8B-B14F-4D97-AF65-F5344CB8AC3E}">
        <p14:creationId xmlns:p14="http://schemas.microsoft.com/office/powerpoint/2010/main" val="3053518297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08032" y="1941687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Decline in International Tourism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Economic instability reduced tourist arrivals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Spain: Fewer visitors from UK &amp; Germany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Italy &amp; Greece: Lower luxury tourism demand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50481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sz="1800" b="1" dirty="0">
                <a:solidFill>
                  <a:schemeClr val="bg1"/>
                </a:solidFill>
              </a:rPr>
              <a:t>2.5-</a:t>
            </a:r>
            <a:r>
              <a:rPr lang="en-DE" b="1" dirty="0">
                <a:solidFill>
                  <a:schemeClr val="bg1"/>
                </a:solidFill>
              </a:rPr>
              <a:t> </a:t>
            </a:r>
            <a:r>
              <a:rPr lang="en-DE" b="1" dirty="0"/>
              <a:t>Key Effects of 2007 Recession</a:t>
            </a:r>
          </a:p>
        </p:txBody>
      </p:sp>
    </p:spTree>
    <p:extLst>
      <p:ext uri="{BB962C8B-B14F-4D97-AF65-F5344CB8AC3E}">
        <p14:creationId xmlns:p14="http://schemas.microsoft.com/office/powerpoint/2010/main" val="316556599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568B7F-F174-3F53-5B35-CF4464CD9982}"/>
              </a:ext>
            </a:extLst>
          </p:cNvPr>
          <p:cNvSpPr txBox="1"/>
          <p:nvPr/>
        </p:nvSpPr>
        <p:spPr>
          <a:xfrm>
            <a:off x="5475249" y="10482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The Effects of Tourism Trends of Currency Valuations- More than You Can  Imagine – KeyFx Blog">
            <a:extLst>
              <a:ext uri="{FF2B5EF4-FFF2-40B4-BE49-F238E27FC236}">
                <a16:creationId xmlns:a16="http://schemas.microsoft.com/office/drawing/2014/main" id="{9FC5381F-95E0-B152-8701-BF58E2377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C9C899A-BABD-1A1E-D412-A1B5B8E186CE}"/>
              </a:ext>
            </a:extLst>
          </p:cNvPr>
          <p:cNvSpPr txBox="1"/>
          <p:nvPr/>
        </p:nvSpPr>
        <p:spPr>
          <a:xfrm>
            <a:off x="410543" y="1268760"/>
            <a:ext cx="618892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2.6- CURRENCY AND FLUCTUATION RATES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343910171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80120" y="2060848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- Currency values influence tourism trends and investment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Exchange rates affect: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Tourist spending power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Pricing strategies of operators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Destination competitiveness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50481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sz="1800" b="1" dirty="0">
                <a:solidFill>
                  <a:schemeClr val="bg1"/>
                </a:solidFill>
              </a:rPr>
              <a:t>2.6 </a:t>
            </a:r>
            <a:r>
              <a:rPr lang="en-DE" b="1" dirty="0">
                <a:solidFill>
                  <a:schemeClr val="bg1"/>
                </a:solidFill>
              </a:rPr>
              <a:t>- </a:t>
            </a:r>
            <a:r>
              <a:rPr lang="en-US" sz="1800" b="1" dirty="0"/>
              <a:t>Currency and Fluctuation Rates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99284040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08032" y="1941687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- Impact of Fluctuations: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- Stronger currency: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Fewer inbound tourists, more outbound travel</a:t>
            </a:r>
          </a:p>
          <a:p>
            <a:pPr>
              <a:lnSpc>
                <a:spcPct val="150000"/>
              </a:lnSpc>
            </a:pPr>
            <a:r>
              <a:rPr lang="en-US" b="1" dirty="0"/>
              <a:t>- Weaker currency: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More inbound tourists, fewer outbound trips</a:t>
            </a:r>
          </a:p>
          <a:p>
            <a:pPr>
              <a:lnSpc>
                <a:spcPct val="150000"/>
              </a:lnSpc>
            </a:pPr>
            <a:r>
              <a:rPr lang="en-US" b="1" dirty="0"/>
              <a:t>- Price sensitivity: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Tourists adjust travel based on exchange rate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50481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sz="1800" b="1" dirty="0">
                <a:solidFill>
                  <a:schemeClr val="bg1"/>
                </a:solidFill>
              </a:rPr>
              <a:t>2.6 </a:t>
            </a:r>
            <a:r>
              <a:rPr lang="en-DE" b="1" dirty="0">
                <a:solidFill>
                  <a:schemeClr val="bg1"/>
                </a:solidFill>
              </a:rPr>
              <a:t>- </a:t>
            </a:r>
            <a:r>
              <a:rPr lang="en-US" sz="1800" b="1" dirty="0"/>
              <a:t>Currency and Fluctuation Rates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421123814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50481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sz="1800" b="1" dirty="0">
                <a:solidFill>
                  <a:schemeClr val="bg1"/>
                </a:solidFill>
              </a:rPr>
              <a:t>2.6 </a:t>
            </a:r>
            <a:r>
              <a:rPr lang="en-DE" b="1" dirty="0">
                <a:solidFill>
                  <a:schemeClr val="bg1"/>
                </a:solidFill>
              </a:rPr>
              <a:t>- </a:t>
            </a:r>
            <a:r>
              <a:rPr lang="en-US" sz="1800" b="1" dirty="0"/>
              <a:t>Currency and Fluctuation Rates</a:t>
            </a:r>
            <a:endParaRPr lang="en-DE" b="1" dirty="0"/>
          </a:p>
        </p:txBody>
      </p:sp>
      <p:pic>
        <p:nvPicPr>
          <p:cNvPr id="10242" name="Picture 2" descr="Does Switzerland Use The Euro? All You Need To Know [2025] » Voices of  Travel">
            <a:extLst>
              <a:ext uri="{FF2B5EF4-FFF2-40B4-BE49-F238E27FC236}">
                <a16:creationId xmlns:a16="http://schemas.microsoft.com/office/drawing/2014/main" id="{26D75786-AB18-37E6-F9D2-49B07C05AC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2" t="2353" r="7256" b="5399"/>
          <a:stretch/>
        </p:blipFill>
        <p:spPr bwMode="auto">
          <a:xfrm>
            <a:off x="6864975" y="0"/>
            <a:ext cx="5333376" cy="648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18F8F3-8A4F-B3A2-1B6F-15207F35CDD4}"/>
              </a:ext>
            </a:extLst>
          </p:cNvPr>
          <p:cNvSpPr txBox="1"/>
          <p:nvPr/>
        </p:nvSpPr>
        <p:spPr>
          <a:xfrm>
            <a:off x="3072161" y="2324128"/>
            <a:ext cx="6144322" cy="2950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DE" dirty="0">
                <a:solidFill>
                  <a:schemeClr val="bg1"/>
                </a:solidFill>
              </a:rPr>
              <a:t>- Example: Switzerland (1990s)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DE" dirty="0">
                <a:solidFill>
                  <a:schemeClr val="bg1"/>
                </a:solidFill>
              </a:rPr>
              <a:t>Strong currency caused a hotel industry crisis</a:t>
            </a:r>
          </a:p>
          <a:p>
            <a:pPr>
              <a:lnSpc>
                <a:spcPct val="150000"/>
              </a:lnSpc>
            </a:pPr>
            <a:endParaRPr lang="en-DE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dirty="0">
                <a:solidFill>
                  <a:schemeClr val="bg1"/>
                </a:solidFill>
              </a:rPr>
              <a:t>- Effects of currency appreciation: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DE" dirty="0">
                <a:solidFill>
                  <a:schemeClr val="bg1"/>
                </a:solidFill>
              </a:rPr>
              <a:t>Foreign tourists found Switzerland expensive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DE" dirty="0">
                <a:solidFill>
                  <a:schemeClr val="bg1"/>
                </a:solidFill>
              </a:rPr>
              <a:t>Swiss nationals traveled abroad more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DE" dirty="0">
                <a:solidFill>
                  <a:schemeClr val="bg1"/>
                </a:solidFill>
              </a:rPr>
              <a:t>Hotel occupancy rates dropped</a:t>
            </a:r>
          </a:p>
        </p:txBody>
      </p:sp>
    </p:spTree>
    <p:extLst>
      <p:ext uri="{BB962C8B-B14F-4D97-AF65-F5344CB8AC3E}">
        <p14:creationId xmlns:p14="http://schemas.microsoft.com/office/powerpoint/2010/main" val="3590217600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08032" y="2132856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- The depreciation of currency on the other side can increase the visitor number</a:t>
            </a:r>
          </a:p>
          <a:p>
            <a:pPr>
              <a:lnSpc>
                <a:spcPct val="150000"/>
              </a:lnSpc>
            </a:pPr>
            <a:r>
              <a:rPr lang="en-US" dirty="0"/>
              <a:t> - An example includes the Turkish lira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- Effects of currency depreciation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Increasing the number of visitor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Increasing the total number of nights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Increasing the total amount of spending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504814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sz="1800" b="1" dirty="0">
                <a:solidFill>
                  <a:schemeClr val="bg1"/>
                </a:solidFill>
              </a:rPr>
              <a:t>2.6 </a:t>
            </a:r>
            <a:r>
              <a:rPr lang="en-DE" b="1" dirty="0">
                <a:solidFill>
                  <a:schemeClr val="bg1"/>
                </a:solidFill>
              </a:rPr>
              <a:t>- </a:t>
            </a:r>
            <a:r>
              <a:rPr lang="en-US" sz="1800" b="1" dirty="0"/>
              <a:t>Currency and Fluctuation Rates</a:t>
            </a:r>
            <a:endParaRPr lang="en-DE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636E3-F163-FE47-0EC9-8F1D8A953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55359" y="2798725"/>
            <a:ext cx="4442990" cy="367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207300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 2- </a:t>
            </a:r>
            <a:r>
              <a:rPr lang="nl-NL" sz="3200" dirty="0" err="1">
                <a:solidFill>
                  <a:schemeClr val="bg1"/>
                </a:solidFill>
              </a:rPr>
              <a:t>Economic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Crises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12290" name="Picture 2" descr="Solace Global - Political Instability Report 2022">
            <a:extLst>
              <a:ext uri="{FF2B5EF4-FFF2-40B4-BE49-F238E27FC236}">
                <a16:creationId xmlns:a16="http://schemas.microsoft.com/office/drawing/2014/main" id="{6382DC0D-F8AD-3A0A-6E8A-6A687A4E6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5"/>
            <a:ext cx="12198350" cy="646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E363BD-BB11-F51B-653B-70D048AB6A33}"/>
              </a:ext>
            </a:extLst>
          </p:cNvPr>
          <p:cNvSpPr txBox="1"/>
          <p:nvPr/>
        </p:nvSpPr>
        <p:spPr>
          <a:xfrm>
            <a:off x="988488" y="1354826"/>
            <a:ext cx="618892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200" b="1" dirty="0">
                <a:solidFill>
                  <a:schemeClr val="bg1"/>
                </a:solidFill>
              </a:rPr>
              <a:t>3- Political Instability And Tourism Crises</a:t>
            </a:r>
          </a:p>
        </p:txBody>
      </p:sp>
    </p:spTree>
    <p:extLst>
      <p:ext uri="{BB962C8B-B14F-4D97-AF65-F5344CB8AC3E}">
        <p14:creationId xmlns:p14="http://schemas.microsoft.com/office/powerpoint/2010/main" val="224761455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en-DE" sz="2400" dirty="0">
                <a:solidFill>
                  <a:schemeClr val="bg1"/>
                </a:solidFill>
              </a:rPr>
              <a:t>3</a:t>
            </a:r>
            <a:r>
              <a:rPr lang="en-DE" sz="2400" b="1" dirty="0">
                <a:solidFill>
                  <a:schemeClr val="bg1"/>
                </a:solidFill>
              </a:rPr>
              <a:t>- Political Instability and Tourism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08032" y="2132856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- It is defined as:</a:t>
            </a:r>
          </a:p>
          <a:p>
            <a:pPr>
              <a:lnSpc>
                <a:spcPct val="150000"/>
              </a:lnSpc>
            </a:pPr>
            <a:r>
              <a:rPr lang="en-US" dirty="0"/>
              <a:t>- “</a:t>
            </a:r>
            <a:r>
              <a:rPr lang="en-US" sz="1800" dirty="0">
                <a:effectLst/>
                <a:latin typeface="TimesNewRomanPS"/>
              </a:rPr>
              <a:t>A crisis for tourists and the tourism industry which is political in its origins”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NewRomanPS"/>
              </a:rPr>
              <a:t>                                                                                                            (Henderson, 2007).</a:t>
            </a:r>
          </a:p>
          <a:p>
            <a:pPr>
              <a:lnSpc>
                <a:spcPct val="150000"/>
              </a:lnSpc>
            </a:pPr>
            <a:r>
              <a:rPr lang="en-US" dirty="0"/>
              <a:t>- Political instability includes: </a:t>
            </a:r>
            <a:endParaRPr lang="en-US" dirty="0">
              <a:latin typeface="TimesNewRomanPS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NewRomanPS"/>
              </a:rPr>
              <a:t> </a:t>
            </a:r>
            <a:endParaRPr lang="en-US" dirty="0">
              <a:effectLst/>
            </a:endParaRP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635756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b="1" dirty="0">
                <a:solidFill>
                  <a:schemeClr val="bg1"/>
                </a:solidFill>
              </a:rPr>
              <a:t>3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en-DE" b="1" dirty="0">
                <a:solidFill>
                  <a:schemeClr val="bg1"/>
                </a:solidFill>
              </a:rPr>
              <a:t>- </a:t>
            </a:r>
            <a:r>
              <a:rPr lang="en-DE" sz="1800" b="1" dirty="0">
                <a:solidFill>
                  <a:schemeClr val="bg1"/>
                </a:solidFill>
              </a:rPr>
              <a:t>Political Tourism Crises: </a:t>
            </a:r>
            <a:endParaRPr lang="en-DE" b="1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15DAA68-1473-E880-1929-A865C72D13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934847"/>
              </p:ext>
            </p:extLst>
          </p:nvPr>
        </p:nvGraphicFramePr>
        <p:xfrm>
          <a:off x="3334246" y="3922985"/>
          <a:ext cx="572230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6037">
                  <a:extLst>
                    <a:ext uri="{9D8B030D-6E8A-4147-A177-3AD203B41FA5}">
                      <a16:colId xmlns:a16="http://schemas.microsoft.com/office/drawing/2014/main" val="1785186128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3268562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International wars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Civil wars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2358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Coups</a:t>
                      </a:r>
                      <a:endParaRPr lang="en-DE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Terrorism</a:t>
                      </a:r>
                      <a:endParaRPr lang="en-DE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71425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Riots and social unrest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Strikes</a:t>
                      </a:r>
                      <a:endParaRPr lang="en-DE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6028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40937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en-DE" sz="2400" dirty="0">
                <a:solidFill>
                  <a:schemeClr val="bg1"/>
                </a:solidFill>
              </a:rPr>
              <a:t>3</a:t>
            </a:r>
            <a:r>
              <a:rPr lang="en-DE" sz="2400" b="1" dirty="0">
                <a:solidFill>
                  <a:schemeClr val="bg1"/>
                </a:solidFill>
              </a:rPr>
              <a:t>- Political Instability and Tourism Crises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30742" y="2307096"/>
            <a:ext cx="8208912" cy="31434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- Impact on tourists: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Tourists may cancel or postpone trips.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Fear of violence or uncertainty.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- Impact on the tourism industry: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Investment in tourism may slow or stop.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Destination reputation may suffer in the</a:t>
            </a:r>
          </a:p>
          <a:p>
            <a:pPr>
              <a:lnSpc>
                <a:spcPct val="150000"/>
              </a:lnSpc>
            </a:pPr>
            <a:r>
              <a:rPr lang="en-US" dirty="0"/>
              <a:t> long term.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635756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b="1" dirty="0">
                <a:solidFill>
                  <a:schemeClr val="bg1"/>
                </a:solidFill>
              </a:rPr>
              <a:t>3.1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en-DE" b="1" dirty="0">
                <a:solidFill>
                  <a:schemeClr val="bg1"/>
                </a:solidFill>
              </a:rPr>
              <a:t>- </a:t>
            </a:r>
            <a:r>
              <a:rPr lang="en-DE" sz="1800" b="1" dirty="0">
                <a:solidFill>
                  <a:schemeClr val="bg1"/>
                </a:solidFill>
              </a:rPr>
              <a:t>Political Tourism Crises Impacts:</a:t>
            </a:r>
            <a:endParaRPr lang="en-DE" b="1" dirty="0"/>
          </a:p>
        </p:txBody>
      </p:sp>
      <p:pic>
        <p:nvPicPr>
          <p:cNvPr id="15362" name="Picture 2" descr="After a Year of Middle East Turmoil, the Region Awaits More | International  Crisis Group">
            <a:extLst>
              <a:ext uri="{FF2B5EF4-FFF2-40B4-BE49-F238E27FC236}">
                <a16:creationId xmlns:a16="http://schemas.microsoft.com/office/drawing/2014/main" id="{01B5AF06-1C07-D984-22BF-A1342D6D4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359" y="19769"/>
            <a:ext cx="4486728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795049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17412" name="Picture 4" descr="How the Russia-Ukraine Crisis Is Playing Out Thousands of Miles Away, in  Israel - Israel News">
            <a:extLst>
              <a:ext uri="{FF2B5EF4-FFF2-40B4-BE49-F238E27FC236}">
                <a16:creationId xmlns:a16="http://schemas.microsoft.com/office/drawing/2014/main" id="{453352A2-7062-7260-B08F-27054FBDF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2EA2CCD-7207-1462-65DD-7FE4CEA312F0}"/>
              </a:ext>
            </a:extLst>
          </p:cNvPr>
          <p:cNvSpPr txBox="1"/>
          <p:nvPr/>
        </p:nvSpPr>
        <p:spPr>
          <a:xfrm>
            <a:off x="770583" y="1844824"/>
            <a:ext cx="727280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spc="-300" dirty="0"/>
              <a:t>CASE STUDY 1: INTERNATIONAL WARS: THE RUSSIA-UKRAINE WAR</a:t>
            </a:r>
          </a:p>
        </p:txBody>
      </p:sp>
    </p:spTree>
    <p:extLst>
      <p:ext uri="{BB962C8B-B14F-4D97-AF65-F5344CB8AC3E}">
        <p14:creationId xmlns:p14="http://schemas.microsoft.com/office/powerpoint/2010/main" val="1211575667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en-DE" sz="2400" dirty="0">
                <a:solidFill>
                  <a:schemeClr val="bg1"/>
                </a:solidFill>
              </a:rPr>
              <a:t>3</a:t>
            </a:r>
            <a:r>
              <a:rPr lang="en-DE" sz="2400" b="1" dirty="0">
                <a:solidFill>
                  <a:schemeClr val="bg1"/>
                </a:solidFill>
              </a:rPr>
              <a:t>- Political Instability and Tourism Crises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635756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b="1" dirty="0">
                <a:solidFill>
                  <a:schemeClr val="bg1"/>
                </a:solidFill>
              </a:rPr>
              <a:t>3.2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en-DE" b="1" dirty="0">
                <a:solidFill>
                  <a:schemeClr val="bg1"/>
                </a:solidFill>
              </a:rPr>
              <a:t>- </a:t>
            </a:r>
            <a:r>
              <a:rPr lang="en-US" b="1" dirty="0"/>
              <a:t>Russia-Ukraine War</a:t>
            </a:r>
          </a:p>
          <a:p>
            <a:pPr>
              <a:lnSpc>
                <a:spcPct val="150000"/>
              </a:lnSpc>
            </a:pPr>
            <a:endParaRPr lang="en-DE" b="1" dirty="0"/>
          </a:p>
        </p:txBody>
      </p:sp>
      <p:pic>
        <p:nvPicPr>
          <p:cNvPr id="19458" name="Picture 2" descr="Russia is targeting Ukrainian national identity with attacks on heritage  sites - Atlantic Council">
            <a:extLst>
              <a:ext uri="{FF2B5EF4-FFF2-40B4-BE49-F238E27FC236}">
                <a16:creationId xmlns:a16="http://schemas.microsoft.com/office/drawing/2014/main" id="{8585CD54-3B6B-BC7C-0A56-032E6D8D4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320" y="19769"/>
            <a:ext cx="4770478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3E60FD0-5FE5-21E0-3EC4-A775FBC1CF12}"/>
              </a:ext>
            </a:extLst>
          </p:cNvPr>
          <p:cNvSpPr txBox="1"/>
          <p:nvPr/>
        </p:nvSpPr>
        <p:spPr>
          <a:xfrm>
            <a:off x="3097698" y="2694602"/>
            <a:ext cx="6099716" cy="1669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Conflict disrupts tourism and global travel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Damages cultural sites and infrastructure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Sharp drop in international visitors</a:t>
            </a:r>
          </a:p>
        </p:txBody>
      </p:sp>
    </p:spTree>
    <p:extLst>
      <p:ext uri="{BB962C8B-B14F-4D97-AF65-F5344CB8AC3E}">
        <p14:creationId xmlns:p14="http://schemas.microsoft.com/office/powerpoint/2010/main" val="183659630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en-DE" sz="2400" dirty="0">
                <a:solidFill>
                  <a:schemeClr val="bg1"/>
                </a:solidFill>
              </a:rPr>
              <a:t>3</a:t>
            </a:r>
            <a:r>
              <a:rPr lang="en-DE" sz="2400" b="1" dirty="0">
                <a:solidFill>
                  <a:schemeClr val="bg1"/>
                </a:solidFill>
              </a:rPr>
              <a:t>- Political Instability and Tourism Crises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74839" y="2510898"/>
            <a:ext cx="45719" cy="255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51609" y="2798725"/>
            <a:ext cx="2635756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b="1" dirty="0">
                <a:solidFill>
                  <a:schemeClr val="bg1"/>
                </a:solidFill>
              </a:rPr>
              <a:t>3.3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en-DE" b="1" dirty="0">
                <a:solidFill>
                  <a:schemeClr val="bg1"/>
                </a:solidFill>
              </a:rPr>
              <a:t>– </a:t>
            </a:r>
            <a:r>
              <a:rPr lang="en-US" dirty="0">
                <a:solidFill>
                  <a:schemeClr val="bg1"/>
                </a:solidFill>
              </a:rPr>
              <a:t>Syrian </a:t>
            </a:r>
            <a:r>
              <a:rPr lang="en-US" dirty="0" err="1">
                <a:solidFill>
                  <a:schemeClr val="bg1"/>
                </a:solidFill>
              </a:rPr>
              <a:t>Civial</a:t>
            </a:r>
            <a:r>
              <a:rPr lang="en-US" dirty="0">
                <a:solidFill>
                  <a:schemeClr val="bg1"/>
                </a:solidFill>
              </a:rPr>
              <a:t> War</a:t>
            </a:r>
            <a:endParaRPr lang="en-US" b="1" dirty="0"/>
          </a:p>
          <a:p>
            <a:pPr>
              <a:lnSpc>
                <a:spcPct val="150000"/>
              </a:lnSpc>
            </a:pPr>
            <a:endParaRPr lang="en-DE" b="1" dirty="0"/>
          </a:p>
        </p:txBody>
      </p:sp>
      <p:pic>
        <p:nvPicPr>
          <p:cNvPr id="21506" name="Picture 2" descr="Syria hopes tourists will return to Palmyra, scarred by war : NPR">
            <a:extLst>
              <a:ext uri="{FF2B5EF4-FFF2-40B4-BE49-F238E27FC236}">
                <a16:creationId xmlns:a16="http://schemas.microsoft.com/office/drawing/2014/main" id="{93993629-B8BD-D985-C698-B729BDFAC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319" y="54653"/>
            <a:ext cx="4803031" cy="641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92C298-B37C-E5CF-47AC-AA61127B51A2}"/>
              </a:ext>
            </a:extLst>
          </p:cNvPr>
          <p:cNvSpPr txBox="1"/>
          <p:nvPr/>
        </p:nvSpPr>
        <p:spPr>
          <a:xfrm>
            <a:off x="3151581" y="2123423"/>
            <a:ext cx="6144322" cy="3331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chemeClr val="bg1"/>
                </a:solidFill>
              </a:rPr>
              <a:t>- Case Study 2: Civil Wars – Syria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Civil wars cause sharp declines in tourism and revenue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Instability and violence deter travelers and damage infrastructure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Syria: Before the 2011 war, it welcomed 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chemeClr val="bg1"/>
                </a:solidFill>
              </a:rPr>
              <a:t>About 8.5 million visitors, in 2010</a:t>
            </a:r>
          </a:p>
        </p:txBody>
      </p:sp>
    </p:spTree>
    <p:extLst>
      <p:ext uri="{BB962C8B-B14F-4D97-AF65-F5344CB8AC3E}">
        <p14:creationId xmlns:p14="http://schemas.microsoft.com/office/powerpoint/2010/main" val="2706133500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en-DE" sz="2400" dirty="0">
                <a:solidFill>
                  <a:schemeClr val="bg1"/>
                </a:solidFill>
              </a:rPr>
              <a:t>3</a:t>
            </a:r>
            <a:r>
              <a:rPr lang="en-DE" sz="2400" b="1" dirty="0">
                <a:solidFill>
                  <a:schemeClr val="bg1"/>
                </a:solidFill>
              </a:rPr>
              <a:t>- Political Instability and Tourism Crises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 flipH="1">
            <a:off x="3068531" y="1556792"/>
            <a:ext cx="45719" cy="17198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300298" y="2139036"/>
            <a:ext cx="2635756" cy="10801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b="1" dirty="0">
                <a:solidFill>
                  <a:schemeClr val="bg1"/>
                </a:solidFill>
              </a:rPr>
              <a:t>3.4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en-DE" b="1" dirty="0">
                <a:solidFill>
                  <a:schemeClr val="bg1"/>
                </a:solidFill>
              </a:rPr>
              <a:t>– </a:t>
            </a:r>
            <a:r>
              <a:rPr lang="en-US" b="1" dirty="0">
                <a:solidFill>
                  <a:schemeClr val="bg1"/>
                </a:solidFill>
              </a:rPr>
              <a:t>Arab Spring (Egypt)</a:t>
            </a:r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DE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92C298-B37C-E5CF-47AC-AA61127B51A2}"/>
              </a:ext>
            </a:extLst>
          </p:cNvPr>
          <p:cNvSpPr txBox="1"/>
          <p:nvPr/>
        </p:nvSpPr>
        <p:spPr>
          <a:xfrm>
            <a:off x="3221458" y="1674322"/>
            <a:ext cx="6941817" cy="1288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Political upheaval caused major disruption to tourism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Sharp drop in arrivals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revenue losses reduced GDP growth to 1.8%</a:t>
            </a:r>
          </a:p>
        </p:txBody>
      </p:sp>
      <p:sp>
        <p:nvSpPr>
          <p:cNvPr id="5" name="AutoShape 4" descr="Dynamics of arrivals and income from tourist arrivals in Egypt for... |  Download Scientific Diagram">
            <a:extLst>
              <a:ext uri="{FF2B5EF4-FFF2-40B4-BE49-F238E27FC236}">
                <a16:creationId xmlns:a16="http://schemas.microsoft.com/office/drawing/2014/main" id="{6CBC9072-34D5-DE94-F6C4-FB013792DE8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77B93ED-9071-D683-8251-BB5AE92F4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8975" y="3067325"/>
            <a:ext cx="7772400" cy="330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82074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6624736" cy="432048"/>
          </a:xfrm>
        </p:spPr>
        <p:txBody>
          <a:bodyPr/>
          <a:lstStyle/>
          <a:p>
            <a:r>
              <a:rPr lang="en-DE" sz="2400" dirty="0">
                <a:solidFill>
                  <a:schemeClr val="bg1"/>
                </a:solidFill>
              </a:rPr>
              <a:t>3</a:t>
            </a:r>
            <a:r>
              <a:rPr lang="en-DE" sz="2400" b="1" dirty="0">
                <a:solidFill>
                  <a:schemeClr val="bg1"/>
                </a:solidFill>
              </a:rPr>
              <a:t>- Political Instability and Tourism Crises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14D18F-1126-91C3-3E10-78D7438A6A65}"/>
              </a:ext>
            </a:extLst>
          </p:cNvPr>
          <p:cNvSpPr/>
          <p:nvPr/>
        </p:nvSpPr>
        <p:spPr>
          <a:xfrm>
            <a:off x="410543" y="1941687"/>
            <a:ext cx="3324679" cy="33518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nl-NL" b="1" dirty="0">
                <a:solidFill>
                  <a:schemeClr val="bg1"/>
                </a:solidFill>
              </a:rPr>
              <a:t>3.5</a:t>
            </a:r>
            <a:r>
              <a:rPr lang="nl-NL" sz="1800" b="1" dirty="0">
                <a:solidFill>
                  <a:schemeClr val="bg1"/>
                </a:solidFill>
              </a:rPr>
              <a:t> </a:t>
            </a:r>
            <a:r>
              <a:rPr lang="en-DE" b="1" dirty="0">
                <a:solidFill>
                  <a:schemeClr val="bg1"/>
                </a:solidFill>
              </a:rPr>
              <a:t>– </a:t>
            </a:r>
            <a:r>
              <a:rPr lang="en-US" b="1" dirty="0">
                <a:solidFill>
                  <a:schemeClr val="bg1"/>
                </a:solidFill>
              </a:rPr>
              <a:t>Terrorism in France</a:t>
            </a:r>
          </a:p>
          <a:p>
            <a:pPr>
              <a:lnSpc>
                <a:spcPct val="150000"/>
              </a:lnSpc>
            </a:pPr>
            <a:endParaRPr lang="en-DE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92C298-B37C-E5CF-47AC-AA61127B51A2}"/>
              </a:ext>
            </a:extLst>
          </p:cNvPr>
          <p:cNvSpPr txBox="1"/>
          <p:nvPr/>
        </p:nvSpPr>
        <p:spPr>
          <a:xfrm>
            <a:off x="280311" y="2373812"/>
            <a:ext cx="6144322" cy="33658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Paris Attacks (Nov 2015)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Major drop in visitor numbers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France had 85M visitors in 2015, but arrivals were expected to fall in 2016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Nice Attack (July 2016)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in the region fell by 10%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Hotels reported 20–25% revenue losses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D8D432-4730-A826-EAE0-3612489B62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06690" y="1743206"/>
            <a:ext cx="5748924" cy="468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872207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92C298-B37C-E5CF-47AC-AA61127B51A2}"/>
              </a:ext>
            </a:extLst>
          </p:cNvPr>
          <p:cNvSpPr txBox="1"/>
          <p:nvPr/>
        </p:nvSpPr>
        <p:spPr>
          <a:xfrm>
            <a:off x="1418655" y="1397988"/>
            <a:ext cx="9721080" cy="3868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chemeClr val="bg1"/>
                </a:solidFill>
              </a:rPr>
              <a:t>Discussion</a:t>
            </a: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</a:rPr>
              <a:t>Choose one economic or political crisis that affected tourism in your country and explain: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</a:rPr>
              <a:t>Type: Economic or political.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</a:rPr>
              <a:t>When: Date or period of the crisis.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</a:rPr>
              <a:t>Impact: Negative effects on the tourism industry.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>
                <a:solidFill>
                  <a:schemeClr val="bg1"/>
                </a:solidFill>
              </a:rPr>
              <a:t>Response: How the country managed or mitigated it.</a:t>
            </a:r>
          </a:p>
        </p:txBody>
      </p:sp>
    </p:spTree>
    <p:extLst>
      <p:ext uri="{BB962C8B-B14F-4D97-AF65-F5344CB8AC3E}">
        <p14:creationId xmlns:p14="http://schemas.microsoft.com/office/powerpoint/2010/main" val="3343542785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1110</TotalTime>
  <Words>1233</Words>
  <Application>Microsoft Macintosh PowerPoint</Application>
  <PresentationFormat>Custom</PresentationFormat>
  <Paragraphs>399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Georgia</vt:lpstr>
      <vt:lpstr>Calibri</vt:lpstr>
      <vt:lpstr>Wingdings</vt:lpstr>
      <vt:lpstr>Minion</vt:lpstr>
      <vt:lpstr>TimesNewRomanPS</vt:lpstr>
      <vt:lpstr>Corporate template-set Universiteit Leiden</vt:lpstr>
      <vt:lpstr>Planning and Management of Sustainable Tourism Spaces  European Institute of Innovation, Entrepreneurship and Technology Lessingstraße 79, 13158 Berlin, Germany </vt:lpstr>
      <vt:lpstr>Outline: </vt:lpstr>
      <vt:lpstr> 1- On the meaning of Crisis</vt:lpstr>
      <vt:lpstr> 1- On the meaning of Crisis</vt:lpstr>
      <vt:lpstr> 1- On the meaning of Crisis</vt:lpstr>
      <vt:lpstr> 2- Economic Tourism Crises</vt:lpstr>
      <vt:lpstr> 2- Economic Tourism Crises</vt:lpstr>
      <vt:lpstr> 2- Economic Tourism Crises</vt:lpstr>
      <vt:lpstr> 2- Economic Tourism Crises</vt:lpstr>
      <vt:lpstr> 2- Economic Tourism Crises</vt:lpstr>
      <vt:lpstr> 2- Economic Tourism Crises</vt:lpstr>
      <vt:lpstr> 2- Economic Tourism Crises</vt:lpstr>
      <vt:lpstr> 2- Economic Tourism Crises</vt:lpstr>
      <vt:lpstr> 2- Economic Tourism Crises</vt:lpstr>
      <vt:lpstr>PowerPoint Presentation</vt:lpstr>
      <vt:lpstr> 2- Economic Tourism Crises</vt:lpstr>
      <vt:lpstr> 2- Economic Tourism Crises</vt:lpstr>
      <vt:lpstr> 2- Economic Tourism Crises</vt:lpstr>
      <vt:lpstr> 2- Economic Tourism Crises</vt:lpstr>
      <vt:lpstr> 2- Economic Tourism Crises</vt:lpstr>
      <vt:lpstr>3- Political Instability and Tourism Crises</vt:lpstr>
      <vt:lpstr>3- Political Instability and Tourism Crises</vt:lpstr>
      <vt:lpstr>PowerPoint Presentation</vt:lpstr>
      <vt:lpstr>3- Political Instability and Tourism Crises</vt:lpstr>
      <vt:lpstr>3- Political Instability and Tourism Crises</vt:lpstr>
      <vt:lpstr>3- Political Instability and Tourism Crises</vt:lpstr>
      <vt:lpstr>3- Political Instability and Tourism Crises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205</cp:revision>
  <dcterms:created xsi:type="dcterms:W3CDTF">2023-10-18T00:40:52Z</dcterms:created>
  <dcterms:modified xsi:type="dcterms:W3CDTF">2025-11-18T20:45:10Z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