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9" r:id="rId16"/>
  </p:sldIdLst>
  <p:sldSz cx="12198350" cy="6858000"/>
  <p:notesSz cx="6858000" cy="9144000"/>
  <p:embeddedFontLs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Minion" panose="020B0604020202020204"/>
      <p:regular r:id="rId23"/>
      <p:bold r:id="rId24"/>
      <p:italic r:id="rId25"/>
      <p:boldItalic r:id="rId26"/>
    </p:embeddedFont>
  </p:embeddedFontLst>
  <p:custDataLst>
    <p:tags r:id="rId2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4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/>
              <a:t>Breaking Down Types of Costs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Amount (in $)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Sheet1!$A$2:$A$4</c:f>
              <c:strCache>
                <c:ptCount val="3"/>
                <c:pt idx="0">
                  <c:v>Fixed Costs</c:v>
                </c:pt>
                <c:pt idx="1">
                  <c:v>Variable Costs</c:v>
                </c:pt>
                <c:pt idx="2">
                  <c:v>Other Costs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50000</c:v>
                </c:pt>
                <c:pt idx="1">
                  <c:v>30000</c:v>
                </c:pt>
                <c:pt idx="2">
                  <c:v>20000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F8-43C7-9439-9C028F50E5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sz="1862" b="0" i="0" u="none" strike="noStrike" baseline="0" dirty="0"/>
              <a:t>Break-Even Chart</a:t>
            </a:r>
            <a:endParaRPr lang="en-IN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Costs (in $)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0</c:v>
                </c:pt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</c:numCache>
            </c:numRef>
          </c:cat>
          <c:val>
            <c:numRef>
              <c:f>Sheet1!$B$2:$B$5</c:f>
              <c:numCache>
                <c:formatCode>#,##0</c:formatCode>
                <c:ptCount val="4"/>
                <c:pt idx="0">
                  <c:v>50000</c:v>
                </c:pt>
                <c:pt idx="1">
                  <c:v>60000</c:v>
                </c:pt>
                <c:pt idx="2">
                  <c:v>70000</c:v>
                </c:pt>
                <c:pt idx="3">
                  <c:v>80000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C7-4536-B2CB-01ADA4824E2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Total Revenue (in $)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0</c:v>
                </c:pt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</c:numCache>
            </c:numRef>
          </c:cat>
          <c:val>
            <c:numRef>
              <c:f>Sheet1!$C$2:$C$5</c:f>
              <c:numCache>
                <c:formatCode>#,##0</c:formatCode>
                <c:ptCount val="4"/>
                <c:pt idx="0" formatCode="General">
                  <c:v>0</c:v>
                </c:pt>
                <c:pt idx="1">
                  <c:v>15000</c:v>
                </c:pt>
                <c:pt idx="2">
                  <c:v>30000</c:v>
                </c:pt>
                <c:pt idx="3">
                  <c:v>45000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6C7-4536-B2CB-01ADA4824E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51852576"/>
        <c:axId val="1151861696"/>
      </c:barChart>
      <c:catAx>
        <c:axId val="115185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1861696"/>
        <c:crosses val="autoZero"/>
        <c:auto val="1"/>
        <c:lblAlgn val="ctr"/>
        <c:lblOffset val="100"/>
        <c:noMultiLvlLbl val="0"/>
      </c:catAx>
      <c:valAx>
        <c:axId val="1151861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1852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/>
              <a:t>Comparing Actual and Break-Even Sales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Sales Volume (Units)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Actual Sales</c:v>
                </c:pt>
                <c:pt idx="1">
                  <c:v>Break-Even Sales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600</c:v>
                </c:pt>
                <c:pt idx="1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37-4F82-93DC-1EF59FE77E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54629760"/>
        <c:axId val="1154626400"/>
      </c:barChart>
      <c:catAx>
        <c:axId val="1154629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4626400"/>
        <c:crosses val="autoZero"/>
        <c:auto val="1"/>
        <c:lblAlgn val="ctr"/>
        <c:lblOffset val="100"/>
        <c:noMultiLvlLbl val="0"/>
      </c:catAx>
      <c:valAx>
        <c:axId val="1154626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4629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9-12-2024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9-12-2024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9-12-2024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1331875"/>
            <a:ext cx="12003830" cy="1656184"/>
          </a:xfrm>
        </p:spPr>
        <p:txBody>
          <a:bodyPr/>
          <a:lstStyle/>
          <a:p>
            <a:r>
              <a:rPr lang="en-US" dirty="0"/>
              <a:t>Cost-Volume-Profit Analysis and Decision Making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 -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4795836"/>
          </a:xfrm>
        </p:spPr>
        <p:txBody>
          <a:bodyPr wrap="none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Introduction to CVP Analysis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Break-Even Analysis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Profit Planning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Assumptions and Limitations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Case Study: Manufacturing Firm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Case Study: Service Industry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Case Study: Retail Business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Interactive Activity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Conclusion</a:t>
            </a:r>
          </a:p>
        </p:txBody>
      </p:sp>
      <p:pic>
        <p:nvPicPr>
          <p:cNvPr id="1028" name="Picture 4" descr="Cost Volume Profit Analysis: Components and Benefits - Shiksha Online">
            <a:extLst>
              <a:ext uri="{FF2B5EF4-FFF2-40B4-BE49-F238E27FC236}">
                <a16:creationId xmlns:a16="http://schemas.microsoft.com/office/drawing/2014/main" id="{3E9FAA4B-0013-D7CF-3A20-A02051B87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72814" y="1628800"/>
            <a:ext cx="6020726" cy="3160881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 to CVP Analysis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sz="2400" b="1" dirty="0"/>
              <a:t>Definition</a:t>
            </a:r>
            <a:r>
              <a:rPr lang="en-IN" sz="2400" dirty="0"/>
              <a:t> -</a:t>
            </a:r>
            <a:endParaRPr lang="en-GB" sz="2400" dirty="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/>
              <a:t> CVP analysis helps businesses understand how costs and volume affect profit.</a:t>
            </a:r>
          </a:p>
          <a:p>
            <a:pPr lvl="3"/>
            <a:r>
              <a:rPr lang="en-IN" sz="2400" dirty="0"/>
              <a:t>Significance -</a:t>
            </a:r>
          </a:p>
          <a:p>
            <a:pPr marL="180975" lvl="3" indent="-180975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q"/>
            </a:pPr>
            <a:r>
              <a:rPr lang="en-US" sz="2400" b="0" dirty="0"/>
              <a:t> Essential for pricing, budgeting, and operational decisions.</a:t>
            </a:r>
            <a:endParaRPr lang="en-GB" sz="2400" b="0" dirty="0"/>
          </a:p>
          <a:p>
            <a:pPr lvl="3"/>
            <a:r>
              <a:rPr lang="en-IN" sz="2400" b="1" dirty="0"/>
              <a:t>Key Elements</a:t>
            </a:r>
            <a:r>
              <a:rPr lang="en-IN" sz="2400" dirty="0"/>
              <a:t>:</a:t>
            </a:r>
          </a:p>
          <a:p>
            <a:pPr marL="342900" lvl="3" indent="-34290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400" b="0" dirty="0"/>
              <a:t>Fixed Costs</a:t>
            </a:r>
          </a:p>
          <a:p>
            <a:pPr marL="342900" lvl="3" indent="-34290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400" b="0" dirty="0"/>
              <a:t>Variable Costs</a:t>
            </a:r>
          </a:p>
          <a:p>
            <a:pPr marL="342900" lvl="3" indent="-34290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400" b="0" dirty="0"/>
              <a:t>Contribution Margin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58E8803-F4F8-AD9A-AD31-6D6875D02F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2607630"/>
              </p:ext>
            </p:extLst>
          </p:nvPr>
        </p:nvGraphicFramePr>
        <p:xfrm>
          <a:off x="7467327" y="3284984"/>
          <a:ext cx="3562060" cy="2422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C517A-C369-9666-185E-FC28B7038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66814C-01B6-0D46-2E3D-EEF47ACAA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Break-Even Analysis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BDE8EF6-D9CA-AA8B-E04B-27B9ABD027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DE4A007-E78F-8E67-A7CE-4F33F472B572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393299" y="963100"/>
            <a:ext cx="6486601" cy="4931799"/>
          </a:xfrm>
          <a:prstGeom prst="rect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fontAlgn="base">
              <a:lnSpc>
                <a:spcPct val="107000"/>
              </a:lnSpc>
              <a:spcBef>
                <a:spcPts val="600"/>
              </a:spcBef>
              <a:buSzTx/>
              <a:buNone/>
              <a:tabLst/>
            </a:pPr>
            <a:r>
              <a:rPr lang="en-IN" b="1" dirty="0"/>
              <a:t>Definition</a:t>
            </a:r>
            <a:r>
              <a:rPr lang="en-IN" sz="2000" b="1" dirty="0"/>
              <a:t> -</a:t>
            </a:r>
          </a:p>
          <a:p>
            <a:pPr marL="0" marR="0" lvl="0" indent="0" fontAlgn="base">
              <a:lnSpc>
                <a:spcPct val="107000"/>
              </a:lnSpc>
              <a:spcBef>
                <a:spcPts val="600"/>
              </a:spcBef>
              <a:buSzTx/>
              <a:buNone/>
              <a:tabLst/>
            </a:pPr>
            <a:r>
              <a:rPr lang="en-US" kern="100" dirty="0">
                <a:cs typeface="Times New Roman" panose="02020603050405020304" pitchFamily="18" charset="0"/>
              </a:rPr>
              <a:t>The point where total revenues equal total costs.</a:t>
            </a:r>
            <a:endParaRPr lang="en-US" altLang="en-US" kern="100" dirty="0">
              <a:cs typeface="Times New Roman" panose="02020603050405020304" pitchFamily="18" charset="0"/>
            </a:endParaRPr>
          </a:p>
          <a:p>
            <a:pPr marR="0" lvl="3" fontAlgn="base">
              <a:buSzTx/>
              <a:tabLst/>
            </a:pPr>
            <a:r>
              <a:rPr lang="en-IN" sz="2800" b="1" dirty="0"/>
              <a:t>Formula</a:t>
            </a:r>
            <a:r>
              <a:rPr lang="en-IN" sz="2800" dirty="0"/>
              <a:t> -</a:t>
            </a:r>
          </a:p>
          <a:p>
            <a:pPr marL="0" indent="0" fontAlgn="base">
              <a:lnSpc>
                <a:spcPct val="107000"/>
              </a:lnSpc>
              <a:spcBef>
                <a:spcPts val="600"/>
              </a:spcBef>
              <a:buNone/>
            </a:pPr>
            <a:r>
              <a:rPr lang="en-US" sz="1800" dirty="0"/>
              <a:t>Break-Even Sales = Fixed  Costs​</a:t>
            </a:r>
          </a:p>
          <a:p>
            <a:pPr marL="0" indent="0" fontAlgn="base">
              <a:lnSpc>
                <a:spcPct val="107000"/>
              </a:lnSpc>
              <a:spcBef>
                <a:spcPts val="600"/>
              </a:spcBef>
              <a:buNone/>
            </a:pPr>
            <a:r>
              <a:rPr lang="en-IN" sz="1800" b="1" dirty="0"/>
              <a:t>                                  </a:t>
            </a:r>
            <a:r>
              <a:rPr lang="en-US" sz="1800" dirty="0"/>
              <a:t>Contribution Margin Per Unit </a:t>
            </a:r>
            <a:endParaRPr lang="en-IN" sz="1800" dirty="0"/>
          </a:p>
          <a:p>
            <a:pPr lvl="3" fontAlgn="base"/>
            <a:r>
              <a:rPr lang="en-IN" sz="2800" dirty="0"/>
              <a:t>Applications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Determine the minimum sales to avoid losses.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Evaluate the impact of price changes.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EC5C13F-EC33-FADA-9882-8DE4184EE436}"/>
              </a:ext>
            </a:extLst>
          </p:cNvPr>
          <p:cNvCxnSpPr>
            <a:cxnSpLocks/>
          </p:cNvCxnSpPr>
          <p:nvPr/>
        </p:nvCxnSpPr>
        <p:spPr>
          <a:xfrm>
            <a:off x="2459113" y="3933056"/>
            <a:ext cx="3096344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Chart 19">
            <a:extLst>
              <a:ext uri="{FF2B5EF4-FFF2-40B4-BE49-F238E27FC236}">
                <a16:creationId xmlns:a16="http://schemas.microsoft.com/office/drawing/2014/main" id="{90FFDA23-7455-E094-2741-E850C6D529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0715498"/>
              </p:ext>
            </p:extLst>
          </p:nvPr>
        </p:nvGraphicFramePr>
        <p:xfrm>
          <a:off x="7179295" y="1412776"/>
          <a:ext cx="424847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5795112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3308D-2070-00B3-D042-D80998824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1A967D8-6D3C-F513-86F0-24A84E336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Profit Planning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721D15B3-7DBC-76B1-F150-9EB89FE5FD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sz="2800" b="1" dirty="0"/>
              <a:t>Target Profit </a:t>
            </a:r>
            <a:r>
              <a:rPr lang="en-US" sz="2600" dirty="0"/>
              <a:t>-</a:t>
            </a:r>
          </a:p>
          <a:p>
            <a:pPr marL="0" indent="0">
              <a:buNone/>
            </a:pPr>
            <a:r>
              <a:rPr lang="en-US" dirty="0"/>
              <a:t>Sales for Target Profit = Fixed </a:t>
            </a:r>
            <a:r>
              <a:rPr lang="en-US" dirty="0" err="1"/>
              <a:t>Costs+Target</a:t>
            </a:r>
            <a:r>
              <a:rPr lang="en-US" dirty="0"/>
              <a:t> Profit​</a:t>
            </a:r>
          </a:p>
          <a:p>
            <a:pPr marL="0" indent="0">
              <a:buNone/>
            </a:pPr>
            <a:r>
              <a:rPr lang="en-US" dirty="0"/>
              <a:t>                                             Contribution Margin Per Unit</a:t>
            </a:r>
          </a:p>
          <a:p>
            <a:pPr lvl="3"/>
            <a:r>
              <a:rPr lang="en-IN" sz="2800" dirty="0"/>
              <a:t>Margin of Safety –</a:t>
            </a:r>
          </a:p>
          <a:p>
            <a:pPr lvl="3">
              <a:buClr>
                <a:schemeClr val="bg2"/>
              </a:buClr>
            </a:pPr>
            <a:r>
              <a:rPr lang="en-IN" b="0" dirty="0"/>
              <a:t>The cushion between actual sales and break-even sales.</a:t>
            </a:r>
          </a:p>
          <a:p>
            <a:pPr lvl="3">
              <a:buClr>
                <a:schemeClr val="bg2"/>
              </a:buClr>
            </a:pPr>
            <a:r>
              <a:rPr lang="en-IN" dirty="0"/>
              <a:t>Margin of Safety (%) = </a:t>
            </a:r>
            <a:r>
              <a:rPr lang="en-IN" b="0" dirty="0"/>
              <a:t>Actual Sales−Break-Even Sales</a:t>
            </a:r>
            <a:r>
              <a:rPr lang="en-US" b="0" dirty="0"/>
              <a:t>​</a:t>
            </a:r>
          </a:p>
          <a:p>
            <a:pPr lvl="3">
              <a:buClr>
                <a:schemeClr val="bg2"/>
              </a:buClr>
            </a:pPr>
            <a:r>
              <a:rPr lang="en-IN" b="0" dirty="0"/>
              <a:t>                                                Actual Sales</a:t>
            </a:r>
            <a:endParaRPr lang="en-US" sz="2800" b="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9D2F85C6-944E-AE0D-8664-6418AC5262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64EC90B-7539-A0EF-29E5-A7E8C7088A22}"/>
              </a:ext>
            </a:extLst>
          </p:cNvPr>
          <p:cNvCxnSpPr>
            <a:cxnSpLocks/>
          </p:cNvCxnSpPr>
          <p:nvPr/>
        </p:nvCxnSpPr>
        <p:spPr>
          <a:xfrm>
            <a:off x="2858815" y="2132856"/>
            <a:ext cx="2952328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55315F9-D152-2DDA-9904-D8DD0B8D6816}"/>
              </a:ext>
            </a:extLst>
          </p:cNvPr>
          <p:cNvCxnSpPr>
            <a:cxnSpLocks/>
          </p:cNvCxnSpPr>
          <p:nvPr/>
        </p:nvCxnSpPr>
        <p:spPr>
          <a:xfrm>
            <a:off x="3083668" y="3861048"/>
            <a:ext cx="3198419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88DFFC5-2484-DC11-F647-BC9B046CD7B3}"/>
              </a:ext>
            </a:extLst>
          </p:cNvPr>
          <p:cNvSpPr txBox="1"/>
          <p:nvPr/>
        </p:nvSpPr>
        <p:spPr>
          <a:xfrm>
            <a:off x="6387207" y="3506744"/>
            <a:ext cx="864096" cy="354304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IN" dirty="0"/>
              <a:t>×100</a:t>
            </a:r>
            <a:endParaRPr lang="en-IN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379C1E0C-718D-E5A9-0C29-E8C6E0D5E8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6341218"/>
              </p:ext>
            </p:extLst>
          </p:nvPr>
        </p:nvGraphicFramePr>
        <p:xfrm>
          <a:off x="7356423" y="1261144"/>
          <a:ext cx="4188512" cy="4573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344917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73DBA-6048-AE49-8CA8-FC43720CE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5B81C0-28FA-FCFD-38B5-4650A600B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IN" dirty="0"/>
              <a:t>Assumptions and Limitations</a:t>
            </a:r>
            <a:endParaRPr lang="nl-NL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2C0AB54-1C88-15FD-1866-CE568FD93670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52836"/>
            <a:ext cx="5593347" cy="479583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indent="0" fontAlgn="base">
              <a:spcBef>
                <a:spcPts val="600"/>
              </a:spcBef>
              <a:spcAft>
                <a:spcPts val="600"/>
              </a:spcAft>
              <a:buNone/>
            </a:pPr>
            <a:r>
              <a:rPr lang="en-IN" sz="2800" b="1" dirty="0"/>
              <a:t>Assumptions: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Costs are classified into fixed and variable.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Sales price per unit and variable cost per unit remain constant.</a:t>
            </a:r>
          </a:p>
          <a:p>
            <a:pPr marL="0" indent="0" fontAlgn="base">
              <a:buNone/>
            </a:pPr>
            <a:r>
              <a:rPr lang="en-IN" sz="2800" b="1" dirty="0"/>
              <a:t>Limitations: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Ignores external factors like market changes.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Simplistic for businesses with mixed cost structures.</a:t>
            </a:r>
            <a:endParaRPr lang="en-US" alt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BE63C0C-406A-8179-672B-2D63184FDA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  <p:pic>
        <p:nvPicPr>
          <p:cNvPr id="4099" name="Picture 3" descr="Assumption Stamp Stock Illustrations – 68 Assumption Stamp Stock  Illustrations, Vectors &amp; Clipart - Dreamstime">
            <a:extLst>
              <a:ext uri="{FF2B5EF4-FFF2-40B4-BE49-F238E27FC236}">
                <a16:creationId xmlns:a16="http://schemas.microsoft.com/office/drawing/2014/main" id="{5F809ADD-155A-FD4C-2F00-4CCAFCB3B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1772816"/>
            <a:ext cx="4730650" cy="259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9867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3B3E9-933E-0465-627B-69697FC13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B658D518-5ACD-2658-30D9-AA6D9C5F1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1: Manufacturing Firm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6A687993-2D16-7AD8-5FB8-426CA40372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18176" y="1268760"/>
            <a:ext cx="6617103" cy="5472608"/>
          </a:xfrm>
        </p:spPr>
        <p:txBody>
          <a:bodyPr>
            <a:normAutofit/>
          </a:bodyPr>
          <a:lstStyle/>
          <a:p>
            <a:pPr lvl="3"/>
            <a:r>
              <a:rPr lang="en-IN" sz="2800" dirty="0"/>
              <a:t>Scenario</a:t>
            </a:r>
            <a:r>
              <a:rPr lang="en-US" sz="2800" dirty="0"/>
              <a:t> -</a:t>
            </a:r>
          </a:p>
          <a:p>
            <a:pPr lvl="3"/>
            <a:r>
              <a:rPr lang="en-US" sz="2800" b="0" dirty="0"/>
              <a:t>A company produces chairs at $50 per unit with a variable cost of $30 and fixed costs of $20,000/month.</a:t>
            </a:r>
          </a:p>
          <a:p>
            <a:pPr lvl="3"/>
            <a:endParaRPr lang="en-US" sz="2800" b="0" dirty="0"/>
          </a:p>
          <a:p>
            <a:pPr lvl="3"/>
            <a:r>
              <a:rPr lang="en-US" sz="2800" dirty="0"/>
              <a:t>Decision -</a:t>
            </a:r>
          </a:p>
          <a:p>
            <a:pPr lvl="3"/>
            <a:r>
              <a:rPr lang="en-US" sz="2800" dirty="0"/>
              <a:t> </a:t>
            </a:r>
            <a:r>
              <a:rPr lang="en-US" sz="2900" b="0" dirty="0"/>
              <a:t>Increase volume to reduce per-unit fixed costs.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D47EAFEB-0129-753E-D7E2-B395754F57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5122" name="Picture 2" descr="What is case study and how to conduct case study research - YouTube">
            <a:extLst>
              <a:ext uri="{FF2B5EF4-FFF2-40B4-BE49-F238E27FC236}">
                <a16:creationId xmlns:a16="http://schemas.microsoft.com/office/drawing/2014/main" id="{E46737AB-43BF-3A76-CF11-5D0D96B43B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" t="2942" r="3460" b="5881"/>
          <a:stretch/>
        </p:blipFill>
        <p:spPr bwMode="auto">
          <a:xfrm>
            <a:off x="7323311" y="2312876"/>
            <a:ext cx="40324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777041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A87E7-0A8D-D422-C456-A0B83DE82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D10DB0-114C-106F-34C4-36079A476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2: Service Industry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2B9A57B-5F14-5AEE-F6DE-19FC59B85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07D6DE7-406C-BFCC-A303-CEC22668D1DF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412776"/>
            <a:ext cx="6486601" cy="3707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3"/>
            <a:r>
              <a:rPr lang="en-US" sz="2800" dirty="0"/>
              <a:t>Scenario -</a:t>
            </a:r>
          </a:p>
          <a:p>
            <a:pPr lvl="3"/>
            <a:r>
              <a:rPr lang="en-US" sz="2800" b="0" dirty="0"/>
              <a:t>A consulting firm has fixed costs of $15,000/month and charges $150/hour. Variable cost (materials) is $30/hour.</a:t>
            </a:r>
          </a:p>
          <a:p>
            <a:pPr marL="0" indent="0">
              <a:buNone/>
            </a:pPr>
            <a:r>
              <a:rPr lang="en-US" sz="2800" b="1" dirty="0"/>
              <a:t>Decision -</a:t>
            </a:r>
          </a:p>
          <a:p>
            <a:pPr lvl="3"/>
            <a:r>
              <a:rPr lang="en-US" sz="2800" b="0" dirty="0"/>
              <a:t>Evaluate demand elasticity to optimize pricing.</a:t>
            </a:r>
          </a:p>
        </p:txBody>
      </p:sp>
      <p:pic>
        <p:nvPicPr>
          <p:cNvPr id="3" name="Picture 4" descr="How to Write an Awesome Case Study That Converts">
            <a:extLst>
              <a:ext uri="{FF2B5EF4-FFF2-40B4-BE49-F238E27FC236}">
                <a16:creationId xmlns:a16="http://schemas.microsoft.com/office/drawing/2014/main" id="{41A7F7D3-07C7-6914-FC38-DB481EA57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303" y="2218282"/>
            <a:ext cx="4363499" cy="229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49005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EEC3A-4E35-C740-C053-788420EE4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7B6E3F6C-F41B-BA8E-85E9-EB0199DD6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Case Study 3: Retail Business</a:t>
            </a:r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914308F-45EA-74EA-3976-D46B84DC67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846641" cy="4795836"/>
          </a:xfrm>
        </p:spPr>
        <p:txBody>
          <a:bodyPr>
            <a:normAutofit/>
          </a:bodyPr>
          <a:lstStyle/>
          <a:p>
            <a:pPr lvl="3"/>
            <a:r>
              <a:rPr lang="en-US" sz="2800" dirty="0"/>
              <a:t>Scenario -</a:t>
            </a:r>
          </a:p>
          <a:p>
            <a:pPr lvl="3"/>
            <a:r>
              <a:rPr lang="en-US" sz="2800" b="0" dirty="0"/>
              <a:t>A bookstore has monthly fixed costs of $10,000 and earns a contribution margin of $5 per book</a:t>
            </a:r>
            <a:r>
              <a:rPr lang="nl-NL" sz="2800" b="0" dirty="0"/>
              <a:t>.</a:t>
            </a:r>
          </a:p>
          <a:p>
            <a:pPr lvl="3"/>
            <a:r>
              <a:rPr lang="en-US" sz="2800" dirty="0"/>
              <a:t>Decision -</a:t>
            </a:r>
          </a:p>
          <a:p>
            <a:pPr lvl="3"/>
            <a:r>
              <a:rPr lang="en-US" sz="2800" b="0" dirty="0"/>
              <a:t> Seasonal pricing strategy for high-demand periods.</a:t>
            </a:r>
            <a:endParaRPr lang="en-IN" sz="2800" b="0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F5D7481-F03E-F497-3439-3DCE573EA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7170" name="Picture 2" descr="Case Study Vectors &amp; Illustrations for Free Download | Freepik">
            <a:extLst>
              <a:ext uri="{FF2B5EF4-FFF2-40B4-BE49-F238E27FC236}">
                <a16:creationId xmlns:a16="http://schemas.microsoft.com/office/drawing/2014/main" id="{7528BD95-C8DF-2B4C-4DE7-769C58605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359" y="1556792"/>
            <a:ext cx="3413373" cy="341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69613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86BA7-950E-A8C7-B18D-3F6B3C568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403C5-064B-B78E-A2ED-08550712E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IN" dirty="0"/>
              <a:t>Interactive Activity</a:t>
            </a:r>
            <a:endParaRPr lang="nl-NL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E544779-BB1C-A328-8289-DF0F8008220D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52836"/>
            <a:ext cx="11095113" cy="479583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lnSpcReduction="10000"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en-IN" b="1" dirty="0"/>
              <a:t>Scenario </a:t>
            </a:r>
          </a:p>
          <a:p>
            <a:r>
              <a:rPr lang="en-US" dirty="0"/>
              <a:t>A company produces eco-friendly notebooks with the following data: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Selling Price Per Unit: $15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Variable Cost Per Unit: $9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Fixed Costs: $12,000 per month</a:t>
            </a:r>
          </a:p>
          <a:p>
            <a:pPr marL="0" indent="0">
              <a:buNone/>
            </a:pPr>
            <a:r>
              <a:rPr lang="en-IN" b="1" dirty="0"/>
              <a:t>Tasks for Students</a:t>
            </a:r>
            <a:r>
              <a:rPr lang="en-IN" dirty="0"/>
              <a:t>:</a:t>
            </a:r>
            <a:endParaRPr lang="en-US" dirty="0"/>
          </a:p>
          <a:p>
            <a:pPr marL="0" indent="0">
              <a:buNone/>
            </a:pPr>
            <a:r>
              <a:rPr lang="en-IN" dirty="0"/>
              <a:t>Calculate Break-Even Sales - </a:t>
            </a:r>
            <a:endParaRPr lang="en-US" dirty="0"/>
          </a:p>
          <a:p>
            <a:pPr marL="0" indent="0">
              <a:buNone/>
            </a:pPr>
            <a:r>
              <a:rPr lang="en-IN" dirty="0"/>
              <a:t>Target Profit Calculation - </a:t>
            </a:r>
            <a:endParaRPr lang="en-US" dirty="0"/>
          </a:p>
          <a:p>
            <a:pPr marL="0" indent="0">
              <a:spcAft>
                <a:spcPts val="800"/>
              </a:spcAft>
              <a:buNone/>
            </a:pPr>
            <a:endParaRPr lang="en-IN" sz="2800" dirty="0"/>
          </a:p>
          <a:p>
            <a:pPr marL="0" indent="0">
              <a:lnSpc>
                <a:spcPct val="100000"/>
              </a:lnSpc>
              <a:buNone/>
            </a:pPr>
            <a:r>
              <a:rPr lang="en-US" b="1" dirty="0"/>
              <a:t>Discussion Points: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How can the company reduce its break-even point?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What strategies can be employed to increase profit margins?</a:t>
            </a:r>
          </a:p>
          <a:p>
            <a:pPr lvl="2" fontAlgn="base">
              <a:lnSpc>
                <a:spcPct val="100000"/>
              </a:lnSpc>
            </a:pPr>
            <a:endParaRPr lang="en-US" altLang="en-US" sz="1600" i="1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52EE63D-FAC0-1F8A-4DB7-0AA294F8AE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9</a:t>
            </a:fld>
            <a:endParaRPr lang="nl-NL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C6DFB7-5080-E754-3D56-D33EB9F959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895" y="3329534"/>
            <a:ext cx="7087589" cy="5811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958CA8-0517-1963-8BFF-ADAE78A5B2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5180" y="3873046"/>
            <a:ext cx="7278116" cy="9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5931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8FA7E-AB86-B5E3-F6C7-3706639BDF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C5B0D0FA-A475-CCCC-538C-2F5B327B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AF12EB0F-6127-17DD-A7F6-05DB78B3D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CVP as a decision-making tool: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Helps in pricing and budgeting decisions.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Supports strategic planning by evaluating cost structures.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I</a:t>
            </a: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mportance of real-world application in diverse industries.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Encouragement to use CVP for strategic insights.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AA7ACC7-F71A-D1F6-8B34-9BD6BE779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649456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147</TotalTime>
  <Words>565</Words>
  <Application>Microsoft Office PowerPoint</Application>
  <PresentationFormat>Custom</PresentationFormat>
  <Paragraphs>110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Aptos</vt:lpstr>
      <vt:lpstr>Wingdings</vt:lpstr>
      <vt:lpstr>Times New Roman</vt:lpstr>
      <vt:lpstr>Symbol</vt:lpstr>
      <vt:lpstr>Georgia</vt:lpstr>
      <vt:lpstr>Minion</vt:lpstr>
      <vt:lpstr>Corporate template-set Universiteit Leiden</vt:lpstr>
      <vt:lpstr>Cost-Volume-Profit Analysis and Decision Making  European Institute of Innovation, Entrepreneurship and Technology Lessingstraße 79, 13158 Berlin, Germany </vt:lpstr>
      <vt:lpstr>Index</vt:lpstr>
      <vt:lpstr>Introduction to CVP Analysis</vt:lpstr>
      <vt:lpstr>Break-Even Analysis</vt:lpstr>
      <vt:lpstr>Profit Planning</vt:lpstr>
      <vt:lpstr>Assumptions and Limitations</vt:lpstr>
      <vt:lpstr>Case Study 1: Manufacturing Firm</vt:lpstr>
      <vt:lpstr>Case Study 2: Service Industry</vt:lpstr>
      <vt:lpstr>Case Study 3: Retail Business</vt:lpstr>
      <vt:lpstr>Interactive Activity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195</cp:revision>
  <dcterms:created xsi:type="dcterms:W3CDTF">2023-10-18T00:40:52Z</dcterms:created>
  <dcterms:modified xsi:type="dcterms:W3CDTF">2024-12-09T16:16:11Z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