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68" r:id="rId16"/>
    <p:sldId id="271" r:id="rId17"/>
    <p:sldId id="273" r:id="rId18"/>
    <p:sldId id="272"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788A2AF-CD3E-4229-892D-A4E0B720652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88A2AF-CD3E-4229-892D-A4E0B720652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88A2AF-CD3E-4229-892D-A4E0B720652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788A2AF-CD3E-4229-892D-A4E0B720652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788A2AF-CD3E-4229-892D-A4E0B720652C}"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788A2AF-CD3E-4229-892D-A4E0B720652C}"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88A2AF-CD3E-4229-892D-A4E0B720652C}"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88A2AF-CD3E-4229-892D-A4E0B720652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788A2AF-CD3E-4229-892D-A4E0B720652C}"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88A2AF-CD3E-4229-892D-A4E0B720652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788A2AF-CD3E-4229-892D-A4E0B720652C}"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E54FD-5940-4AE9-B002-44E8D6ABABA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88A2AF-CD3E-4229-892D-A4E0B720652C}"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7E54FD-5940-4AE9-B002-44E8D6ABABA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insights.talintpartners.com/apac-ai-in-recruitment/" TargetMode="External"/><Relationship Id="rId2" Type="http://schemas.openxmlformats.org/officeDocument/2006/relationships/hyperlink" Target="https://www.frontier-enterprise.com/the-future-of-ai-driven-hr-tech-in-southeast-asia/" TargetMode="External"/><Relationship Id="rId1" Type="http://schemas.openxmlformats.org/officeDocument/2006/relationships/slideLayout" Target="../slideLayouts/slideLayout2.xml"/><Relationship Id="rId6" Type="http://schemas.openxmlformats.org/officeDocument/2006/relationships/hyperlink" Target="https://prophet.com/2024/04/tailoring-employee-experience-for-asias-new-workforce/" TargetMode="External"/><Relationship Id="rId5" Type="http://schemas.openxmlformats.org/officeDocument/2006/relationships/hyperlink" Target="https://www.vouch-technologies.com/en/fha-horeca-and-travel-tech-asia-2024-beyond-the-hype-ai-in-hospitality/" TargetMode="External"/><Relationship Id="rId4" Type="http://schemas.openxmlformats.org/officeDocument/2006/relationships/hyperlink" Target="https://healthmetrics.com/article/future-proofing-employee-benefits-in-southeast-asia-a-guide-for-hr-professionals"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Employer Value Proposition (EVP) Campaign </a:t>
            </a:r>
            <a:endParaRPr lang="en-US" dirty="0"/>
          </a:p>
        </p:txBody>
      </p:sp>
      <p:sp>
        <p:nvSpPr>
          <p:cNvPr id="3" name="Subtitle 2"/>
          <p:cNvSpPr>
            <a:spLocks noGrp="1"/>
          </p:cNvSpPr>
          <p:nvPr>
            <p:ph type="subTitle" idx="1"/>
          </p:nvPr>
        </p:nvSpPr>
        <p:spPr/>
        <p:txBody>
          <a:bodyPr/>
          <a:lstStyle/>
          <a:p>
            <a:r>
              <a:rPr lang="en-US" dirty="0" smtClean="0">
                <a:solidFill>
                  <a:schemeClr val="tx1"/>
                </a:solidFill>
              </a:rPr>
              <a:t>Student Name: </a:t>
            </a:r>
            <a:r>
              <a:rPr lang="en-US" dirty="0" err="1" smtClean="0">
                <a:solidFill>
                  <a:schemeClr val="tx1"/>
                </a:solidFill>
              </a:rPr>
              <a:t>Vikram</a:t>
            </a:r>
            <a:r>
              <a:rPr lang="en-US" smtClean="0">
                <a:solidFill>
                  <a:schemeClr val="tx1"/>
                </a:solidFill>
              </a:rPr>
              <a:t> Kumar</a:t>
            </a:r>
            <a:br>
              <a:rPr lang="en-US" smtClean="0">
                <a:solidFill>
                  <a:schemeClr val="tx1"/>
                </a:solidFill>
              </a:rPr>
            </a:br>
            <a:r>
              <a:rPr lang="en-US" smtClean="0">
                <a:solidFill>
                  <a:schemeClr val="tx1"/>
                </a:solidFill>
              </a:rPr>
              <a:t>Student ID: DE240041</a:t>
            </a: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Index</a:t>
            </a:r>
            <a:endParaRPr lang="en-US" dirty="0"/>
          </a:p>
        </p:txBody>
      </p:sp>
      <p:sp>
        <p:nvSpPr>
          <p:cNvPr id="3" name="Content Placeholder 2"/>
          <p:cNvSpPr>
            <a:spLocks noGrp="1"/>
          </p:cNvSpPr>
          <p:nvPr>
            <p:ph idx="1"/>
          </p:nvPr>
        </p:nvSpPr>
        <p:spPr/>
        <p:txBody>
          <a:bodyPr>
            <a:normAutofit fontScale="62500" lnSpcReduction="20000"/>
          </a:bodyPr>
          <a:lstStyle/>
          <a:p>
            <a:pPr lvl="0"/>
            <a:r>
              <a:rPr lang="en-US" dirty="0"/>
              <a:t>Introduction to EVP Campaign</a:t>
            </a:r>
          </a:p>
          <a:p>
            <a:pPr lvl="0"/>
            <a:r>
              <a:rPr lang="en-US" dirty="0"/>
              <a:t>EVP Overview</a:t>
            </a:r>
          </a:p>
          <a:p>
            <a:pPr lvl="0"/>
            <a:r>
              <a:rPr lang="en-US" dirty="0"/>
              <a:t>Key Message of EVP Campaign</a:t>
            </a:r>
          </a:p>
          <a:p>
            <a:pPr lvl="0"/>
            <a:r>
              <a:rPr lang="en-US" dirty="0"/>
              <a:t>Highlighting AI Integration</a:t>
            </a:r>
          </a:p>
          <a:p>
            <a:pPr lvl="0"/>
            <a:r>
              <a:rPr lang="en-US" dirty="0"/>
              <a:t>Cultural Sensitivity and Diversity</a:t>
            </a:r>
          </a:p>
          <a:p>
            <a:pPr lvl="0"/>
            <a:r>
              <a:rPr lang="en-US" dirty="0"/>
              <a:t>Career Development and Growth</a:t>
            </a:r>
          </a:p>
          <a:p>
            <a:pPr lvl="0"/>
            <a:r>
              <a:rPr lang="en-US" dirty="0"/>
              <a:t>Leadership and Mentorship Opportunities</a:t>
            </a:r>
          </a:p>
          <a:p>
            <a:pPr lvl="0"/>
            <a:r>
              <a:rPr lang="en-US" dirty="0"/>
              <a:t>Work-Life Balance and Employee Wellbeing</a:t>
            </a:r>
          </a:p>
          <a:p>
            <a:pPr lvl="0"/>
            <a:r>
              <a:rPr lang="en-US" dirty="0"/>
              <a:t>Tailored Compensation and Benefits</a:t>
            </a:r>
          </a:p>
          <a:p>
            <a:pPr lvl="0"/>
            <a:r>
              <a:rPr lang="en-US" dirty="0"/>
              <a:t>Employee Testimonials and Stories</a:t>
            </a:r>
          </a:p>
          <a:p>
            <a:pPr lvl="0"/>
            <a:r>
              <a:rPr lang="en-US" dirty="0"/>
              <a:t>Community Engagement and Social Impact</a:t>
            </a:r>
          </a:p>
          <a:p>
            <a:pPr lvl="0"/>
            <a:r>
              <a:rPr lang="en-US" dirty="0"/>
              <a:t>Challenges and Real-World Examples</a:t>
            </a:r>
          </a:p>
          <a:p>
            <a:pPr lvl="0"/>
            <a:r>
              <a:rPr lang="en-US" dirty="0"/>
              <a:t>Conclusion and Call to Action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Introduction to EVP </a:t>
            </a:r>
            <a:r>
              <a:rPr lang="en-US" b="1" dirty="0" smtClean="0"/>
              <a:t>Campaign</a:t>
            </a:r>
            <a:endParaRPr lang="en-US" dirty="0"/>
          </a:p>
        </p:txBody>
      </p:sp>
      <p:sp>
        <p:nvSpPr>
          <p:cNvPr id="3" name="Content Placeholder 2"/>
          <p:cNvSpPr>
            <a:spLocks noGrp="1"/>
          </p:cNvSpPr>
          <p:nvPr>
            <p:ph idx="1"/>
          </p:nvPr>
        </p:nvSpPr>
        <p:spPr/>
        <p:txBody>
          <a:bodyPr>
            <a:normAutofit fontScale="77500" lnSpcReduction="20000"/>
          </a:bodyPr>
          <a:lstStyle/>
          <a:p>
            <a:r>
              <a:rPr lang="en-US" dirty="0"/>
              <a:t>In the competitive and dynamic hospitality industry, attracting and retaining top talent is critical for long-term success. </a:t>
            </a:r>
            <a:r>
              <a:rPr lang="en-US" dirty="0" err="1"/>
              <a:t>AccorHotels</a:t>
            </a:r>
            <a:r>
              <a:rPr lang="en-US" dirty="0"/>
              <a:t>, a leading global hotel chain with a robust presence in Southeast Asia, Eastern Europe, and North Africa, has recognized the importance of innovation in its recruitment strategies. The Employer Value Proposition (EVP) campaign aims to highlight how the integration of artificial intelligence (AI) in recruitment and employee development, combined with a commitment to cultural sensitivity and diversity, can provide a distinct competitive edge. This initiative seeks to establish </a:t>
            </a:r>
            <a:r>
              <a:rPr lang="en-US" dirty="0" err="1"/>
              <a:t>AccorHotels</a:t>
            </a:r>
            <a:r>
              <a:rPr lang="en-US" dirty="0"/>
              <a:t> as an employer of choice by focusing on AI-powered solutions, inclusivity, and opportunities for growth in diverse global markets.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EVP Overview</a:t>
            </a:r>
          </a:p>
        </p:txBody>
      </p:sp>
      <p:sp>
        <p:nvSpPr>
          <p:cNvPr id="3" name="Content Placeholder 2"/>
          <p:cNvSpPr>
            <a:spLocks noGrp="1"/>
          </p:cNvSpPr>
          <p:nvPr>
            <p:ph idx="1"/>
          </p:nvPr>
        </p:nvSpPr>
        <p:spPr/>
        <p:txBody>
          <a:bodyPr>
            <a:normAutofit fontScale="85000" lnSpcReduction="20000"/>
          </a:bodyPr>
          <a:lstStyle/>
          <a:p>
            <a:r>
              <a:rPr lang="en-US" dirty="0"/>
              <a:t>An Employer Value Proposition (EVP) is the unique set of offerings, values, and experiences that an organization provides to its employees in exchange for their skills, knowledge, and contributions. A compelling EVP not only attracts talent but also ensures employee engagement and retention. </a:t>
            </a:r>
            <a:r>
              <a:rPr lang="en-US" dirty="0" err="1"/>
              <a:t>AccorHotels</a:t>
            </a:r>
            <a:r>
              <a:rPr lang="en-US" dirty="0"/>
              <a:t>' EVP focuses on a combination of cutting-edge AI tools, employee development, career growth, and a commitment to cultural inclusivity. This campaign aims to position </a:t>
            </a:r>
            <a:r>
              <a:rPr lang="en-US" dirty="0" err="1"/>
              <a:t>AccorHotels</a:t>
            </a:r>
            <a:r>
              <a:rPr lang="en-US" dirty="0"/>
              <a:t> as a company where talent thrives, diversity is celebrated, and the future of hospitality is shaped by technology and innovation.</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Key Message of EVP </a:t>
            </a:r>
            <a:r>
              <a:rPr lang="en-US" b="1" dirty="0" smtClean="0"/>
              <a:t>Campaign</a:t>
            </a:r>
            <a:endParaRPr lang="en-US" dirty="0"/>
          </a:p>
        </p:txBody>
      </p:sp>
      <p:sp>
        <p:nvSpPr>
          <p:cNvPr id="3" name="Content Placeholder 2"/>
          <p:cNvSpPr>
            <a:spLocks noGrp="1"/>
          </p:cNvSpPr>
          <p:nvPr>
            <p:ph idx="1"/>
          </p:nvPr>
        </p:nvSpPr>
        <p:spPr/>
        <p:txBody>
          <a:bodyPr>
            <a:normAutofit fontScale="77500" lnSpcReduction="20000"/>
          </a:bodyPr>
          <a:lstStyle/>
          <a:p>
            <a:r>
              <a:rPr lang="en-US" dirty="0"/>
              <a:t>“Join </a:t>
            </a:r>
            <a:r>
              <a:rPr lang="en-US" dirty="0" err="1"/>
              <a:t>AccorHotels</a:t>
            </a:r>
            <a:r>
              <a:rPr lang="en-US" dirty="0"/>
              <a:t> for an innovative career path in a globally diverse, culturally respectful environment, enhanced by AI-driven tools and personalized development</a:t>
            </a:r>
            <a:r>
              <a:rPr lang="en-US" dirty="0" smtClean="0"/>
              <a:t>.”</a:t>
            </a:r>
          </a:p>
          <a:p>
            <a:endParaRPr lang="en-US" dirty="0"/>
          </a:p>
          <a:p>
            <a:r>
              <a:rPr lang="en-US" dirty="0"/>
              <a:t>This core message effectively conveys </a:t>
            </a:r>
            <a:r>
              <a:rPr lang="en-US" dirty="0" err="1"/>
              <a:t>AccorHotels</a:t>
            </a:r>
            <a:r>
              <a:rPr lang="en-US" dirty="0"/>
              <a:t>' commitment to leveraging artificial intelligence for recruitment and career development. The emphasis on AI-driven growth opportunities, cultural inclusivity, and global exposure provides prospective employees with a clear understanding of what they can expect from working with </a:t>
            </a:r>
            <a:r>
              <a:rPr lang="en-US" dirty="0" err="1"/>
              <a:t>AccorHotels</a:t>
            </a:r>
            <a:r>
              <a:rPr lang="en-US" dirty="0"/>
              <a:t>: a progressive and supportive workplace where talent is nurtured, and innovation is at the forefront.</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Highlighting </a:t>
            </a:r>
            <a:r>
              <a:rPr lang="en-US" dirty="0"/>
              <a:t>AI Integration</a:t>
            </a:r>
          </a:p>
        </p:txBody>
      </p:sp>
      <p:sp>
        <p:nvSpPr>
          <p:cNvPr id="3" name="Content Placeholder 2"/>
          <p:cNvSpPr>
            <a:spLocks noGrp="1"/>
          </p:cNvSpPr>
          <p:nvPr>
            <p:ph idx="1"/>
          </p:nvPr>
        </p:nvSpPr>
        <p:spPr/>
        <p:txBody>
          <a:bodyPr>
            <a:normAutofit fontScale="70000" lnSpcReduction="20000"/>
          </a:bodyPr>
          <a:lstStyle/>
          <a:p>
            <a:r>
              <a:rPr lang="en-US" dirty="0" err="1"/>
              <a:t>AccorHotels</a:t>
            </a:r>
            <a:r>
              <a:rPr lang="en-US" dirty="0"/>
              <a:t> utilizes AI in recruitment and employee development to streamline processes, enhance decision-making, and promote diversity and fairness. AI-powered recruitment tools enable the company to efficiently match candidates with roles that align with their skills, preferences, and career aspirations. For example, in Southeast Asia, </a:t>
            </a:r>
            <a:r>
              <a:rPr lang="en-US" dirty="0" err="1"/>
              <a:t>AccorHotels</a:t>
            </a:r>
            <a:r>
              <a:rPr lang="en-US" dirty="0"/>
              <a:t> has introduced </a:t>
            </a:r>
            <a:r>
              <a:rPr lang="en-US" dirty="0" err="1"/>
              <a:t>chatbots</a:t>
            </a:r>
            <a:r>
              <a:rPr lang="en-US" dirty="0"/>
              <a:t> to manage initial candidate queries, reducing the time to hire by 30%.</a:t>
            </a:r>
          </a:p>
          <a:p>
            <a:endParaRPr lang="en-US" dirty="0" smtClean="0"/>
          </a:p>
          <a:p>
            <a:r>
              <a:rPr lang="en-US" dirty="0" smtClean="0"/>
              <a:t>Furthermore</a:t>
            </a:r>
            <a:r>
              <a:rPr lang="en-US" dirty="0"/>
              <a:t>, AI is employed in employee development through personalized learning platforms, predictive analytics, and career growth tools. In Eastern Europe, AI-driven systems help identify high-potential employees, enabling them to pursue targeted training programs that align with the company’s evolving needs.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Cultural Sensitivity and Diversity</a:t>
            </a:r>
          </a:p>
        </p:txBody>
      </p:sp>
      <p:sp>
        <p:nvSpPr>
          <p:cNvPr id="3" name="Content Placeholder 2"/>
          <p:cNvSpPr>
            <a:spLocks noGrp="1"/>
          </p:cNvSpPr>
          <p:nvPr>
            <p:ph idx="1"/>
          </p:nvPr>
        </p:nvSpPr>
        <p:spPr/>
        <p:txBody>
          <a:bodyPr>
            <a:normAutofit fontScale="70000" lnSpcReduction="20000"/>
          </a:bodyPr>
          <a:lstStyle/>
          <a:p>
            <a:r>
              <a:rPr lang="en-US" dirty="0" err="1"/>
              <a:t>AccorHotels</a:t>
            </a:r>
            <a:r>
              <a:rPr lang="en-US" dirty="0"/>
              <a:t>’ commitment to diversity is reflected in its multinational workforce and the inclusive practices it embraces. Cultural sensitivity is a core value, with programs designed to celebrate the diverse backgrounds of employees and create an environment where everyone feels valued and respected</a:t>
            </a:r>
            <a:r>
              <a:rPr lang="en-US" dirty="0" smtClean="0"/>
              <a:t>.</a:t>
            </a:r>
          </a:p>
          <a:p>
            <a:endParaRPr lang="en-US" dirty="0"/>
          </a:p>
          <a:p>
            <a:r>
              <a:rPr lang="en-US" dirty="0"/>
              <a:t>In North Africa, the company has implemented cultural awareness programs that include language support and local heritage celebrations, allowing employees to honor their cultural roots while fostering a sense of belonging in the workplace. In Eastern Europe, </a:t>
            </a:r>
            <a:r>
              <a:rPr lang="en-US" dirty="0" err="1"/>
              <a:t>AccorHotels</a:t>
            </a:r>
            <a:r>
              <a:rPr lang="en-US" dirty="0"/>
              <a:t> promotes inclusivity through diversity training and initiatives that ensure employees of all backgrounds feel represented in leadership roles.</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Career Development and </a:t>
            </a:r>
            <a:r>
              <a:rPr lang="en-US" b="1" dirty="0" smtClean="0"/>
              <a:t>Growth</a:t>
            </a:r>
            <a:endParaRPr lang="en-US" dirty="0"/>
          </a:p>
        </p:txBody>
      </p:sp>
      <p:sp>
        <p:nvSpPr>
          <p:cNvPr id="3" name="Content Placeholder 2"/>
          <p:cNvSpPr>
            <a:spLocks noGrp="1"/>
          </p:cNvSpPr>
          <p:nvPr>
            <p:ph idx="1"/>
          </p:nvPr>
        </p:nvSpPr>
        <p:spPr/>
        <p:txBody>
          <a:bodyPr>
            <a:normAutofit fontScale="70000" lnSpcReduction="20000"/>
          </a:bodyPr>
          <a:lstStyle/>
          <a:p>
            <a:r>
              <a:rPr lang="en-US" dirty="0" err="1"/>
              <a:t>AccorHotels</a:t>
            </a:r>
            <a:r>
              <a:rPr lang="en-US" dirty="0"/>
              <a:t> views its employees not just as workers, but as key contributors to the company’s success. The organization offers extensive career development opportunities, from on-the-job training to leadership development programs. Through AI-driven learning tools, employees can access personalized development plans tailored to their career goals. For instance, an employee in Southeast Asia used AI-based learning platforms to transition from a customer service role to a managerial position within three years.</a:t>
            </a:r>
          </a:p>
          <a:p>
            <a:endParaRPr lang="en-US" dirty="0" smtClean="0"/>
          </a:p>
          <a:p>
            <a:r>
              <a:rPr lang="en-US" dirty="0" smtClean="0"/>
              <a:t>Moreover</a:t>
            </a:r>
            <a:r>
              <a:rPr lang="en-US" dirty="0"/>
              <a:t>, </a:t>
            </a:r>
            <a:r>
              <a:rPr lang="en-US" dirty="0" err="1"/>
              <a:t>AccorHotels</a:t>
            </a:r>
            <a:r>
              <a:rPr lang="en-US" dirty="0"/>
              <a:t> encourages employees to take ownership of their professional growth, providing access to resources, mentorship, and cross-functional projects that allow individuals to expand their skills and take on new challenges.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Leadership and Mentorship </a:t>
            </a:r>
            <a:r>
              <a:rPr lang="en-US" b="1" dirty="0" smtClean="0"/>
              <a:t>Opportunities</a:t>
            </a:r>
            <a:endParaRPr lang="en-US" dirty="0"/>
          </a:p>
        </p:txBody>
      </p:sp>
      <p:sp>
        <p:nvSpPr>
          <p:cNvPr id="3" name="Content Placeholder 2"/>
          <p:cNvSpPr>
            <a:spLocks noGrp="1"/>
          </p:cNvSpPr>
          <p:nvPr>
            <p:ph idx="1"/>
          </p:nvPr>
        </p:nvSpPr>
        <p:spPr/>
        <p:txBody>
          <a:bodyPr>
            <a:normAutofit fontScale="70000" lnSpcReduction="20000"/>
          </a:bodyPr>
          <a:lstStyle/>
          <a:p>
            <a:r>
              <a:rPr lang="en-US" dirty="0" err="1"/>
              <a:t>AccorHotels</a:t>
            </a:r>
            <a:r>
              <a:rPr lang="en-US" dirty="0"/>
              <a:t> places a strong emphasis on leadership development through mentorship programs and exposure to global management practices. The company’s mentorship network connects experienced leaders with emerging talent from various regions, including Southeast Asia, Eastern Europe, and North Africa. This initiative fosters cross-cultural collaboration, knowledge sharing, and leadership skills development.</a:t>
            </a:r>
          </a:p>
          <a:p>
            <a:endParaRPr lang="en-US" dirty="0" smtClean="0"/>
          </a:p>
          <a:p>
            <a:r>
              <a:rPr lang="en-US" dirty="0" smtClean="0"/>
              <a:t>In </a:t>
            </a:r>
            <a:r>
              <a:rPr lang="en-US" dirty="0"/>
              <a:t>Eastern Europe, for example, the mentorship program has helped several employees secure leadership roles, with mentees often reporting increased confidence and an expanded professional network. As employees advance, they are encouraged to mentor others, creating a continuous cycle of growth and leadership development across the organization.</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Work-Life Balance and Employee Wellbeing</a:t>
            </a:r>
          </a:p>
        </p:txBody>
      </p:sp>
      <p:sp>
        <p:nvSpPr>
          <p:cNvPr id="3" name="Content Placeholder 2"/>
          <p:cNvSpPr>
            <a:spLocks noGrp="1"/>
          </p:cNvSpPr>
          <p:nvPr>
            <p:ph idx="1"/>
          </p:nvPr>
        </p:nvSpPr>
        <p:spPr/>
        <p:txBody>
          <a:bodyPr>
            <a:normAutofit fontScale="77500" lnSpcReduction="20000"/>
          </a:bodyPr>
          <a:lstStyle/>
          <a:p>
            <a:r>
              <a:rPr lang="en-US" dirty="0" err="1"/>
              <a:t>AccorHotels</a:t>
            </a:r>
            <a:r>
              <a:rPr lang="en-US" dirty="0"/>
              <a:t> recognizes that a balanced life is essential for employee productivity and happiness. The company offers a range of wellbeing programs, including mental health support, fitness initiatives, flexible work arrangements, and family-oriented policies. In Southeast Asia, </a:t>
            </a:r>
            <a:r>
              <a:rPr lang="en-US" dirty="0" err="1"/>
              <a:t>AccorHotels</a:t>
            </a:r>
            <a:r>
              <a:rPr lang="en-US" dirty="0"/>
              <a:t> promotes a healthy work-life balance by providing wellness programs such as yoga and meditation, helping employees maintain physical and emotional wellbeing.</a:t>
            </a:r>
          </a:p>
          <a:p>
            <a:endParaRPr lang="en-US" dirty="0" smtClean="0"/>
          </a:p>
          <a:p>
            <a:r>
              <a:rPr lang="en-US" dirty="0" smtClean="0"/>
              <a:t>Additionally</a:t>
            </a:r>
            <a:r>
              <a:rPr lang="en-US" dirty="0"/>
              <a:t>, the organization’s flexible scheduling options ensure that employees in North Africa can manage their work commitments alongside personal and family obligations, promoting a positive and fulfilling work environment.</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Tailored Compensation and </a:t>
            </a:r>
            <a:r>
              <a:rPr lang="en-US" b="1" dirty="0" smtClean="0"/>
              <a:t>Benefits</a:t>
            </a:r>
            <a:endParaRPr lang="en-US" dirty="0"/>
          </a:p>
        </p:txBody>
      </p:sp>
      <p:sp>
        <p:nvSpPr>
          <p:cNvPr id="3" name="Content Placeholder 2"/>
          <p:cNvSpPr>
            <a:spLocks noGrp="1"/>
          </p:cNvSpPr>
          <p:nvPr>
            <p:ph idx="1"/>
          </p:nvPr>
        </p:nvSpPr>
        <p:spPr/>
        <p:txBody>
          <a:bodyPr>
            <a:normAutofit fontScale="77500" lnSpcReduction="20000"/>
          </a:bodyPr>
          <a:lstStyle/>
          <a:p>
            <a:r>
              <a:rPr lang="en-US" dirty="0" err="1"/>
              <a:t>AccorHotels</a:t>
            </a:r>
            <a:r>
              <a:rPr lang="en-US" dirty="0"/>
              <a:t> ensures that its employees are fairly compensated, with salary packages designed to reflect local market conditions while maintaining global equity. The company offers a range of benefits tailored to individual and regional needs, including health insurance, retirement plans, paid time off, and family support programs.</a:t>
            </a:r>
          </a:p>
          <a:p>
            <a:endParaRPr lang="en-US" dirty="0" smtClean="0"/>
          </a:p>
          <a:p>
            <a:r>
              <a:rPr lang="en-US" dirty="0" smtClean="0"/>
              <a:t>In </a:t>
            </a:r>
            <a:r>
              <a:rPr lang="en-US" dirty="0"/>
              <a:t>Eastern Europe, for example, </a:t>
            </a:r>
            <a:r>
              <a:rPr lang="en-US" dirty="0" err="1"/>
              <a:t>AccorHotels</a:t>
            </a:r>
            <a:r>
              <a:rPr lang="en-US" dirty="0"/>
              <a:t> provides generous parental leave policies and educational support for employees pursuing further studies. In North Africa, employees have access to healthcare benefits, mental health resources, and financial planning services, ensuring a well-rounded compensation package that supports their financial and personal wellbeing.</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Employee Testimonials and Stories</a:t>
            </a:r>
          </a:p>
        </p:txBody>
      </p:sp>
      <p:sp>
        <p:nvSpPr>
          <p:cNvPr id="3" name="Content Placeholder 2"/>
          <p:cNvSpPr>
            <a:spLocks noGrp="1"/>
          </p:cNvSpPr>
          <p:nvPr>
            <p:ph idx="1"/>
          </p:nvPr>
        </p:nvSpPr>
        <p:spPr/>
        <p:txBody>
          <a:bodyPr>
            <a:normAutofit fontScale="77500" lnSpcReduction="20000"/>
          </a:bodyPr>
          <a:lstStyle/>
          <a:p>
            <a:r>
              <a:rPr lang="en-US" dirty="0"/>
              <a:t>Real-life employee stories are powerful tools for showcasing </a:t>
            </a:r>
            <a:r>
              <a:rPr lang="en-US" dirty="0" err="1"/>
              <a:t>AccorHotels</a:t>
            </a:r>
            <a:r>
              <a:rPr lang="en-US" dirty="0"/>
              <a:t>' EVP. Employees from Southeast Asia, Eastern Europe, and North Africa share their experiences about career development, cultural inclusivity, and the impact of AI in their professional journeys.</a:t>
            </a:r>
          </a:p>
          <a:p>
            <a:endParaRPr lang="en-US" dirty="0" smtClean="0"/>
          </a:p>
          <a:p>
            <a:r>
              <a:rPr lang="en-US" dirty="0" smtClean="0"/>
              <a:t>For </a:t>
            </a:r>
            <a:r>
              <a:rPr lang="en-US" dirty="0"/>
              <a:t>instance, a hotel manager in North Africa shared how </a:t>
            </a:r>
            <a:r>
              <a:rPr lang="en-US" dirty="0" err="1"/>
              <a:t>AccorHotels</a:t>
            </a:r>
            <a:r>
              <a:rPr lang="en-US" dirty="0"/>
              <a:t>' leadership training program, combined with AI-driven mentorship, helped him transition from a junior role to a regional director in just five years. Similarly, an employee in Eastern Europe shared how AI-enhanced recruitment tools helped her find a role that aligned with her passions and skills, allowing her to grow into a leadership position.</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Community Engagement and Social </a:t>
            </a:r>
            <a:r>
              <a:rPr lang="en-US" b="1" dirty="0" smtClean="0"/>
              <a:t>Impact</a:t>
            </a:r>
            <a:endParaRPr lang="en-US" dirty="0"/>
          </a:p>
        </p:txBody>
      </p:sp>
      <p:sp>
        <p:nvSpPr>
          <p:cNvPr id="3" name="Content Placeholder 2"/>
          <p:cNvSpPr>
            <a:spLocks noGrp="1"/>
          </p:cNvSpPr>
          <p:nvPr>
            <p:ph idx="1"/>
          </p:nvPr>
        </p:nvSpPr>
        <p:spPr/>
        <p:txBody>
          <a:bodyPr>
            <a:normAutofit fontScale="77500" lnSpcReduction="20000"/>
          </a:bodyPr>
          <a:lstStyle/>
          <a:p>
            <a:r>
              <a:rPr lang="en-US" dirty="0" err="1"/>
              <a:t>AccorHotels</a:t>
            </a:r>
            <a:r>
              <a:rPr lang="en-US" dirty="0"/>
              <a:t> takes pride in its community engagement efforts, particularly in the regions where it operates. The company actively participates in social initiatives that support local communities and promote sustainable practices. In Southeast Asia, </a:t>
            </a:r>
            <a:r>
              <a:rPr lang="en-US" dirty="0" err="1"/>
              <a:t>AccorHotels</a:t>
            </a:r>
            <a:r>
              <a:rPr lang="en-US" dirty="0"/>
              <a:t> collaborates with local NGOs to create job training programs for underprivileged youth, while in North Africa, the company supports environmental sustainability through eco-friendly practices in its hotel operations</a:t>
            </a:r>
            <a:r>
              <a:rPr lang="en-US" dirty="0" smtClean="0"/>
              <a:t>.</a:t>
            </a:r>
          </a:p>
          <a:p>
            <a:endParaRPr lang="en-US" dirty="0"/>
          </a:p>
          <a:p>
            <a:r>
              <a:rPr lang="en-US" dirty="0"/>
              <a:t>These initiatives not only benefit local communities but also align with </a:t>
            </a:r>
            <a:r>
              <a:rPr lang="en-US" dirty="0" err="1"/>
              <a:t>AccorHotels</a:t>
            </a:r>
            <a:r>
              <a:rPr lang="en-US" dirty="0"/>
              <a:t>' values of social responsibility, inclusivity, and global impact.</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Challenges and Real-World Examples</a:t>
            </a:r>
          </a:p>
        </p:txBody>
      </p:sp>
      <p:sp>
        <p:nvSpPr>
          <p:cNvPr id="3" name="Content Placeholder 2"/>
          <p:cNvSpPr>
            <a:spLocks noGrp="1"/>
          </p:cNvSpPr>
          <p:nvPr>
            <p:ph idx="1"/>
          </p:nvPr>
        </p:nvSpPr>
        <p:spPr/>
        <p:txBody>
          <a:bodyPr>
            <a:normAutofit fontScale="70000" lnSpcReduction="20000"/>
          </a:bodyPr>
          <a:lstStyle/>
          <a:p>
            <a:r>
              <a:rPr lang="en-US" dirty="0"/>
              <a:t>While </a:t>
            </a:r>
            <a:r>
              <a:rPr lang="en-US" dirty="0" err="1"/>
              <a:t>AccorHotels</a:t>
            </a:r>
            <a:r>
              <a:rPr lang="en-US" dirty="0"/>
              <a:t> has made significant strides in integrating AI and promoting diversity, challenges remain. One of the key hurdles is overcoming biases in AI algorithms. Ensuring that AI recruitment tools remain unbiased and equitable across diverse populations requires continuous monitoring and adjustments. In Southeast Asia, for instance, </a:t>
            </a:r>
            <a:r>
              <a:rPr lang="en-US" dirty="0" err="1"/>
              <a:t>AccorHotels</a:t>
            </a:r>
            <a:r>
              <a:rPr lang="en-US" dirty="0"/>
              <a:t> has faced challenges in ensuring that AI tools are inclusive of regional dialects and cultural nuances in the hiring process.</a:t>
            </a:r>
          </a:p>
          <a:p>
            <a:endParaRPr lang="en-US" dirty="0" smtClean="0"/>
          </a:p>
          <a:p>
            <a:r>
              <a:rPr lang="en-US" dirty="0" smtClean="0"/>
              <a:t>Another </a:t>
            </a:r>
            <a:r>
              <a:rPr lang="en-US" dirty="0"/>
              <a:t>challenge is maintaining cultural sensitivity across diverse regions. While </a:t>
            </a:r>
            <a:r>
              <a:rPr lang="en-US" dirty="0" err="1"/>
              <a:t>AccorHotels</a:t>
            </a:r>
            <a:r>
              <a:rPr lang="en-US" dirty="0"/>
              <a:t> promotes inclusivity, each market has unique cultural expectations and norms that need to be respected. In Eastern Europe, balancing local traditions with the company’s global values has required thoughtful integration of local leadership training programs that are both culturally sensitive and aligned with </a:t>
            </a:r>
            <a:r>
              <a:rPr lang="en-US" dirty="0" err="1"/>
              <a:t>AccorHotels</a:t>
            </a:r>
            <a:r>
              <a:rPr lang="en-US" dirty="0"/>
              <a:t>’ corporate goals.</a:t>
            </a:r>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 and Call to </a:t>
            </a:r>
            <a:r>
              <a:rPr lang="en-US" b="1" dirty="0" smtClean="0"/>
              <a:t>Action</a:t>
            </a:r>
            <a:endParaRPr lang="en-US" dirty="0"/>
          </a:p>
        </p:txBody>
      </p:sp>
      <p:sp>
        <p:nvSpPr>
          <p:cNvPr id="3" name="Content Placeholder 2"/>
          <p:cNvSpPr>
            <a:spLocks noGrp="1"/>
          </p:cNvSpPr>
          <p:nvPr>
            <p:ph idx="1"/>
          </p:nvPr>
        </p:nvSpPr>
        <p:spPr>
          <a:xfrm>
            <a:off x="457200" y="1428736"/>
            <a:ext cx="8229600" cy="5072098"/>
          </a:xfrm>
        </p:spPr>
        <p:txBody>
          <a:bodyPr>
            <a:normAutofit fontScale="55000" lnSpcReduction="20000"/>
          </a:bodyPr>
          <a:lstStyle/>
          <a:p>
            <a:r>
              <a:rPr lang="en-US" dirty="0" err="1"/>
              <a:t>AccorHotels</a:t>
            </a:r>
            <a:r>
              <a:rPr lang="en-US" dirty="0"/>
              <a:t> offers an exceptional and forward-thinking work environment that prioritizes the growth and well-being of its employees. By leveraging the power of AI in recruitment, employee development, and organizational culture, the company is setting new benchmarks in the hospitality industry. Through its commitment to a culturally diverse and inclusive workforce, </a:t>
            </a:r>
            <a:r>
              <a:rPr lang="en-US" dirty="0" err="1"/>
              <a:t>AccorHotels</a:t>
            </a:r>
            <a:r>
              <a:rPr lang="en-US" dirty="0"/>
              <a:t> is not only enhancing operational efficiencies but also fostering a global community where employees from different backgrounds can collaborate, innovate, and thrive.</a:t>
            </a:r>
          </a:p>
          <a:p>
            <a:r>
              <a:rPr lang="en-US" dirty="0"/>
              <a:t>The integration of artificial intelligence in recruitment processes ensures that every employee’s career journey is tailored to their unique </a:t>
            </a:r>
            <a:r>
              <a:rPr lang="en-US" dirty="0" err="1"/>
              <a:t>skillset</a:t>
            </a:r>
            <a:r>
              <a:rPr lang="en-US" dirty="0"/>
              <a:t>, aspirations, and personal preferences. This personalized approach results in a more efficient hiring process, where employees are matched with roles that truly suit their capabilities and professional goals. For employees in Southeast Asia, Eastern Europe, and North Africa, this means access to opportunities that align with both their personal and professional development.</a:t>
            </a:r>
          </a:p>
          <a:p>
            <a:r>
              <a:rPr lang="en-US" dirty="0"/>
              <a:t>In addition to AI-powered recruitment, </a:t>
            </a:r>
            <a:r>
              <a:rPr lang="en-US" dirty="0" err="1"/>
              <a:t>AccorHotels</a:t>
            </a:r>
            <a:r>
              <a:rPr lang="en-US" dirty="0"/>
              <a:t> has made significant strides in providing its employees with the tools and resources needed to grow within the organization. The company’s career development programs, from mentorship initiatives to leadership training, enable employees to unlock their full potential. With the backing of AI-driven learning platforms, employees can access personalized learning paths and career development resources, which help them build skills at their own pace and according to their individual needs.</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55000" lnSpcReduction="20000"/>
          </a:bodyPr>
          <a:lstStyle/>
          <a:p>
            <a:r>
              <a:rPr lang="en-US" dirty="0"/>
              <a:t>Beyond the workplace, </a:t>
            </a:r>
            <a:r>
              <a:rPr lang="en-US" dirty="0" err="1"/>
              <a:t>AccorHotels</a:t>
            </a:r>
            <a:r>
              <a:rPr lang="en-US" dirty="0"/>
              <a:t> is committed to enhancing employees’ quality of life through competitive compensation packages, tailored benefits, and a strong focus on work-life balance. The company understands that a fulfilled employee is a motivated employee, and it actively works to support employees in balancing their professional responsibilities with their personal lives. In regions like Southeast Asia, where cultural values around family and work-life balance are deeply rooted, </a:t>
            </a:r>
            <a:r>
              <a:rPr lang="en-US" dirty="0" err="1"/>
              <a:t>AccorHotels</a:t>
            </a:r>
            <a:r>
              <a:rPr lang="en-US" dirty="0"/>
              <a:t> offers flexible work schedules and programs designed to cater to diverse needs, ensuring that employees feel supported and valued in every aspect of their lives.</a:t>
            </a:r>
          </a:p>
          <a:p>
            <a:r>
              <a:rPr lang="en-US" dirty="0"/>
              <a:t>Cultural inclusivity is not just a buzzword at </a:t>
            </a:r>
            <a:r>
              <a:rPr lang="en-US" dirty="0" err="1"/>
              <a:t>AccorHotels</a:t>
            </a:r>
            <a:r>
              <a:rPr lang="en-US" dirty="0"/>
              <a:t>; it’s embedded in every aspect of the company’s values and operations. The company’s diverse workforce is a source of strength, driving innovation, creativity, and a more holistic understanding of global markets. Through tailored diversity training, cross-cultural exchange programs, and regional leadership initiatives, </a:t>
            </a:r>
            <a:r>
              <a:rPr lang="en-US" dirty="0" err="1"/>
              <a:t>AccorHotels</a:t>
            </a:r>
            <a:r>
              <a:rPr lang="en-US" dirty="0"/>
              <a:t> ensures that its employees are equipped to work in an increasingly globalized and interconnected world.</a:t>
            </a:r>
          </a:p>
          <a:p>
            <a:r>
              <a:rPr lang="en-US" dirty="0"/>
              <a:t>The call to action for prospective employees is clear: </a:t>
            </a:r>
            <a:r>
              <a:rPr lang="en-US" dirty="0" err="1"/>
              <a:t>AccorHotels</a:t>
            </a:r>
            <a:r>
              <a:rPr lang="en-US" dirty="0"/>
              <a:t> is not just offering a job, but a fulfilling career journey. A career at </a:t>
            </a:r>
            <a:r>
              <a:rPr lang="en-US" dirty="0" err="1"/>
              <a:t>AccorHotels</a:t>
            </a:r>
            <a:r>
              <a:rPr lang="en-US" dirty="0"/>
              <a:t> means joining a team where employees are empowered to innovate, learn, and grow, all while being part of a larger, inclusive community that values and celebrates diversity. Whether you’re interested in technology-driven roles, leadership positions, or hospitality-focused careers, </a:t>
            </a:r>
            <a:r>
              <a:rPr lang="en-US" dirty="0" err="1"/>
              <a:t>AccorHotels</a:t>
            </a:r>
            <a:r>
              <a:rPr lang="en-US" dirty="0"/>
              <a:t> offers a wide range of opportunities for those passionate about shaping the future of hospitality.</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a:bodyPr>
          <a:lstStyle/>
          <a:p>
            <a:r>
              <a:rPr lang="en-US" sz="2000" dirty="0"/>
              <a:t>As </a:t>
            </a:r>
            <a:r>
              <a:rPr lang="en-US" sz="2000" dirty="0" err="1"/>
              <a:t>AccorHotels</a:t>
            </a:r>
            <a:r>
              <a:rPr lang="en-US" sz="2000" dirty="0"/>
              <a:t> continues to expand its presence in Southeast Asia, Eastern Europe, and North Africa, the company is eager to attract top-tier talent who share the same commitment to excellence, innovation, and cultural sensitivity. By joining the </a:t>
            </a:r>
            <a:r>
              <a:rPr lang="en-US" sz="2000" dirty="0" err="1"/>
              <a:t>AccorHotels</a:t>
            </a:r>
            <a:r>
              <a:rPr lang="en-US" sz="2000" dirty="0"/>
              <a:t> family, employees will have the chance to work in one of the world’s most respected hotel brands, where their skills, ideas, and ambitions will be nurtured, challenged, and celebrated.</a:t>
            </a:r>
          </a:p>
          <a:p>
            <a:r>
              <a:rPr lang="en-US" sz="2000" dirty="0"/>
              <a:t>We invite you to take the next step in your career journey and apply to join </a:t>
            </a:r>
            <a:r>
              <a:rPr lang="en-US" sz="2000" dirty="0" err="1"/>
              <a:t>AccorHotels</a:t>
            </a:r>
            <a:r>
              <a:rPr lang="en-US" sz="2000" dirty="0"/>
              <a:t> today. Explore the diverse range of opportunities available across our global network and become part of a company that is revolutionizing the hospitality industry, driven by cutting-edge AI, a commitment to diversity, and a passion for creating memorable experiences for guests and employees alike. Apply now and experience a career that is as rewarding as it is exciting.</a:t>
            </a:r>
          </a:p>
          <a:p>
            <a:endParaRPr lang="en-US" sz="20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55000" lnSpcReduction="20000"/>
          </a:bodyPr>
          <a:lstStyle/>
          <a:p>
            <a:pPr lvl="0"/>
            <a:r>
              <a:rPr lang="en-US" dirty="0"/>
              <a:t>Frontier Enterprise. (2024). </a:t>
            </a:r>
            <a:r>
              <a:rPr lang="en-US" i="1" dirty="0"/>
              <a:t>The future of AI-driven HR tech in Southeast Asia</a:t>
            </a:r>
            <a:r>
              <a:rPr lang="en-US" dirty="0"/>
              <a:t>. Retrieved from </a:t>
            </a:r>
            <a:r>
              <a:rPr lang="en-US" u="sng" dirty="0">
                <a:hlinkClick r:id="rId2"/>
              </a:rPr>
              <a:t>https://www.frontier-enterprise.com/the-future-of-ai-driven-hr-tech-in-southeast-asia/</a:t>
            </a:r>
            <a:endParaRPr lang="en-US" dirty="0"/>
          </a:p>
          <a:p>
            <a:pPr lvl="0"/>
            <a:r>
              <a:rPr lang="en-US" dirty="0" err="1"/>
              <a:t>TALiNT</a:t>
            </a:r>
            <a:r>
              <a:rPr lang="en-US" dirty="0"/>
              <a:t> Partners Insights. (2024). </a:t>
            </a:r>
            <a:r>
              <a:rPr lang="en-US" i="1" dirty="0"/>
              <a:t>AI in recruitment in the APAC region</a:t>
            </a:r>
            <a:r>
              <a:rPr lang="en-US" dirty="0"/>
              <a:t>. Retrieved from </a:t>
            </a:r>
            <a:r>
              <a:rPr lang="en-US" u="sng" dirty="0">
                <a:hlinkClick r:id="rId3"/>
              </a:rPr>
              <a:t>https://insights.talintpartners.com/apac-ai-in-recruitment/</a:t>
            </a:r>
            <a:endParaRPr lang="en-US" dirty="0"/>
          </a:p>
          <a:p>
            <a:pPr lvl="0"/>
            <a:r>
              <a:rPr lang="en-US" dirty="0" err="1"/>
              <a:t>HealthMetrics</a:t>
            </a:r>
            <a:r>
              <a:rPr lang="en-US" dirty="0"/>
              <a:t>. (2024). </a:t>
            </a:r>
            <a:r>
              <a:rPr lang="en-US" i="1" dirty="0"/>
              <a:t>Future-Proofing Employee Benefits in Southeast Asia: A Guide for HR Professionals</a:t>
            </a:r>
            <a:r>
              <a:rPr lang="en-US" dirty="0"/>
              <a:t>. Retrieved from </a:t>
            </a:r>
            <a:r>
              <a:rPr lang="en-US" u="sng" dirty="0">
                <a:hlinkClick r:id="rId4"/>
              </a:rPr>
              <a:t>https://healthmetrics.com/article/future-proofing-employee-benefits-in-southeast-asia-a-guide-for-hr-professionals</a:t>
            </a:r>
            <a:endParaRPr lang="en-US" dirty="0"/>
          </a:p>
          <a:p>
            <a:pPr lvl="0"/>
            <a:r>
              <a:rPr lang="en-US" dirty="0"/>
              <a:t>Vouch Technologies. (2024). </a:t>
            </a:r>
            <a:r>
              <a:rPr lang="en-US" i="1" dirty="0"/>
              <a:t>FHA-</a:t>
            </a:r>
            <a:r>
              <a:rPr lang="en-US" i="1" dirty="0" err="1"/>
              <a:t>HoReCa</a:t>
            </a:r>
            <a:r>
              <a:rPr lang="en-US" i="1" dirty="0"/>
              <a:t> and Travel Tech Asia 2024 – Beyond the Hype: AI in Hospitality</a:t>
            </a:r>
            <a:r>
              <a:rPr lang="en-US" dirty="0"/>
              <a:t>. Retrieved from </a:t>
            </a:r>
            <a:r>
              <a:rPr lang="en-US" u="sng" dirty="0">
                <a:hlinkClick r:id="rId5"/>
              </a:rPr>
              <a:t>https://www.vouch-technologies.com/en/fha-horeca-and-travel-tech-asia-2024-beyond-the-hype-ai-in-hospitality/</a:t>
            </a:r>
            <a:endParaRPr lang="en-US" dirty="0"/>
          </a:p>
          <a:p>
            <a:pPr lvl="0"/>
            <a:r>
              <a:rPr lang="en-US" dirty="0"/>
              <a:t>Prophet. (2024). </a:t>
            </a:r>
            <a:r>
              <a:rPr lang="en-US" i="1" dirty="0"/>
              <a:t>Tailoring Employee Experience for Asia’s New Workforce</a:t>
            </a:r>
            <a:r>
              <a:rPr lang="en-US" dirty="0"/>
              <a:t>. Retrieved from </a:t>
            </a:r>
            <a:r>
              <a:rPr lang="en-US" u="sng" dirty="0">
                <a:hlinkClick r:id="rId6"/>
              </a:rPr>
              <a:t>https://prophet.com/2024/04/tailoring-employee-experience-for-asias-new-workforce/</a:t>
            </a:r>
            <a:endParaRPr lang="en-US" dirty="0"/>
          </a:p>
          <a:p>
            <a:pPr lvl="0"/>
            <a:r>
              <a:rPr lang="en-US" dirty="0"/>
              <a:t>MDPI. (2024). </a:t>
            </a:r>
            <a:r>
              <a:rPr lang="en-US" i="1" dirty="0"/>
              <a:t>Strategic Management of Multiculturalism for Social Sustainability in Hospitality Services: The Case of Hotels in Athens</a:t>
            </a:r>
            <a:r>
              <a:rPr lang="en-US" dirty="0"/>
              <a:t>.</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786058"/>
            <a:ext cx="8229600" cy="1143000"/>
          </a:xfrm>
        </p:spPr>
        <p:txBody>
          <a:bodyPr/>
          <a:lstStyle/>
          <a:p>
            <a:r>
              <a:rPr lang="en-US" smtClean="0"/>
              <a:t>Thank-You</a:t>
            </a:r>
            <a:endParaRPr lang="en-US"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TotalTime>
  <Words>2257</Words>
  <Application>Microsoft Office PowerPoint</Application>
  <PresentationFormat>On-screen Show (4:3)</PresentationFormat>
  <Paragraphs>78</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Employer Value Proposition (EVP) Campaign </vt:lpstr>
      <vt:lpstr>Index</vt:lpstr>
      <vt:lpstr>Introduction to EVP Campaign</vt:lpstr>
      <vt:lpstr>EVP Overview</vt:lpstr>
      <vt:lpstr>Key Message of EVP Campaign</vt:lpstr>
      <vt:lpstr>Highlighting AI Integration</vt:lpstr>
      <vt:lpstr>Cultural Sensitivity and Diversity</vt:lpstr>
      <vt:lpstr>Career Development and Growth</vt:lpstr>
      <vt:lpstr>Leadership and Mentorship Opportunities</vt:lpstr>
      <vt:lpstr>Work-Life Balance and Employee Wellbeing</vt:lpstr>
      <vt:lpstr>Tailored Compensation and Benefits</vt:lpstr>
      <vt:lpstr>Employee Testimonials and Stories</vt:lpstr>
      <vt:lpstr>Community Engagement and Social Impact</vt:lpstr>
      <vt:lpstr>Challenges and Real-World Examples</vt:lpstr>
      <vt:lpstr>Conclusion and Call to Action</vt:lpstr>
      <vt:lpstr>Slide 16</vt:lpstr>
      <vt:lpstr>Slide 17</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Employer Value Proposition (EVP) Campaign </dc:title>
  <dc:creator>ANCHALIKA</dc:creator>
  <cp:lastModifiedBy>ANCHALIKA</cp:lastModifiedBy>
  <cp:revision>4</cp:revision>
  <dcterms:created xsi:type="dcterms:W3CDTF">2025-05-03T14:09:56Z</dcterms:created>
  <dcterms:modified xsi:type="dcterms:W3CDTF">2025-05-03T14:24:50Z</dcterms:modified>
</cp:coreProperties>
</file>