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embedTrueTypeFonts="1">
  <p:sldMasterIdLst>
    <p:sldMasterId id="2147483648" r:id="rId4"/>
  </p:sldMasterIdLst>
  <p:notesMasterIdLst>
    <p:notesMasterId r:id="rId37"/>
  </p:notesMasterIdLst>
  <p:handoutMasterIdLst>
    <p:handoutMasterId r:id="rId38"/>
  </p:handoutMasterIdLst>
  <p:sldIdLst>
    <p:sldId id="256" r:id="rId5"/>
    <p:sldId id="297" r:id="rId6"/>
    <p:sldId id="307" r:id="rId7"/>
    <p:sldId id="308" r:id="rId8"/>
    <p:sldId id="309" r:id="rId9"/>
    <p:sldId id="310" r:id="rId10"/>
    <p:sldId id="311" r:id="rId11"/>
    <p:sldId id="317" r:id="rId12"/>
    <p:sldId id="314" r:id="rId13"/>
    <p:sldId id="315" r:id="rId14"/>
    <p:sldId id="316" r:id="rId15"/>
    <p:sldId id="318" r:id="rId16"/>
    <p:sldId id="319" r:id="rId17"/>
    <p:sldId id="320" r:id="rId18"/>
    <p:sldId id="321" r:id="rId19"/>
    <p:sldId id="322" r:id="rId20"/>
    <p:sldId id="323" r:id="rId21"/>
    <p:sldId id="324" r:id="rId22"/>
    <p:sldId id="325" r:id="rId23"/>
    <p:sldId id="326" r:id="rId24"/>
    <p:sldId id="327" r:id="rId25"/>
    <p:sldId id="328" r:id="rId26"/>
    <p:sldId id="329" r:id="rId27"/>
    <p:sldId id="330" r:id="rId28"/>
    <p:sldId id="331" r:id="rId29"/>
    <p:sldId id="332" r:id="rId30"/>
    <p:sldId id="334" r:id="rId31"/>
    <p:sldId id="335" r:id="rId32"/>
    <p:sldId id="336" r:id="rId33"/>
    <p:sldId id="337" r:id="rId34"/>
    <p:sldId id="338" r:id="rId35"/>
    <p:sldId id="296" r:id="rId36"/>
  </p:sldIdLst>
  <p:sldSz cx="12198350" cy="6858000"/>
  <p:notesSz cx="6858000" cy="9144000"/>
  <p:embeddedFontLst>
    <p:embeddedFont>
      <p:font typeface="Georgia" panose="02040502050405020303" pitchFamily="18" charset="0"/>
      <p:regular r:id="rId39"/>
      <p:bold r:id="rId40"/>
      <p:italic r:id="rId41"/>
      <p:boldItalic r:id="rId42"/>
    </p:embeddedFont>
    <p:embeddedFont>
      <p:font typeface="Minion" panose="020B0604020202020204"/>
      <p:regular r:id="rId43"/>
      <p:bold r:id="rId44"/>
      <p:italic r:id="rId45"/>
      <p:boldItalic r:id="rId46"/>
    </p:embeddedFont>
  </p:embeddedFontLst>
  <p:custDataLst>
    <p:tags r:id="rId47"/>
  </p:custDataLst>
  <p:defaultTextStyle>
    <a:defPPr>
      <a:defRPr lang="nl-N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2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92B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367" autoAdjust="0"/>
    <p:restoredTop sz="94660"/>
  </p:normalViewPr>
  <p:slideViewPr>
    <p:cSldViewPr>
      <p:cViewPr varScale="1">
        <p:scale>
          <a:sx n="58" d="100"/>
          <a:sy n="58" d="100"/>
        </p:scale>
        <p:origin x="66" y="1233"/>
      </p:cViewPr>
      <p:guideLst>
        <p:guide orient="horz" pos="2160"/>
        <p:guide pos="3842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101" d="100"/>
          <a:sy n="101" d="100"/>
        </p:scale>
        <p:origin x="-3528" y="-90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font" Target="fonts/font1.fntdata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font" Target="fonts/font4.fntdata"/><Relationship Id="rId47" Type="http://schemas.openxmlformats.org/officeDocument/2006/relationships/tags" Target="tags/tag1.xml"/><Relationship Id="rId50" Type="http://schemas.openxmlformats.org/officeDocument/2006/relationships/theme" Target="theme/theme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notesMaster" Target="notesMasters/notesMaster1.xml"/><Relationship Id="rId40" Type="http://schemas.openxmlformats.org/officeDocument/2006/relationships/font" Target="fonts/font2.fntdata"/><Relationship Id="rId45" Type="http://schemas.openxmlformats.org/officeDocument/2006/relationships/font" Target="fonts/font7.fntdata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font" Target="fonts/font6.fntdata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font" Target="fonts/font5.fntdata"/><Relationship Id="rId48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tableStyles" Target="tableStyles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handoutMaster" Target="handoutMasters/handoutMaster1.xml"/><Relationship Id="rId46" Type="http://schemas.openxmlformats.org/officeDocument/2006/relationships/font" Target="fonts/font8.fntdata"/><Relationship Id="rId20" Type="http://schemas.openxmlformats.org/officeDocument/2006/relationships/slide" Target="slides/slide16.xml"/><Relationship Id="rId41" Type="http://schemas.openxmlformats.org/officeDocument/2006/relationships/font" Target="fonts/font3.fntdata"/><Relationship Id="rId1" Type="http://schemas.openxmlformats.org/officeDocument/2006/relationships/customXml" Target="../customXml/item1.xml"/><Relationship Id="rId6" Type="http://schemas.openxmlformats.org/officeDocument/2006/relationships/slide" Target="slides/slide2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068446-54CF-4267-A5BD-FA01909E96A2}" type="datetimeFigureOut">
              <a:rPr lang="nl-NL" smtClean="0"/>
              <a:t>21-10-2025</a:t>
            </a:fld>
            <a:endParaRPr lang="nl-N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F345F5-224F-42F7-8104-3FF77BEE4CD0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108302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koptekst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3" name="Tijdelijke aanduiding voor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5698784-F1F2-4D71-B346-94F94D5EBAA2}" type="datetimeFigureOut">
              <a:rPr lang="nl-NL" smtClean="0"/>
              <a:t>21-10-2025</a:t>
            </a:fld>
            <a:endParaRPr lang="nl-NL"/>
          </a:p>
        </p:txBody>
      </p:sp>
      <p:sp>
        <p:nvSpPr>
          <p:cNvPr id="4" name="Tijdelijke aanduiding voor dia-afbeelding 3"/>
          <p:cNvSpPr>
            <a:spLocks noGrp="1" noRot="1" noChangeAspect="1"/>
          </p:cNvSpPr>
          <p:nvPr>
            <p:ph type="sldImg" idx="2"/>
          </p:nvPr>
        </p:nvSpPr>
        <p:spPr>
          <a:xfrm>
            <a:off x="379413" y="685800"/>
            <a:ext cx="60991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nl-NL"/>
          </a:p>
        </p:txBody>
      </p:sp>
      <p:sp>
        <p:nvSpPr>
          <p:cNvPr id="5" name="Tijdelijke aanduiding voor notiti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nl-NL"/>
              <a:t>Klik om de modelstijlen te bewerken</a:t>
            </a:r>
          </a:p>
          <a:p>
            <a:pPr lvl="1"/>
            <a:r>
              <a:rPr lang="nl-NL"/>
              <a:t>Tweede niveau</a:t>
            </a:r>
          </a:p>
          <a:p>
            <a:pPr lvl="2"/>
            <a:r>
              <a:rPr lang="nl-NL"/>
              <a:t>Derde niveau</a:t>
            </a:r>
          </a:p>
          <a:p>
            <a:pPr lvl="3"/>
            <a:r>
              <a:rPr lang="nl-NL"/>
              <a:t>Vierde niveau</a:t>
            </a:r>
          </a:p>
          <a:p>
            <a:pPr lvl="4"/>
            <a:r>
              <a:rPr lang="nl-NL"/>
              <a:t>Vijfde niveau</a:t>
            </a:r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nl-NL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2ECD43-08E5-4945-BC4F-4857758E978F}" type="slidenum">
              <a:rPr lang="nl-NL" smtClean="0"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35155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nl-NL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2ECD43-08E5-4945-BC4F-4857758E978F}" type="slidenum">
              <a:rPr lang="nl-NL" smtClean="0"/>
              <a:t>0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545344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jdelijke aanduiding voor tekst 5"/>
          <p:cNvSpPr>
            <a:spLocks noGrp="1"/>
          </p:cNvSpPr>
          <p:nvPr>
            <p:ph type="body" sz="quarter" idx="13" hasCustomPrompt="1"/>
          </p:nvPr>
        </p:nvSpPr>
        <p:spPr>
          <a:xfrm>
            <a:off x="0" y="-1"/>
            <a:ext cx="12198349" cy="4521941"/>
          </a:xfrm>
          <a:solidFill>
            <a:srgbClr val="8592BC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3719335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Title presentation</a:t>
            </a:r>
          </a:p>
        </p:txBody>
      </p:sp>
      <p:sp>
        <p:nvSpPr>
          <p:cNvPr id="20" name="Tijdelijke aanduiding voor tekst 19"/>
          <p:cNvSpPr>
            <a:spLocks noGrp="1"/>
          </p:cNvSpPr>
          <p:nvPr>
            <p:ph type="body" sz="quarter" idx="14" hasCustomPrompt="1"/>
          </p:nvPr>
        </p:nvSpPr>
        <p:spPr>
          <a:xfrm>
            <a:off x="1490663" y="3934610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Subtitle presentation</a:t>
            </a:r>
          </a:p>
        </p:txBody>
      </p:sp>
      <p:sp>
        <p:nvSpPr>
          <p:cNvPr id="8" name="Tijdelijke aanduiding voor datum 3"/>
          <p:cNvSpPr>
            <a:spLocks noGrp="1"/>
          </p:cNvSpPr>
          <p:nvPr>
            <p:ph type="dt" sz="half" idx="2"/>
          </p:nvPr>
        </p:nvSpPr>
        <p:spPr>
          <a:xfrm>
            <a:off x="7467327" y="3934684"/>
            <a:ext cx="4326359" cy="394127"/>
          </a:xfrm>
          <a:prstGeom prst="rect">
            <a:avLst/>
          </a:prstGeom>
        </p:spPr>
        <p:txBody>
          <a:bodyPr vert="horz" lIns="0" tIns="0" rIns="0" bIns="0" rtlCol="0" anchor="ctr"/>
          <a:lstStyle>
            <a:lvl1pPr algn="r">
              <a:defRPr sz="2400">
                <a:solidFill>
                  <a:schemeClr val="bg1"/>
                </a:solidFill>
              </a:defRPr>
            </a:lvl1pPr>
          </a:lstStyle>
          <a:p>
            <a:fld id="{928F9493-D671-4F27-99EF-9D103FC79999}" type="datetime1">
              <a:rPr lang="nl-NL" noProof="0" smtClean="0"/>
              <a:t>21-10-2025</a:t>
            </a:fld>
            <a:endParaRPr lang="en-GB" noProof="0" dirty="0"/>
          </a:p>
        </p:txBody>
      </p:sp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8" name="Rechthoek 19"/>
          <p:cNvSpPr/>
          <p:nvPr userDrawn="1"/>
        </p:nvSpPr>
        <p:spPr bwMode="auto">
          <a:xfrm>
            <a:off x="6099174" y="6453336"/>
            <a:ext cx="6099175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42DA95D-231B-9D44-A78D-0A7A94EB98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22" name="Tijdelijke aanduiding voor tekst 19">
            <a:extLst>
              <a:ext uri="{FF2B5EF4-FFF2-40B4-BE49-F238E27FC236}">
                <a16:creationId xmlns:a16="http://schemas.microsoft.com/office/drawing/2014/main" id="{0E29121B-8495-55E8-780C-49244C24E89D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EIIET</a:t>
            </a:r>
          </a:p>
        </p:txBody>
      </p:sp>
    </p:spTree>
    <p:extLst>
      <p:ext uri="{BB962C8B-B14F-4D97-AF65-F5344CB8AC3E}">
        <p14:creationId xmlns:p14="http://schemas.microsoft.com/office/powerpoint/2010/main" val="1036379758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7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20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/>
      <p:bldP spid="22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d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3" y="1252836"/>
            <a:ext cx="6846640" cy="4795836"/>
          </a:xfrm>
          <a:noFill/>
        </p:spPr>
        <p:txBody>
          <a:bodyPr vert="horz" wrap="none" lIns="0" tIns="0" rIns="0" bIns="0"/>
          <a:lstStyle>
            <a:lvl1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defRPr sz="2400">
                <a:solidFill>
                  <a:schemeClr val="bg2"/>
                </a:solidFill>
              </a:defRPr>
            </a:lvl1pPr>
            <a:lvl2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accent1"/>
                </a:solidFill>
              </a:defRPr>
            </a:lvl5pPr>
            <a:lvl6pPr marL="361950" indent="-361950">
              <a:spcBef>
                <a:spcPts val="800"/>
              </a:spcBef>
              <a:spcAft>
                <a:spcPts val="800"/>
              </a:spcAft>
              <a:buClr>
                <a:schemeClr val="bg2"/>
              </a:buClr>
              <a:buFont typeface="+mj-lt"/>
              <a:buAutoNum type="arabicPeriod"/>
              <a:tabLst/>
              <a:defRPr sz="2400">
                <a:solidFill>
                  <a:schemeClr val="bg2"/>
                </a:solidFill>
              </a:defRPr>
            </a:lvl6pPr>
            <a:lvl7pPr marL="542925" indent="-180975">
              <a:buClr>
                <a:schemeClr val="bg2"/>
              </a:buClr>
              <a:buFont typeface="Arial" panose="020B0604020202020204" pitchFamily="34" charset="0"/>
              <a:buChar char="•"/>
              <a:defRPr>
                <a:solidFill>
                  <a:schemeClr val="bg2"/>
                </a:solidFill>
              </a:defRPr>
            </a:lvl7pPr>
            <a:lvl8pPr>
              <a:defRPr>
                <a:solidFill>
                  <a:schemeClr val="bg2"/>
                </a:solidFill>
              </a:defRPr>
            </a:lvl8pPr>
            <a:lvl9pPr>
              <a:defRPr>
                <a:solidFill>
                  <a:schemeClr val="bg2"/>
                </a:solidFill>
              </a:defRPr>
            </a:lvl9pPr>
          </a:lstStyle>
          <a:p>
            <a:pPr lvl="0"/>
            <a:r>
              <a:rPr lang="en-GB" noProof="0" dirty="0"/>
              <a:t>Numbering</a:t>
            </a:r>
          </a:p>
          <a:p>
            <a:pPr lvl="1"/>
            <a:r>
              <a:rPr lang="en-GB" noProof="0" dirty="0"/>
              <a:t>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yellow</a:t>
            </a:r>
          </a:p>
          <a:p>
            <a:pPr lvl="5"/>
            <a:r>
              <a:rPr lang="en-GB" noProof="0" dirty="0"/>
              <a:t>Numbering</a:t>
            </a:r>
          </a:p>
          <a:p>
            <a:pPr lvl="6"/>
            <a:r>
              <a:rPr lang="en-GB" noProof="0" dirty="0"/>
              <a:t>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7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7453634" y="1252538"/>
            <a:ext cx="4339905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grpSp>
        <p:nvGrpSpPr>
          <p:cNvPr id="8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9" name="Rechthoek 8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392346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 dirty="0"/>
          </a:p>
        </p:txBody>
      </p:sp>
    </p:spTree>
    <p:extLst>
      <p:ext uri="{BB962C8B-B14F-4D97-AF65-F5344CB8AC3E}">
        <p14:creationId xmlns:p14="http://schemas.microsoft.com/office/powerpoint/2010/main" val="54426134"/>
      </p:ext>
    </p:extLst>
  </p:cSld>
  <p:clrMapOvr>
    <a:masterClrMapping/>
  </p:clrMapOvr>
  <p:transition spd="slow">
    <p:wipe dir="r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sp>
        <p:nvSpPr>
          <p:cNvPr id="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259685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75%/2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7926761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0" y="0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5003585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8533755" y="1252538"/>
            <a:ext cx="3259784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590302820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50%/5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b="1"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5" y="1252538"/>
            <a:ext cx="5592763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82767422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5%/75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3534273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611099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141267" y="1252538"/>
            <a:ext cx="7652271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5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3231762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404663" y="1252538"/>
            <a:ext cx="11388876" cy="4795837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929258224"/>
      </p:ext>
    </p:extLst>
  </p:cSld>
  <p:clrMapOvr>
    <a:masterClrMapping/>
  </p:clrMapOvr>
  <p:transition spd="slow">
    <p:wipe dir="r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4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218777" cy="6858004"/>
            <a:chOff x="-2" y="-1"/>
            <a:chExt cx="12218777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 rot="10800000">
              <a:off x="5360772" y="3549589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776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614" y="1252538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8" name="Tijdelijke aanduiding voor afbeelding 13"/>
          <p:cNvSpPr>
            <a:spLocks noGrp="1"/>
          </p:cNvSpPr>
          <p:nvPr>
            <p:ph type="pic" sz="quarter" idx="15" hasCustomPrompt="1"/>
          </p:nvPr>
        </p:nvSpPr>
        <p:spPr>
          <a:xfrm>
            <a:off x="6200776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9" name="Tijdelijke aanduiding voor afbeelding 13"/>
          <p:cNvSpPr>
            <a:spLocks noGrp="1"/>
          </p:cNvSpPr>
          <p:nvPr>
            <p:ph type="pic" sz="quarter" idx="16" hasCustomPrompt="1"/>
          </p:nvPr>
        </p:nvSpPr>
        <p:spPr>
          <a:xfrm>
            <a:off x="9098614" y="3751623"/>
            <a:ext cx="2695072" cy="2297049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20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3673173449"/>
      </p:ext>
    </p:extLst>
  </p:cSld>
  <p:clrMapOvr>
    <a:masterClrMapping/>
  </p:clrMapOvr>
  <p:transition spd="slow">
    <p:wipe dir="r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xt &amp; Image 2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 hasCustomPrompt="1"/>
          </p:nvPr>
        </p:nvSpPr>
        <p:spPr>
          <a:xfrm>
            <a:off x="404662" y="1252836"/>
            <a:ext cx="5593347" cy="4795836"/>
          </a:xfrm>
        </p:spPr>
        <p:txBody>
          <a:bodyPr vert="horz"/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4"/>
            <a:chOff x="-2" y="-1"/>
            <a:chExt cx="12198353" cy="6858004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2670173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 rot="5400000">
              <a:off x="5568012" y="3327836"/>
              <a:ext cx="6858003" cy="202331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4" name="Tijdelijke aanduiding voor afbeelding 13"/>
          <p:cNvSpPr>
            <a:spLocks noGrp="1"/>
          </p:cNvSpPr>
          <p:nvPr>
            <p:ph type="pic" sz="quarter" idx="13" hasCustomPrompt="1"/>
          </p:nvPr>
        </p:nvSpPr>
        <p:spPr>
          <a:xfrm>
            <a:off x="6200341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7" name="Tijdelijke aanduiding voor afbeelding 13"/>
          <p:cNvSpPr>
            <a:spLocks noGrp="1"/>
          </p:cNvSpPr>
          <p:nvPr>
            <p:ph type="pic" sz="quarter" idx="14" hasCustomPrompt="1"/>
          </p:nvPr>
        </p:nvSpPr>
        <p:spPr>
          <a:xfrm>
            <a:off x="9098179" y="1252538"/>
            <a:ext cx="2695072" cy="4796134"/>
          </a:xfrm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an image</a:t>
            </a:r>
          </a:p>
        </p:txBody>
      </p:sp>
      <p:sp>
        <p:nvSpPr>
          <p:cNvPr id="1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4146982251"/>
      </p:ext>
    </p:extLst>
  </p:cSld>
  <p:clrMapOvr>
    <a:masterClrMapping/>
  </p:clrMapOvr>
  <p:transition spd="slow">
    <p:wipe dir="r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ph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4" name="Tijdelijke aanduiding voor grafiek 3"/>
          <p:cNvSpPr>
            <a:spLocks noGrp="1"/>
          </p:cNvSpPr>
          <p:nvPr>
            <p:ph type="chart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graph</a:t>
            </a:r>
          </a:p>
        </p:txBody>
      </p:sp>
      <p:sp>
        <p:nvSpPr>
          <p:cNvPr id="13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702950967"/>
      </p:ext>
    </p:extLst>
  </p:cSld>
  <p:clrMapOvr>
    <a:masterClrMapping/>
  </p:clrMapOvr>
  <p:transition spd="slow">
    <p:wipe dir="r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100%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noProof="0" dirty="0"/>
              <a:t>Title</a:t>
            </a:r>
          </a:p>
        </p:txBody>
      </p:sp>
      <p:grpSp>
        <p:nvGrpSpPr>
          <p:cNvPr id="7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8" name="Rechthoek 7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0" name="Rechthoek 9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1" name="Rechthoek 10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13" name="Tijdelijke aanduiding voor media 12"/>
          <p:cNvSpPr>
            <a:spLocks noGrp="1"/>
          </p:cNvSpPr>
          <p:nvPr>
            <p:ph type="media" sz="quarter" idx="13" hasCustomPrompt="1"/>
          </p:nvPr>
        </p:nvSpPr>
        <p:spPr>
          <a:solidFill>
            <a:schemeClr val="tx2">
              <a:lumMod val="20000"/>
              <a:lumOff val="80000"/>
            </a:schemeClr>
          </a:solidFill>
        </p:spPr>
        <p:txBody>
          <a:bodyPr bIns="180000" anchor="ctr">
            <a:normAutofit/>
          </a:bodyPr>
          <a:lstStyle>
            <a:lvl1pPr marL="0" indent="0" algn="ctr">
              <a:lnSpc>
                <a:spcPct val="250000"/>
              </a:lnSpc>
              <a:buNone/>
              <a:defRPr sz="1400" baseline="0"/>
            </a:lvl1pPr>
          </a:lstStyle>
          <a:p>
            <a:r>
              <a:rPr lang="en-GB" noProof="0" dirty="0"/>
              <a:t>Click here to insert</a:t>
            </a:r>
            <a:br>
              <a:rPr lang="en-GB" noProof="0" dirty="0"/>
            </a:br>
            <a:r>
              <a:rPr lang="en-GB" noProof="0" dirty="0"/>
              <a:t>a video</a:t>
            </a:r>
          </a:p>
        </p:txBody>
      </p:sp>
      <p:sp>
        <p:nvSpPr>
          <p:cNvPr id="14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9132784" y="6473105"/>
            <a:ext cx="27447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</a:lstStyle>
          <a:p>
            <a:fld id="{5EE7099E-8998-4851-915A-4F4831808297}" type="slidenum">
              <a:rPr lang="nl-NL" smtClean="0"/>
              <a:pPr/>
              <a:t>‹#›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653170741"/>
      </p:ext>
    </p:extLst>
  </p:cSld>
  <p:clrMapOvr>
    <a:masterClrMapping/>
  </p:clrMapOvr>
  <p:transition spd="slow">
    <p:wipe dir="r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hthoek 18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6" name="Tijdelijke aanduiding voor tekst 5"/>
          <p:cNvSpPr>
            <a:spLocks noGrp="1"/>
          </p:cNvSpPr>
          <p:nvPr>
            <p:ph type="body" sz="quarter" idx="12" hasCustomPrompt="1"/>
          </p:nvPr>
        </p:nvSpPr>
        <p:spPr>
          <a:xfrm>
            <a:off x="1" y="1"/>
            <a:ext cx="12198350" cy="4521939"/>
          </a:xfrm>
          <a:solidFill>
            <a:schemeClr val="bg2"/>
          </a:solidFill>
        </p:spPr>
        <p:txBody>
          <a:bodyPr>
            <a:normAutofit/>
          </a:bodyPr>
          <a:lstStyle>
            <a:lvl1pPr marL="0" indent="0">
              <a:buNone/>
              <a:defRPr sz="100">
                <a:solidFill>
                  <a:schemeClr val="bg2"/>
                </a:solidFill>
              </a:defRPr>
            </a:lvl1pPr>
          </a:lstStyle>
          <a:p>
            <a:pPr lvl="0"/>
            <a:r>
              <a:rPr lang="en-GB" noProof="0" dirty="0"/>
              <a:t>..</a:t>
            </a:r>
          </a:p>
        </p:txBody>
      </p:sp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>
          <a:xfrm>
            <a:off x="1490663" y="1052736"/>
            <a:ext cx="10225136" cy="1656184"/>
          </a:xfrm>
        </p:spPr>
        <p:txBody>
          <a:bodyPr/>
          <a:lstStyle>
            <a:lvl1pPr algn="l">
              <a:defRPr sz="5400" baseline="0">
                <a:solidFill>
                  <a:schemeClr val="bg1"/>
                </a:solidFill>
              </a:defRPr>
            </a:lvl1pPr>
          </a:lstStyle>
          <a:p>
            <a:r>
              <a:rPr lang="en-GB" noProof="0" dirty="0"/>
              <a:t>Thank you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3" y="-1"/>
            <a:ext cx="12198354" cy="6858004"/>
            <a:chOff x="-3" y="-1"/>
            <a:chExt cx="12198354" cy="6858004"/>
          </a:xfrm>
        </p:grpSpPr>
        <p:sp>
          <p:nvSpPr>
            <p:cNvPr id="12" name="Rechthoek 11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 rot="5400000">
              <a:off x="-3205847" y="3205844"/>
              <a:ext cx="6858003" cy="446316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4" name="Rechthoek 13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5" name="Rechthoek 14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6" name="Rechthoek 15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pic>
        <p:nvPicPr>
          <p:cNvPr id="4" name="Picture 3">
            <a:extLst>
              <a:ext uri="{FF2B5EF4-FFF2-40B4-BE49-F238E27FC236}">
                <a16:creationId xmlns:a16="http://schemas.microsoft.com/office/drawing/2014/main" id="{18048538-D4AE-5088-18C8-E4973733DB0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478713" y="4797152"/>
            <a:ext cx="1668134" cy="1522756"/>
          </a:xfrm>
          <a:prstGeom prst="rect">
            <a:avLst/>
          </a:prstGeom>
        </p:spPr>
      </p:pic>
      <p:sp>
        <p:nvSpPr>
          <p:cNvPr id="5" name="Tijdelijke aanduiding voor tekst 19">
            <a:extLst>
              <a:ext uri="{FF2B5EF4-FFF2-40B4-BE49-F238E27FC236}">
                <a16:creationId xmlns:a16="http://schemas.microsoft.com/office/drawing/2014/main" id="{A5FD0683-31F6-0964-643E-E91B64949CFB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1053058" y="6491684"/>
            <a:ext cx="6918325" cy="393700"/>
          </a:xfrm>
        </p:spPr>
        <p:txBody>
          <a:bodyPr anchor="ctr">
            <a:normAutofit/>
          </a:bodyPr>
          <a:lstStyle>
            <a:lvl1pPr marL="0" indent="0">
              <a:buNone/>
              <a:defRPr sz="24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GB" noProof="0" dirty="0"/>
              <a:t>Discover the world of EIIET</a:t>
            </a:r>
          </a:p>
        </p:txBody>
      </p:sp>
    </p:spTree>
    <p:extLst>
      <p:ext uri="{BB962C8B-B14F-4D97-AF65-F5344CB8AC3E}">
        <p14:creationId xmlns:p14="http://schemas.microsoft.com/office/powerpoint/2010/main" val="3613011367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6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1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 animBg="1">
        <p:tmplLst>
          <p:tmpl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1">
            <p:tnLst>
              <p:par>
                <p:cTn presetID="2" presetClass="entr" presetSubtype="1" decel="100000" fill="hold" nodeType="withEffect">
                  <p:stCondLst>
                    <p:cond delay="25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#ppt_x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1000" fill="hold"/>
                        <p:tgtEl>
                          <p:spTgt spid="6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0-#ppt_h/2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  <p:bldP spid="2" grpId="0"/>
      <p:bldP spid="5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404662" y="404664"/>
            <a:ext cx="11389024" cy="432048"/>
          </a:xfrm>
          <a:prstGeom prst="rect">
            <a:avLst/>
          </a:prstGeom>
        </p:spPr>
        <p:txBody>
          <a:bodyPr vert="horz" lIns="0" tIns="0" rIns="0" bIns="0" rtlCol="0" anchor="ctr">
            <a:noAutofit/>
          </a:bodyPr>
          <a:lstStyle/>
          <a:p>
            <a:r>
              <a:rPr lang="en-GB" noProof="0" dirty="0"/>
              <a:t>Title</a:t>
            </a:r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04662" y="1252836"/>
            <a:ext cx="11389023" cy="4795836"/>
          </a:xfrm>
          <a:prstGeom prst="rect">
            <a:avLst/>
          </a:prstGeom>
        </p:spPr>
        <p:txBody>
          <a:bodyPr vert="horz" lIns="0" tIns="0" rIns="0" bIns="0" rtlCol="0">
            <a:normAutofit/>
          </a:bodyPr>
          <a:lstStyle/>
          <a:p>
            <a:pPr lvl="0"/>
            <a:r>
              <a:rPr lang="en-GB" noProof="0" dirty="0"/>
              <a:t>Bullet</a:t>
            </a:r>
          </a:p>
          <a:p>
            <a:pPr lvl="1"/>
            <a:r>
              <a:rPr lang="en-GB" noProof="0" dirty="0"/>
              <a:t>Sub-bullet</a:t>
            </a:r>
          </a:p>
          <a:p>
            <a:pPr lvl="2"/>
            <a:r>
              <a:rPr lang="en-GB" noProof="0" dirty="0"/>
              <a:t>Plain text</a:t>
            </a:r>
          </a:p>
          <a:p>
            <a:pPr lvl="3"/>
            <a:r>
              <a:rPr lang="en-GB" noProof="0" dirty="0"/>
              <a:t>Header dark blue</a:t>
            </a:r>
          </a:p>
          <a:p>
            <a:pPr lvl="4"/>
            <a:r>
              <a:rPr lang="en-GB" noProof="0" dirty="0"/>
              <a:t>Header light blue</a:t>
            </a:r>
          </a:p>
          <a:p>
            <a:pPr lvl="5"/>
            <a:r>
              <a:rPr lang="en-GB" noProof="0" dirty="0"/>
              <a:t>Bullet</a:t>
            </a:r>
          </a:p>
          <a:p>
            <a:pPr lvl="6"/>
            <a:r>
              <a:rPr lang="en-GB" noProof="0" dirty="0"/>
              <a:t>Sub-bullet</a:t>
            </a:r>
          </a:p>
          <a:p>
            <a:pPr lvl="7"/>
            <a:r>
              <a:rPr lang="en-GB" sz="1800" noProof="0" dirty="0"/>
              <a:t>Plain text</a:t>
            </a:r>
          </a:p>
          <a:p>
            <a:pPr lvl="8"/>
            <a:r>
              <a:rPr lang="en-GB" noProof="0" dirty="0"/>
              <a:t>Header dark blue</a:t>
            </a:r>
          </a:p>
        </p:txBody>
      </p:sp>
      <p:grpSp>
        <p:nvGrpSpPr>
          <p:cNvPr id="11" name="Grid" hidden="1"/>
          <p:cNvGrpSpPr/>
          <p:nvPr userDrawn="1"/>
        </p:nvGrpSpPr>
        <p:grpSpPr>
          <a:xfrm>
            <a:off x="-2" y="-1"/>
            <a:ext cx="12198353" cy="6858003"/>
            <a:chOff x="-2" y="-1"/>
            <a:chExt cx="12198353" cy="6858003"/>
          </a:xfrm>
        </p:grpSpPr>
        <p:sp>
          <p:nvSpPr>
            <p:cNvPr id="7" name="Rechthoek 6"/>
            <p:cNvSpPr/>
            <p:nvPr userDrawn="1"/>
          </p:nvSpPr>
          <p:spPr bwMode="auto">
            <a:xfrm>
              <a:off x="0" y="0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8" name="Rechthoek 7"/>
            <p:cNvSpPr/>
            <p:nvPr userDrawn="1"/>
          </p:nvSpPr>
          <p:spPr bwMode="auto">
            <a:xfrm rot="5400000">
              <a:off x="-3226672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9" name="Rechthoek 8"/>
            <p:cNvSpPr/>
            <p:nvPr userDrawn="1"/>
          </p:nvSpPr>
          <p:spPr bwMode="auto">
            <a:xfrm rot="5400000">
              <a:off x="8567017" y="3226669"/>
              <a:ext cx="6858003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 dirty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2" name="Rechthoek 11"/>
            <p:cNvSpPr/>
            <p:nvPr userDrawn="1"/>
          </p:nvSpPr>
          <p:spPr bwMode="auto">
            <a:xfrm>
              <a:off x="0" y="8481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  <p:sp>
          <p:nvSpPr>
            <p:cNvPr id="13" name="Rechthoek 12"/>
            <p:cNvSpPr/>
            <p:nvPr userDrawn="1"/>
          </p:nvSpPr>
          <p:spPr bwMode="auto">
            <a:xfrm>
              <a:off x="0" y="6048672"/>
              <a:ext cx="12198350" cy="404664"/>
            </a:xfrm>
            <a:prstGeom prst="rect">
              <a:avLst/>
            </a:prstGeom>
            <a:solidFill>
              <a:schemeClr val="accent1">
                <a:alpha val="50000"/>
              </a:schemeClr>
            </a:solidFill>
            <a:ln>
              <a:noFill/>
            </a:ln>
            <a:effec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marL="0" marR="0" indent="0" algn="l" defTabSz="914400" rtl="0" eaLnBrk="1" fontAlgn="base" latinLnBrk="0" hangingPunct="1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 typeface="Arial" charset="0"/>
                <a:buNone/>
                <a:tabLst/>
              </a:pPr>
              <a:endParaRPr kumimoji="0" lang="nl-NL" sz="2000" b="0" i="0" u="none" strike="noStrike" cap="none" normalizeH="0" baseline="0">
                <a:ln>
                  <a:noFill/>
                </a:ln>
                <a:solidFill>
                  <a:schemeClr val="bg1"/>
                </a:solidFill>
                <a:effectLst/>
                <a:latin typeface="Minion" pitchFamily="2" charset="0"/>
              </a:endParaRPr>
            </a:p>
          </p:txBody>
        </p:sp>
      </p:grpSp>
      <p:sp>
        <p:nvSpPr>
          <p:cNvPr id="20" name="Rechthoek 19"/>
          <p:cNvSpPr/>
          <p:nvPr userDrawn="1"/>
        </p:nvSpPr>
        <p:spPr bwMode="auto">
          <a:xfrm>
            <a:off x="0" y="6453336"/>
            <a:ext cx="12198350" cy="404664"/>
          </a:xfrm>
          <a:prstGeom prst="rect">
            <a:avLst/>
          </a:prstGeom>
          <a:solidFill>
            <a:schemeClr val="bg2"/>
          </a:solidFill>
          <a:ln>
            <a:noFill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charset="0"/>
              <a:buNone/>
              <a:tabLst/>
            </a:pPr>
            <a:endParaRPr kumimoji="0" lang="en-GB" sz="2000" b="0" i="0" u="none" strike="noStrike" cap="none" normalizeH="0" baseline="0" noProof="0" dirty="0">
              <a:ln>
                <a:noFill/>
              </a:ln>
              <a:solidFill>
                <a:schemeClr val="bg1"/>
              </a:solidFill>
              <a:effectLst/>
              <a:latin typeface="Minion" pitchFamily="2" charset="0"/>
            </a:endParaRPr>
          </a:p>
        </p:txBody>
      </p:sp>
      <p:sp>
        <p:nvSpPr>
          <p:cNvPr id="4" name="Tijdelijke aanduiding voor tekst 19">
            <a:extLst>
              <a:ext uri="{FF2B5EF4-FFF2-40B4-BE49-F238E27FC236}">
                <a16:creationId xmlns:a16="http://schemas.microsoft.com/office/drawing/2014/main" id="{530CFE0E-CEE1-AF16-0319-72803FFD8BDB}"/>
              </a:ext>
            </a:extLst>
          </p:cNvPr>
          <p:cNvSpPr txBox="1">
            <a:spLocks/>
          </p:cNvSpPr>
          <p:nvPr userDrawn="1"/>
        </p:nvSpPr>
        <p:spPr>
          <a:xfrm>
            <a:off x="986607" y="6491684"/>
            <a:ext cx="6918325" cy="393700"/>
          </a:xfrm>
          <a:prstGeom prst="rect">
            <a:avLst/>
          </a:prstGeom>
        </p:spPr>
        <p:txBody>
          <a:bodyPr anchor="ctr">
            <a:normAutofit lnSpcReduction="1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None/>
              <a:defRPr sz="2400" kern="1200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Discover the world of EIIET</a:t>
            </a:r>
          </a:p>
        </p:txBody>
      </p:sp>
    </p:spTree>
    <p:extLst>
      <p:ext uri="{BB962C8B-B14F-4D97-AF65-F5344CB8AC3E}">
        <p14:creationId xmlns:p14="http://schemas.microsoft.com/office/powerpoint/2010/main" val="38398035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58" r:id="rId3"/>
    <p:sldLayoutId id="2147483665" r:id="rId4"/>
    <p:sldLayoutId id="2147483661" r:id="rId5"/>
    <p:sldLayoutId id="2147483664" r:id="rId6"/>
    <p:sldLayoutId id="2147483666" r:id="rId7"/>
    <p:sldLayoutId id="2147483662" r:id="rId8"/>
    <p:sldLayoutId id="2147483663" r:id="rId9"/>
    <p:sldLayoutId id="2147483667" r:id="rId10"/>
    <p:sldLayoutId id="2147483668" r:id="rId11"/>
    <p:sldLayoutId id="2147483670" r:id="rId12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>
        <p:tmplLst>
          <p:tmpl lvl="1">
            <p:tnLst>
              <p:par>
                <p:cTn presetID="10" presetClass="entr" presetSubtype="0" fill="hold" nodeType="withEffect">
                  <p:stCondLst>
                    <p:cond delay="100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750"/>
                        <p:tgtEl>
                          <p:spTgt spid="4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b="1" i="0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1pPr>
      <a:lvl2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2pPr>
      <a:lvl3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bg2"/>
          </a:solidFill>
          <a:latin typeface="+mn-lt"/>
          <a:ea typeface="+mn-ea"/>
          <a:cs typeface="+mn-cs"/>
        </a:defRPr>
      </a:lvl3pPr>
      <a:lvl4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>
          <a:solidFill>
            <a:schemeClr val="bg2"/>
          </a:solidFill>
          <a:latin typeface="+mn-lt"/>
          <a:ea typeface="+mn-ea"/>
          <a:cs typeface="+mn-cs"/>
        </a:defRPr>
      </a:lvl4pPr>
      <a:lvl5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80975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•"/>
        <a:defRPr sz="1800" kern="1200">
          <a:solidFill>
            <a:schemeClr val="bg2"/>
          </a:solidFill>
          <a:latin typeface="+mn-lt"/>
          <a:ea typeface="+mn-ea"/>
          <a:cs typeface="+mn-cs"/>
        </a:defRPr>
      </a:lvl6pPr>
      <a:lvl7pPr marL="361950" indent="-180975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Clr>
          <a:schemeClr val="bg2"/>
        </a:buClr>
        <a:buFont typeface="Arial" panose="020B0604020202020204" pitchFamily="34" charset="0"/>
        <a:buChar char="-"/>
        <a:defRPr sz="1600" kern="1200">
          <a:solidFill>
            <a:schemeClr val="bg2"/>
          </a:solidFill>
          <a:latin typeface="+mn-lt"/>
          <a:ea typeface="+mn-ea"/>
          <a:cs typeface="+mn-cs"/>
        </a:defRPr>
      </a:lvl7pPr>
      <a:lvl8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600" kern="1200">
          <a:solidFill>
            <a:schemeClr val="bg2"/>
          </a:solidFill>
          <a:latin typeface="+mn-lt"/>
          <a:ea typeface="+mn-ea"/>
          <a:cs typeface="+mn-cs"/>
        </a:defRPr>
      </a:lvl8pPr>
      <a:lvl9pPr marL="0" indent="0" algn="l" defTabSz="914400" rtl="0" eaLnBrk="1" latinLnBrk="0" hangingPunct="1">
        <a:lnSpc>
          <a:spcPct val="90000"/>
        </a:lnSpc>
        <a:spcBef>
          <a:spcPts val="600"/>
        </a:spcBef>
        <a:spcAft>
          <a:spcPts val="600"/>
        </a:spcAft>
        <a:buFont typeface="Arial" panose="020B0604020202020204" pitchFamily="34" charset="0"/>
        <a:buNone/>
        <a:defRPr sz="1800" b="1" kern="1200" baseline="0">
          <a:solidFill>
            <a:schemeClr val="bg2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4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jdelijke aanduiding voor tekst 1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12" name="Tijdelijke aanduiding voor tekst 11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b="1" noProof="0" dirty="0"/>
          </a:p>
          <a:p>
            <a:r>
              <a:rPr lang="en-GB" b="1" noProof="0" dirty="0"/>
              <a:t> </a:t>
            </a:r>
          </a:p>
        </p:txBody>
      </p:sp>
      <p:sp>
        <p:nvSpPr>
          <p:cNvPr id="4" name="Titel 3"/>
          <p:cNvSpPr>
            <a:spLocks noGrp="1"/>
          </p:cNvSpPr>
          <p:nvPr>
            <p:ph type="title"/>
          </p:nvPr>
        </p:nvSpPr>
        <p:spPr>
          <a:xfrm>
            <a:off x="986606" y="686006"/>
            <a:ext cx="10225136" cy="3943571"/>
          </a:xfrm>
        </p:spPr>
        <p:txBody>
          <a:bodyPr/>
          <a:lstStyle/>
          <a:p>
            <a:r>
              <a:rPr lang="en-GB" sz="4400" noProof="0" dirty="0"/>
              <a:t>Tools &amp; Software in the Hospitality  Industry</a:t>
            </a:r>
            <a:br>
              <a:rPr lang="en-GB" sz="2400" noProof="0" dirty="0"/>
            </a:br>
            <a:br>
              <a:rPr lang="en-GB" noProof="0" dirty="0"/>
            </a:br>
            <a:br>
              <a:rPr lang="en-GB" sz="1600" noProof="0" dirty="0"/>
            </a:br>
            <a:endParaRPr lang="en-GB" sz="1600" noProof="0" dirty="0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14"/>
          </p:nvPr>
        </p:nvSpPr>
        <p:spPr>
          <a:xfrm>
            <a:off x="1130623" y="3934610"/>
            <a:ext cx="6918325" cy="393700"/>
          </a:xfrm>
        </p:spPr>
        <p:txBody>
          <a:bodyPr/>
          <a:lstStyle/>
          <a:p>
            <a:r>
              <a:rPr lang="en-GB" noProof="0" dirty="0"/>
              <a:t>Prof Dr Jay Kumar Thakur| Berlin</a:t>
            </a:r>
          </a:p>
        </p:txBody>
      </p:sp>
      <p:sp>
        <p:nvSpPr>
          <p:cNvPr id="6" name="Tijdelijke aanduiding voor verticale tekst 6">
            <a:extLst>
              <a:ext uri="{FF2B5EF4-FFF2-40B4-BE49-F238E27FC236}">
                <a16:creationId xmlns:a16="http://schemas.microsoft.com/office/drawing/2014/main" id="{52305461-B21F-48B3-AB30-6DE069F98C3A}"/>
              </a:ext>
            </a:extLst>
          </p:cNvPr>
          <p:cNvSpPr txBox="1">
            <a:spLocks/>
          </p:cNvSpPr>
          <p:nvPr/>
        </p:nvSpPr>
        <p:spPr>
          <a:xfrm>
            <a:off x="8979495" y="4581128"/>
            <a:ext cx="3168353" cy="1728192"/>
          </a:xfrm>
          <a:prstGeom prst="rect">
            <a:avLst/>
          </a:prstGeom>
        </p:spPr>
        <p:txBody>
          <a:bodyPr/>
          <a:lstStyle>
            <a:lvl1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1pPr>
            <a:lvl2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2pPr>
            <a:lvl3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3pPr>
            <a:lvl4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4pPr>
            <a:lvl5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5pPr>
            <a:lvl6pPr marL="180975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6pPr>
            <a:lvl7pPr marL="361950" indent="-180975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Clr>
                <a:schemeClr val="bg2"/>
              </a:buClr>
              <a:buFont typeface="Arial" panose="020B0604020202020204" pitchFamily="34" charset="0"/>
              <a:buChar char="-"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7pPr>
            <a:lvl8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600" kern="120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8pPr>
            <a:lvl9pPr marL="0" indent="0" algn="l" defTabSz="914400" rtl="0" eaLnBrk="1" latinLnBrk="0" hangingPunct="1">
              <a:lnSpc>
                <a:spcPct val="90000"/>
              </a:lnSpc>
              <a:spcBef>
                <a:spcPts val="600"/>
              </a:spcBef>
              <a:spcAft>
                <a:spcPts val="600"/>
              </a:spcAft>
              <a:buFont typeface="Arial" panose="020B0604020202020204" pitchFamily="34" charset="0"/>
              <a:buNone/>
              <a:defRPr sz="1800" b="1" kern="1200" baseline="0">
                <a:solidFill>
                  <a:schemeClr val="bg2"/>
                </a:solidFill>
                <a:latin typeface="+mn-lt"/>
                <a:ea typeface="+mn-ea"/>
                <a:cs typeface="+mn-cs"/>
              </a:defRPr>
            </a:lvl9pPr>
          </a:lstStyle>
          <a:p>
            <a:pPr lvl="3"/>
            <a:r>
              <a:rPr lang="en-GB" sz="1600" noProof="0" dirty="0"/>
              <a:t>Lessingstraße 79,</a:t>
            </a:r>
          </a:p>
          <a:p>
            <a:pPr lvl="3"/>
            <a:r>
              <a:rPr lang="en-GB" sz="1600" noProof="0" dirty="0"/>
              <a:t>13158 Berlin, Germany</a:t>
            </a:r>
          </a:p>
          <a:p>
            <a:pPr lvl="3"/>
            <a:r>
              <a:rPr lang="en-GB" sz="1600" noProof="0" dirty="0"/>
              <a:t>Phone: +49 30 233618555</a:t>
            </a:r>
          </a:p>
          <a:p>
            <a:pPr lvl="3"/>
            <a:r>
              <a:rPr lang="en-GB" sz="1600" noProof="0" dirty="0"/>
              <a:t>Fax: +49 30 233618556</a:t>
            </a:r>
          </a:p>
          <a:p>
            <a:pPr lvl="3"/>
            <a:r>
              <a:rPr lang="en-GB" sz="1600" noProof="0" dirty="0"/>
              <a:t>Email: info@eiiet.com</a:t>
            </a:r>
            <a:endParaRPr lang="en-GB" sz="1600" b="0" noProof="0" dirty="0"/>
          </a:p>
        </p:txBody>
      </p:sp>
    </p:spTree>
    <p:extLst>
      <p:ext uri="{BB962C8B-B14F-4D97-AF65-F5344CB8AC3E}">
        <p14:creationId xmlns:p14="http://schemas.microsoft.com/office/powerpoint/2010/main" val="2977814846"/>
      </p:ext>
    </p:extLst>
  </p:cSld>
  <p:clrMapOvr>
    <a:masterClrMapping/>
  </p:clrMapOvr>
  <p:transition spd="slow">
    <p:wipe dir="r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>
            <a:extLst>
              <a:ext uri="{FF2B5EF4-FFF2-40B4-BE49-F238E27FC236}">
                <a16:creationId xmlns:a16="http://schemas.microsoft.com/office/drawing/2014/main" id="{6AF93F27-9DAB-2138-6AC2-EEE7B92ABF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Agenda </a:t>
            </a:r>
          </a:p>
        </p:txBody>
      </p:sp>
      <p:sp>
        <p:nvSpPr>
          <p:cNvPr id="7" name="Vertical Text Placeholder 6">
            <a:extLst>
              <a:ext uri="{FF2B5EF4-FFF2-40B4-BE49-F238E27FC236}">
                <a16:creationId xmlns:a16="http://schemas.microsoft.com/office/drawing/2014/main" id="{3CEB8D2A-D756-F54F-FD11-889A2B574B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en-GB" sz="2400" noProof="0" dirty="0"/>
              <a:t>Industry stacks overview (Germany focus)</a:t>
            </a:r>
          </a:p>
          <a:p>
            <a:r>
              <a:rPr lang="en-GB" sz="2400" noProof="0" dirty="0"/>
              <a:t>Restaurants: POS, reservations, delivery, ops, CRM</a:t>
            </a:r>
          </a:p>
          <a:p>
            <a:r>
              <a:rPr lang="en-GB" sz="2400" noProof="0" dirty="0"/>
              <a:t>Hotels: PMS, distribution, RMS, guest tech, ops</a:t>
            </a:r>
          </a:p>
          <a:p>
            <a:r>
              <a:rPr lang="en-GB" sz="2400" noProof="0" dirty="0"/>
              <a:t>Tourism/DMOs &amp; tour/activity operators: booking &amp; CRM</a:t>
            </a:r>
          </a:p>
          <a:p>
            <a:r>
              <a:rPr lang="en-GB" sz="2400" noProof="0" dirty="0"/>
              <a:t>Cross‑cutting: compliance, payments, analytics, communications</a:t>
            </a:r>
          </a:p>
          <a:p>
            <a:r>
              <a:rPr lang="en-GB" sz="2400" noProof="0" dirty="0"/>
              <a:t>Mini‑cases &amp; discussion prompts </a:t>
            </a:r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200A8620-D13A-B7EB-36EC-0A40D7C89FBC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274" t="-6" r="2236" b="6"/>
          <a:stretch>
            <a:fillRect/>
          </a:stretch>
        </p:blipFill>
        <p:spPr>
          <a:xfrm>
            <a:off x="8184484" y="1252835"/>
            <a:ext cx="3600400" cy="4795837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7209239-64E4-2D48-C05D-8D1C43F873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60241816"/>
      </p:ext>
    </p:extLst>
  </p:cSld>
  <p:clrMapOvr>
    <a:masterClrMapping/>
  </p:clrMapOvr>
  <p:transition spd="slow">
    <p:wipe dir="r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ABF9F-4297-25D0-007E-DA469A7C2A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Compliance Snapshot (Germany/EU)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B5393AA-6CC0-77A9-4859-D4E5E966768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algn="just"/>
            <a:r>
              <a:rPr lang="en-GB" sz="2400" noProof="0" dirty="0"/>
              <a:t>GDPR/DSGVO - Data minimisation, consent, DPA with vendors, retention</a:t>
            </a:r>
          </a:p>
          <a:p>
            <a:pPr algn="just"/>
            <a:r>
              <a:rPr lang="en-GB" sz="2400" noProof="0" dirty="0" err="1"/>
              <a:t>KassenSichV</a:t>
            </a:r>
            <a:r>
              <a:rPr lang="en-GB" sz="2400" noProof="0" dirty="0"/>
              <a:t> + TSE - Mandatory for POS systems; digital signatures &amp; audit trails</a:t>
            </a:r>
          </a:p>
          <a:p>
            <a:pPr algn="just"/>
            <a:r>
              <a:rPr lang="en-GB" sz="2400" noProof="0" dirty="0" err="1"/>
              <a:t>GoBD</a:t>
            </a:r>
            <a:r>
              <a:rPr lang="en-GB" sz="2400" noProof="0" dirty="0"/>
              <a:t> - Proper bookkeeping &amp; data access for audits</a:t>
            </a:r>
          </a:p>
          <a:p>
            <a:pPr algn="just"/>
            <a:r>
              <a:rPr lang="en-GB" sz="2400" noProof="0" dirty="0" err="1"/>
              <a:t>Bundesmeldegesetz</a:t>
            </a:r>
            <a:r>
              <a:rPr lang="en-GB" sz="2400" noProof="0" dirty="0"/>
              <a:t> (Hotels) - Guest registration (digital options), secure storage</a:t>
            </a:r>
          </a:p>
          <a:p>
            <a:pPr algn="just"/>
            <a:r>
              <a:rPr lang="en-GB" sz="2400" noProof="0" dirty="0"/>
              <a:t>Payment rails - SEPA, </a:t>
            </a:r>
            <a:r>
              <a:rPr lang="en-GB" sz="2400" noProof="0" dirty="0" err="1"/>
              <a:t>Girocard</a:t>
            </a:r>
            <a:r>
              <a:rPr lang="en-GB" sz="2400" noProof="0" dirty="0"/>
              <a:t>, Apple/Google Pay; PCI DSS for card handling</a:t>
            </a:r>
          </a:p>
          <a:p>
            <a:pPr marL="0" indent="0">
              <a:buNone/>
            </a:pPr>
            <a:endParaRPr lang="en-GB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47D0C27F-0BFE-5A69-4763-CFD5BCCFF9E9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939" t="17110" r="555" b="18253"/>
          <a:stretch>
            <a:fillRect/>
          </a:stretch>
        </p:blipFill>
        <p:spPr>
          <a:xfrm>
            <a:off x="8547447" y="1484784"/>
            <a:ext cx="3578895" cy="338437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7D24254-73E6-1F77-C4CF-CABEDEFB93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510937679"/>
      </p:ext>
    </p:extLst>
  </p:cSld>
  <p:clrMapOvr>
    <a:masterClrMapping/>
  </p:clrMapOvr>
  <p:transition spd="slow">
    <p:wipe dir="r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F7EE47-EA5B-3970-1009-5893EE064A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Restaurants: Core Stack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4753529-8329-F403-9432-CF41B67D8E7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342585" cy="4795836"/>
          </a:xfrm>
        </p:spPr>
        <p:txBody>
          <a:bodyPr>
            <a:normAutofit/>
          </a:bodyPr>
          <a:lstStyle/>
          <a:p>
            <a:r>
              <a:rPr lang="en-US" sz="2400" noProof="0" dirty="0"/>
              <a:t>POS System: Manages orders, payments, and inventory.</a:t>
            </a:r>
          </a:p>
          <a:p>
            <a:r>
              <a:rPr lang="en-US" sz="2400" noProof="0" dirty="0"/>
              <a:t>Online Ordering: Expands reach, boosts sales.</a:t>
            </a:r>
          </a:p>
          <a:p>
            <a:r>
              <a:rPr lang="en-US" sz="2400" noProof="0" dirty="0"/>
              <a:t>CRM: Personalizes customer experience.</a:t>
            </a:r>
          </a:p>
          <a:p>
            <a:r>
              <a:rPr lang="en-US" sz="2400" noProof="0" dirty="0"/>
              <a:t>Inventory Management: Tracks stock and supplies.</a:t>
            </a:r>
          </a:p>
          <a:p>
            <a:r>
              <a:rPr lang="en-US" sz="2400" noProof="0" dirty="0"/>
              <a:t>Analytics and Reporting: Provides operational insights.</a:t>
            </a:r>
            <a:endParaRPr lang="en-GB" sz="2400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CB630C6-4569-9243-B7F8-EA2A4011BE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3</a:t>
            </a:fld>
            <a:endParaRPr lang="en-GB" noProof="0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9103CD48-8F3B-06CF-8B3F-FB743067B7B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2022" t="16517" r="8951" b="14416"/>
          <a:stretch>
            <a:fillRect/>
          </a:stretch>
        </p:blipFill>
        <p:spPr>
          <a:xfrm>
            <a:off x="7417341" y="1340768"/>
            <a:ext cx="4752528" cy="4392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339552"/>
      </p:ext>
    </p:extLst>
  </p:cSld>
  <p:clrMapOvr>
    <a:masterClrMapping/>
  </p:clrMapOvr>
  <p:transition spd="slow">
    <p:wipe dir="r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43DB2B-75C9-7C87-1B9B-97E980EA7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POS &amp; Payments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79B62B-3905-C6A3-00AB-D213EDD7E1E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POS platforms - </a:t>
            </a:r>
            <a:r>
              <a:rPr lang="en-GB" sz="2400" noProof="0" dirty="0" err="1"/>
              <a:t>orderbird</a:t>
            </a:r>
            <a:r>
              <a:rPr lang="en-GB" sz="2400" noProof="0" dirty="0"/>
              <a:t> (DE), Lightspeed (ex‑</a:t>
            </a:r>
            <a:r>
              <a:rPr lang="en-GB" sz="2400" noProof="0" dirty="0" err="1"/>
              <a:t>Gastrofix</a:t>
            </a:r>
            <a:r>
              <a:rPr lang="en-GB" sz="2400" noProof="0" dirty="0"/>
              <a:t>), Vectron, </a:t>
            </a:r>
            <a:r>
              <a:rPr lang="en-GB" sz="2400" noProof="0" dirty="0" err="1"/>
              <a:t>gastronovi</a:t>
            </a:r>
            <a:endParaRPr lang="en-GB" sz="2400" noProof="0" dirty="0"/>
          </a:p>
          <a:p>
            <a:r>
              <a:rPr lang="en-GB" sz="2400" noProof="0" dirty="0"/>
              <a:t>TSE compliance - Certified TSE module; export for audits (</a:t>
            </a:r>
            <a:r>
              <a:rPr lang="en-GB" sz="2400" noProof="0" dirty="0" err="1"/>
              <a:t>DSFinV</a:t>
            </a:r>
            <a:r>
              <a:rPr lang="en-GB" sz="2400" noProof="0" dirty="0"/>
              <a:t>‑K)</a:t>
            </a:r>
          </a:p>
          <a:p>
            <a:r>
              <a:rPr lang="en-GB" sz="2400" noProof="0" dirty="0"/>
              <a:t>Payment processing - </a:t>
            </a:r>
            <a:r>
              <a:rPr lang="en-GB" sz="2400" noProof="0" dirty="0" err="1"/>
              <a:t>SumUp</a:t>
            </a:r>
            <a:r>
              <a:rPr lang="en-GB" sz="2400" noProof="0" dirty="0"/>
              <a:t> (DE), Adyen, Stripe; terminals via </a:t>
            </a:r>
            <a:r>
              <a:rPr lang="en-GB" sz="2400" noProof="0" dirty="0" err="1"/>
              <a:t>Payone</a:t>
            </a:r>
            <a:r>
              <a:rPr lang="en-GB" sz="2400" noProof="0" dirty="0"/>
              <a:t>/Worldline</a:t>
            </a:r>
          </a:p>
          <a:p>
            <a:r>
              <a:rPr lang="en-GB" sz="2400" noProof="0" dirty="0"/>
              <a:t>Table‑side &amp; QR - Order/pay at table; split bills; tip capture</a:t>
            </a:r>
          </a:p>
          <a:p>
            <a:pPr marL="0" indent="0">
              <a:buNone/>
            </a:pPr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776B8B-1104-3EF9-1062-7C61C878AD6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4</a:t>
            </a:fld>
            <a:endParaRPr lang="en-GB" noProof="0" dirty="0"/>
          </a:p>
        </p:txBody>
      </p:sp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C6468B77-26F7-D097-7B5D-A63E5CC3C8B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9620" r="27423"/>
          <a:stretch>
            <a:fillRect/>
          </a:stretch>
        </p:blipFill>
        <p:spPr>
          <a:xfrm>
            <a:off x="8619455" y="1252836"/>
            <a:ext cx="3534271" cy="45740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95525"/>
      </p:ext>
    </p:extLst>
  </p:cSld>
  <p:clrMapOvr>
    <a:masterClrMapping/>
  </p:clrMapOvr>
  <p:transition spd="slow">
    <p:wipe dir="r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395AA-9921-9353-02FD-C4B8D91BD8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Reservations &amp; Table Management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DD606D-1273-3A8C-DE66-90D1D1843E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Table platforms  - </a:t>
            </a:r>
            <a:r>
              <a:rPr lang="en-GB" sz="2400" noProof="0" dirty="0" err="1"/>
              <a:t>TheFork</a:t>
            </a:r>
            <a:r>
              <a:rPr lang="en-GB" sz="2400" noProof="0" dirty="0"/>
              <a:t>/</a:t>
            </a:r>
            <a:r>
              <a:rPr lang="en-GB" sz="2400" noProof="0" dirty="0" err="1"/>
              <a:t>Bookatable</a:t>
            </a:r>
            <a:r>
              <a:rPr lang="en-GB" sz="2400" noProof="0" dirty="0"/>
              <a:t>, OpenTable, </a:t>
            </a:r>
            <a:r>
              <a:rPr lang="en-GB" sz="2400" noProof="0" dirty="0" err="1"/>
              <a:t>Quandoo</a:t>
            </a:r>
            <a:r>
              <a:rPr lang="en-GB" sz="2400" noProof="0" dirty="0"/>
              <a:t>, </a:t>
            </a:r>
            <a:r>
              <a:rPr lang="en-GB" sz="2400" noProof="0" dirty="0" err="1"/>
              <a:t>resmio</a:t>
            </a:r>
            <a:r>
              <a:rPr lang="en-GB" sz="2400" noProof="0" dirty="0"/>
              <a:t> (DE)</a:t>
            </a:r>
          </a:p>
          <a:p>
            <a:r>
              <a:rPr lang="en-GB" sz="2400" noProof="0" dirty="0"/>
              <a:t>No‑show protection - Deposits, card capture, reminders</a:t>
            </a:r>
          </a:p>
          <a:p>
            <a:r>
              <a:rPr lang="en-GB" sz="2400" noProof="0" dirty="0"/>
              <a:t>Channel visibility - Google Reserve, Instagram action buttons</a:t>
            </a:r>
          </a:p>
          <a:p>
            <a:pPr marL="0" indent="0">
              <a:buNone/>
            </a:pPr>
            <a:endParaRPr lang="en-GB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DF29CD70-9209-DF55-C3F9-0401DC19CC3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197" t="-6" r="1032" b="6"/>
          <a:stretch>
            <a:fillRect/>
          </a:stretch>
        </p:blipFill>
        <p:spPr>
          <a:xfrm>
            <a:off x="8589900" y="1584982"/>
            <a:ext cx="3312368" cy="413154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944EFEE-83F8-F229-6533-876F62D0D0A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5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085421517"/>
      </p:ext>
    </p:extLst>
  </p:cSld>
  <p:clrMapOvr>
    <a:masterClrMapping/>
  </p:clrMapOvr>
  <p:transition spd="slow">
    <p:wipe dir="r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D1C963-2258-123B-43F2-39A4C14967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Delivery &amp; Aggregators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6183B72-8D89-3A0D-204A-BF8FD0468B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Marketplaces</a:t>
            </a:r>
          </a:p>
          <a:p>
            <a:pPr marL="0" indent="0">
              <a:buNone/>
            </a:pPr>
            <a:r>
              <a:rPr lang="en-GB" sz="2400" noProof="0" dirty="0"/>
              <a:t>          -  </a:t>
            </a:r>
            <a:r>
              <a:rPr lang="en-GB" sz="2400" noProof="0" dirty="0" err="1"/>
              <a:t>Lieferando</a:t>
            </a:r>
            <a:r>
              <a:rPr lang="en-GB" sz="2400" noProof="0" dirty="0"/>
              <a:t> (DE), Wolt, Uber Eats</a:t>
            </a:r>
          </a:p>
          <a:p>
            <a:r>
              <a:rPr lang="en-GB" sz="2400" noProof="0" dirty="0"/>
              <a:t>Menu &amp; order hubs</a:t>
            </a:r>
          </a:p>
          <a:p>
            <a:pPr marL="0" indent="0">
              <a:buNone/>
            </a:pPr>
            <a:r>
              <a:rPr lang="en-GB" sz="2400" noProof="0" dirty="0"/>
              <a:t>         -  </a:t>
            </a:r>
            <a:r>
              <a:rPr lang="en-GB" sz="2400" noProof="0" dirty="0" err="1"/>
              <a:t>Deliverect</a:t>
            </a:r>
            <a:r>
              <a:rPr lang="en-GB" sz="2400" noProof="0" dirty="0"/>
              <a:t>, Otter for aggregator consolidation</a:t>
            </a:r>
          </a:p>
          <a:p>
            <a:r>
              <a:rPr lang="en-GB" sz="2400" noProof="0" dirty="0"/>
              <a:t>Ops sync</a:t>
            </a:r>
          </a:p>
          <a:p>
            <a:pPr marL="0" indent="0">
              <a:buNone/>
            </a:pPr>
            <a:r>
              <a:rPr lang="en-GB" sz="2400" noProof="0" dirty="0"/>
              <a:t>         -  Menu 1‑source‑of‑truth; auto‑86; driver ETAs on KDS</a:t>
            </a:r>
          </a:p>
          <a:p>
            <a:pPr marL="0" indent="0">
              <a:buNone/>
            </a:pPr>
            <a:r>
              <a:rPr lang="en-GB" noProof="0" dirty="0"/>
              <a:t> 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986CAD23-5500-008E-173B-285364227B18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4943" r="20004"/>
          <a:stretch>
            <a:fillRect/>
          </a:stretch>
        </p:blipFill>
        <p:spPr>
          <a:xfrm>
            <a:off x="8475439" y="1228572"/>
            <a:ext cx="3675169" cy="4795837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E07CA6E-4D68-734B-2ED8-B7BED993C77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6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70538290"/>
      </p:ext>
    </p:extLst>
  </p:cSld>
  <p:clrMapOvr>
    <a:masterClrMapping/>
  </p:clrMapOvr>
  <p:transition spd="slow">
    <p:wipe dir="r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6059AE-1047-0536-6C3B-9A4723D452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Inventory, Procurement &amp; HACCP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D86790C-DBB8-1B8A-B621-CBAFF028CEC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7206681" cy="4795836"/>
          </a:xfrm>
        </p:spPr>
        <p:txBody>
          <a:bodyPr/>
          <a:lstStyle/>
          <a:p>
            <a:r>
              <a:rPr lang="en-GB" sz="2400" noProof="0" dirty="0"/>
              <a:t>Procurement</a:t>
            </a:r>
          </a:p>
          <a:p>
            <a:pPr marL="0" indent="0">
              <a:buNone/>
            </a:pPr>
            <a:r>
              <a:rPr lang="en-GB" sz="2400" noProof="0" dirty="0"/>
              <a:t>          - Choco (Berlin), METRO integrations</a:t>
            </a:r>
          </a:p>
          <a:p>
            <a:r>
              <a:rPr lang="en-GB" sz="2400" noProof="0" dirty="0"/>
              <a:t>Inventory &amp; recipes</a:t>
            </a:r>
          </a:p>
          <a:p>
            <a:pPr marL="0" indent="0">
              <a:buNone/>
            </a:pPr>
            <a:r>
              <a:rPr lang="en-GB" sz="2400" noProof="0" dirty="0"/>
              <a:t>          - </a:t>
            </a:r>
            <a:r>
              <a:rPr lang="en-GB" sz="2400" noProof="0" dirty="0" err="1"/>
              <a:t>MarketMan</a:t>
            </a:r>
            <a:r>
              <a:rPr lang="en-GB" sz="2400" noProof="0" dirty="0"/>
              <a:t>, </a:t>
            </a:r>
            <a:r>
              <a:rPr lang="en-GB" sz="2400" noProof="0" dirty="0" err="1"/>
              <a:t>gastronovi</a:t>
            </a:r>
            <a:r>
              <a:rPr lang="en-GB" sz="2400" noProof="0" dirty="0"/>
              <a:t>, calc for COGS &amp; allergens</a:t>
            </a:r>
          </a:p>
          <a:p>
            <a:r>
              <a:rPr lang="en-GB" sz="2400" noProof="0" dirty="0"/>
              <a:t>HACCP &amp; checklists</a:t>
            </a:r>
          </a:p>
          <a:p>
            <a:pPr marL="0" indent="0">
              <a:buNone/>
            </a:pPr>
            <a:r>
              <a:rPr lang="en-GB" sz="2400" noProof="0" dirty="0"/>
              <a:t>          - </a:t>
            </a:r>
            <a:r>
              <a:rPr lang="en-GB" sz="2400" noProof="0" dirty="0" err="1"/>
              <a:t>Flowtify</a:t>
            </a:r>
            <a:r>
              <a:rPr lang="en-GB" sz="2400" noProof="0" dirty="0"/>
              <a:t> (DE), digital logs &amp; temperature records</a:t>
            </a:r>
          </a:p>
          <a:p>
            <a:r>
              <a:rPr lang="en-GB" noProof="0" dirty="0"/>
              <a:t> 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B38F86F5-C0E4-FFF2-FAD7-16FA249116D0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7900" r="28791"/>
          <a:stretch>
            <a:fillRect/>
          </a:stretch>
        </p:blipFill>
        <p:spPr>
          <a:xfrm>
            <a:off x="7899375" y="1252835"/>
            <a:ext cx="4154958" cy="4795837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82DD80-AA65-11AF-846B-E9DD6BD2011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7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429198995"/>
      </p:ext>
    </p:extLst>
  </p:cSld>
  <p:clrMapOvr>
    <a:masterClrMapping/>
  </p:clrMapOvr>
  <p:transition spd="slow">
    <p:wipe dir="r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5F23B1-A6D0-7300-EDDF-6D597BF170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Workforce &amp; Scheduling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C643B0-0DAB-1FA3-8953-4D1A439DF07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en-GB" sz="2400" noProof="0" dirty="0"/>
              <a:t>Scheduling &amp; time</a:t>
            </a:r>
          </a:p>
          <a:p>
            <a:pPr marL="0" indent="0">
              <a:buNone/>
            </a:pPr>
            <a:r>
              <a:rPr lang="en-GB" sz="2400" noProof="0" dirty="0"/>
              <a:t>    - </a:t>
            </a:r>
            <a:r>
              <a:rPr lang="en-GB" sz="2400" noProof="0" dirty="0" err="1"/>
              <a:t>gastromatic</a:t>
            </a:r>
            <a:r>
              <a:rPr lang="en-GB" sz="2400" noProof="0" dirty="0"/>
              <a:t> (DE), </a:t>
            </a:r>
            <a:r>
              <a:rPr lang="en-GB" sz="2400" noProof="0" dirty="0" err="1"/>
              <a:t>Papershift</a:t>
            </a:r>
            <a:r>
              <a:rPr lang="en-GB" sz="2400" noProof="0" dirty="0"/>
              <a:t> (DE), </a:t>
            </a:r>
            <a:r>
              <a:rPr lang="en-GB" sz="2400" noProof="0" dirty="0" err="1"/>
              <a:t>Planday</a:t>
            </a:r>
            <a:endParaRPr lang="en-GB" sz="2400" noProof="0" dirty="0"/>
          </a:p>
          <a:p>
            <a:r>
              <a:rPr lang="en-GB" sz="2400" noProof="0" dirty="0"/>
              <a:t>Payroll integration</a:t>
            </a:r>
          </a:p>
          <a:p>
            <a:pPr marL="0" indent="0">
              <a:buNone/>
            </a:pPr>
            <a:r>
              <a:rPr lang="en-GB" sz="2400" noProof="0" dirty="0"/>
              <a:t>     - DATEV exports, break rules, labor cost forecasts</a:t>
            </a:r>
          </a:p>
          <a:p>
            <a:r>
              <a:rPr lang="en-GB" sz="2400" noProof="0" dirty="0"/>
              <a:t>Staff comms</a:t>
            </a:r>
          </a:p>
          <a:p>
            <a:pPr marL="0" indent="0">
              <a:buNone/>
            </a:pPr>
            <a:r>
              <a:rPr lang="en-GB" sz="2400" noProof="0" dirty="0"/>
              <a:t>      - Shift swaps, broadcast updates, policy acks</a:t>
            </a:r>
          </a:p>
          <a:p>
            <a:pPr marL="0" indent="0">
              <a:buNone/>
            </a:pPr>
            <a:r>
              <a:rPr lang="en-GB" sz="2400" noProof="0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C904BD-8518-A457-7991-B5FF0D2893D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8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531345137"/>
      </p:ext>
    </p:extLst>
  </p:cSld>
  <p:clrMapOvr>
    <a:masterClrMapping/>
  </p:clrMapOvr>
  <p:transition spd="slow">
    <p:wipe dir="r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75686-4E0F-F147-5AEC-8CCD686243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CRM, Loyalty &amp; Feedback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1ECF88A-3561-82AD-F28A-4B6A8A6C0F1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7566721" cy="4795836"/>
          </a:xfrm>
        </p:spPr>
        <p:txBody>
          <a:bodyPr/>
          <a:lstStyle/>
          <a:p>
            <a:r>
              <a:rPr lang="en-GB" sz="2400" noProof="0" dirty="0"/>
              <a:t>Guest CRM</a:t>
            </a:r>
          </a:p>
          <a:p>
            <a:pPr marL="0" indent="0">
              <a:buNone/>
            </a:pPr>
            <a:r>
              <a:rPr lang="en-GB" sz="2400" noProof="0" dirty="0"/>
              <a:t>       - </a:t>
            </a:r>
            <a:r>
              <a:rPr lang="en-GB" sz="2400" noProof="0" dirty="0" err="1"/>
              <a:t>SevenRooms</a:t>
            </a:r>
            <a:r>
              <a:rPr lang="en-GB" sz="2400" noProof="0" dirty="0"/>
              <a:t>, </a:t>
            </a:r>
            <a:r>
              <a:rPr lang="en-GB" sz="2400" noProof="0" dirty="0" err="1"/>
              <a:t>Zenchef</a:t>
            </a:r>
            <a:r>
              <a:rPr lang="en-GB" sz="2400" noProof="0" dirty="0"/>
              <a:t>, voucher &amp; membership engines</a:t>
            </a:r>
          </a:p>
          <a:p>
            <a:r>
              <a:rPr lang="en-GB" sz="2400" noProof="0" dirty="0"/>
              <a:t>Reviews &amp; reputation</a:t>
            </a:r>
          </a:p>
          <a:p>
            <a:pPr marL="0" indent="0">
              <a:buNone/>
            </a:pPr>
            <a:r>
              <a:rPr lang="en-GB" sz="2400" noProof="0" dirty="0"/>
              <a:t>       - Customer Alliance (Berlin), </a:t>
            </a:r>
            <a:r>
              <a:rPr lang="en-GB" sz="2400" noProof="0" dirty="0" err="1"/>
              <a:t>TrustYou</a:t>
            </a:r>
            <a:r>
              <a:rPr lang="en-GB" sz="2400" noProof="0" dirty="0"/>
              <a:t>, Google/My Business, TripAdvisor, </a:t>
            </a:r>
            <a:r>
              <a:rPr lang="en-GB" sz="2400" noProof="0" dirty="0" err="1"/>
              <a:t>Resmio</a:t>
            </a:r>
            <a:r>
              <a:rPr lang="en-GB" sz="2400" noProof="0" dirty="0"/>
              <a:t>,</a:t>
            </a:r>
          </a:p>
          <a:p>
            <a:r>
              <a:rPr lang="en-GB" sz="2400" noProof="0" dirty="0"/>
              <a:t>Campaigns</a:t>
            </a:r>
          </a:p>
          <a:p>
            <a:pPr marL="0" indent="0">
              <a:buNone/>
            </a:pPr>
            <a:r>
              <a:rPr lang="en-GB" sz="2400" noProof="0" dirty="0"/>
              <a:t>        - Brevo (</a:t>
            </a:r>
            <a:r>
              <a:rPr lang="en-GB" sz="2400" noProof="0" dirty="0" err="1"/>
              <a:t>Sendinblue</a:t>
            </a:r>
            <a:r>
              <a:rPr lang="en-GB" sz="2400" noProof="0" dirty="0"/>
              <a:t>), Mailchimp—GDPR settings &amp; consent</a:t>
            </a:r>
          </a:p>
          <a:p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277979E-0FB6-A159-3C57-188C214EA2E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9</a:t>
            </a:fld>
            <a:endParaRPr lang="en-GB" noProof="0" dirty="0"/>
          </a:p>
        </p:txBody>
      </p:sp>
      <p:pic>
        <p:nvPicPr>
          <p:cNvPr id="19" name="Picture Placeholder 18">
            <a:extLst>
              <a:ext uri="{FF2B5EF4-FFF2-40B4-BE49-F238E27FC236}">
                <a16:creationId xmlns:a16="http://schemas.microsoft.com/office/drawing/2014/main" id="{B1F8F777-04DB-68A3-B299-5C13A63903D7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691" t="24666" r="2718" b="24284"/>
          <a:stretch>
            <a:fillRect/>
          </a:stretch>
        </p:blipFill>
        <p:spPr>
          <a:xfrm>
            <a:off x="8187407" y="1700808"/>
            <a:ext cx="3904812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1910522"/>
      </p:ext>
    </p:extLst>
  </p:cSld>
  <p:clrMapOvr>
    <a:masterClrMapping/>
  </p:clrMapOvr>
  <p:transition spd="slow">
    <p:wipe dir="r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348137-FB48-65C6-3879-6FF9678F9C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Analytics &amp; BI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8FA5F34-8558-D74D-7AA0-5F4EC2B7D9D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198569" cy="4795836"/>
          </a:xfrm>
        </p:spPr>
        <p:txBody>
          <a:bodyPr>
            <a:normAutofit/>
          </a:bodyPr>
          <a:lstStyle/>
          <a:p>
            <a:r>
              <a:rPr lang="en-GB" sz="2400" noProof="0" dirty="0"/>
              <a:t>Dashboards</a:t>
            </a:r>
          </a:p>
          <a:p>
            <a:pPr marL="0" indent="0">
              <a:buNone/>
            </a:pPr>
            <a:r>
              <a:rPr lang="en-GB" sz="2400" noProof="0" dirty="0"/>
              <a:t>          - POS + delivery + labor unified KPIs</a:t>
            </a:r>
          </a:p>
          <a:p>
            <a:r>
              <a:rPr lang="en-GB" sz="2400" noProof="0" dirty="0"/>
              <a:t>GDPR‑friendly web analytics</a:t>
            </a:r>
          </a:p>
          <a:p>
            <a:pPr marL="0" indent="0">
              <a:buNone/>
            </a:pPr>
            <a:r>
              <a:rPr lang="en-GB" sz="2400" noProof="0" dirty="0"/>
              <a:t>          - Matomo (self‑hosted) vs Google Analytics</a:t>
            </a:r>
          </a:p>
          <a:p>
            <a:r>
              <a:rPr lang="en-GB" sz="2400" noProof="0" dirty="0"/>
              <a:t>Forecasting</a:t>
            </a:r>
          </a:p>
          <a:p>
            <a:pPr marL="0" indent="0">
              <a:buNone/>
            </a:pPr>
            <a:r>
              <a:rPr lang="en-GB" sz="2400" noProof="0" dirty="0"/>
              <a:t>          - Menu mix, price tests, demand curves</a:t>
            </a:r>
          </a:p>
          <a:p>
            <a:pPr marL="0" indent="0">
              <a:buNone/>
            </a:pPr>
            <a:r>
              <a:rPr lang="en-GB" sz="2400" noProof="0" dirty="0"/>
              <a:t> 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A252C12-5D8A-D6F6-4584-12356CDE6CEB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" t="3240" r="360" b="101"/>
          <a:stretch>
            <a:fillRect/>
          </a:stretch>
        </p:blipFill>
        <p:spPr>
          <a:xfrm>
            <a:off x="7899375" y="1111200"/>
            <a:ext cx="4046263" cy="483808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D920391-4BBD-8AEA-4678-5CD4448F8F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10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57830804"/>
      </p:ext>
    </p:extLst>
  </p:cSld>
  <p:clrMapOvr>
    <a:masterClrMapping/>
  </p:clrMapOvr>
  <p:transition spd="slow">
    <p:wipe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F91790-0085-D7B1-F2E2-997088B250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76672"/>
            <a:ext cx="11389024" cy="360040"/>
          </a:xfrm>
        </p:spPr>
        <p:txBody>
          <a:bodyPr/>
          <a:lstStyle/>
          <a:p>
            <a:r>
              <a:rPr lang="en-GB" noProof="0" dirty="0"/>
              <a:t>Sample Stack: Multi‑Unit Casual Dining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287BFC3-E0E1-7D1F-228A-08B58F0AF6E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GB" sz="2400" noProof="0" dirty="0"/>
              <a:t>Core</a:t>
            </a:r>
          </a:p>
          <a:p>
            <a:pPr marL="0" indent="0">
              <a:buNone/>
            </a:pPr>
            <a:r>
              <a:rPr lang="en-GB" sz="2400" noProof="0" dirty="0"/>
              <a:t>         - Lightspeed or </a:t>
            </a:r>
            <a:r>
              <a:rPr lang="en-GB" sz="2400" noProof="0" dirty="0" err="1"/>
              <a:t>orderbird</a:t>
            </a:r>
            <a:r>
              <a:rPr lang="en-GB" sz="2400" noProof="0" dirty="0"/>
              <a:t> + certified TSE</a:t>
            </a:r>
          </a:p>
          <a:p>
            <a:r>
              <a:rPr lang="en-GB" sz="2400" noProof="0" dirty="0"/>
              <a:t>Bookings</a:t>
            </a:r>
          </a:p>
          <a:p>
            <a:pPr marL="0" indent="0">
              <a:buNone/>
            </a:pPr>
            <a:r>
              <a:rPr lang="en-GB" sz="2400" noProof="0" dirty="0"/>
              <a:t>          - </a:t>
            </a:r>
            <a:r>
              <a:rPr lang="en-GB" sz="2400" noProof="0" dirty="0" err="1"/>
              <a:t>TheFork</a:t>
            </a:r>
            <a:r>
              <a:rPr lang="en-GB" sz="2400" noProof="0" dirty="0"/>
              <a:t> + Google Reserve + </a:t>
            </a:r>
            <a:r>
              <a:rPr lang="en-GB" sz="2400" noProof="0" dirty="0" err="1"/>
              <a:t>resmio</a:t>
            </a:r>
            <a:r>
              <a:rPr lang="en-GB" sz="2400" noProof="0" dirty="0"/>
              <a:t> for website</a:t>
            </a:r>
          </a:p>
          <a:p>
            <a:r>
              <a:rPr lang="en-GB" sz="2400" noProof="0" dirty="0"/>
              <a:t>Delivery</a:t>
            </a:r>
          </a:p>
          <a:p>
            <a:pPr marL="0" indent="0">
              <a:buNone/>
            </a:pPr>
            <a:r>
              <a:rPr lang="en-GB" sz="2400" noProof="0" dirty="0"/>
              <a:t>            - </a:t>
            </a:r>
            <a:r>
              <a:rPr lang="en-GB" sz="2400" noProof="0" dirty="0" err="1"/>
              <a:t>Lieferando</a:t>
            </a:r>
            <a:r>
              <a:rPr lang="en-GB" sz="2400" noProof="0" dirty="0"/>
              <a:t> + </a:t>
            </a:r>
            <a:r>
              <a:rPr lang="en-GB" sz="2400" noProof="0" dirty="0" err="1"/>
              <a:t>Deliverect</a:t>
            </a:r>
            <a:r>
              <a:rPr lang="en-GB" sz="2400" noProof="0" dirty="0"/>
              <a:t> aggregator</a:t>
            </a:r>
          </a:p>
          <a:p>
            <a:r>
              <a:rPr lang="en-GB" sz="2400" noProof="0" dirty="0"/>
              <a:t>Ops</a:t>
            </a:r>
          </a:p>
          <a:p>
            <a:pPr marL="0" indent="0">
              <a:buNone/>
            </a:pPr>
            <a:r>
              <a:rPr lang="en-GB" sz="2400" noProof="0" dirty="0"/>
              <a:t>            - Choco procurement + </a:t>
            </a:r>
            <a:r>
              <a:rPr lang="en-GB" sz="2400" noProof="0" dirty="0" err="1"/>
              <a:t>Flowtify</a:t>
            </a:r>
            <a:r>
              <a:rPr lang="en-GB" sz="2400" noProof="0" dirty="0"/>
              <a:t> HACCP</a:t>
            </a:r>
          </a:p>
          <a:p>
            <a:r>
              <a:rPr lang="en-GB" sz="2400" noProof="0" dirty="0"/>
              <a:t>People</a:t>
            </a:r>
          </a:p>
          <a:p>
            <a:pPr marL="0" indent="0">
              <a:buNone/>
            </a:pPr>
            <a:r>
              <a:rPr lang="en-GB" sz="2400" noProof="0" dirty="0"/>
              <a:t>            - </a:t>
            </a:r>
            <a:r>
              <a:rPr lang="en-GB" sz="2400" noProof="0" dirty="0" err="1"/>
              <a:t>gastromatic</a:t>
            </a:r>
            <a:r>
              <a:rPr lang="en-GB" sz="2400" noProof="0" dirty="0"/>
              <a:t> + DATEV</a:t>
            </a:r>
          </a:p>
          <a:p>
            <a:r>
              <a:rPr lang="en-GB" sz="2400" noProof="0" dirty="0"/>
              <a:t>Growth</a:t>
            </a:r>
          </a:p>
          <a:p>
            <a:pPr marL="0" indent="0">
              <a:buNone/>
            </a:pPr>
            <a:r>
              <a:rPr lang="en-GB" sz="2400" noProof="0" dirty="0"/>
              <a:t>           - </a:t>
            </a:r>
            <a:r>
              <a:rPr lang="en-GB" sz="2400" noProof="0" dirty="0" err="1"/>
              <a:t>SevenRooms</a:t>
            </a:r>
            <a:r>
              <a:rPr lang="en-GB" sz="2400" noProof="0" dirty="0"/>
              <a:t> CRM + Customer Alliance reviews</a:t>
            </a:r>
          </a:p>
          <a:p>
            <a:endParaRPr lang="en-GB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FA5ADE4C-C24D-237A-B7D9-3E53963ED83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8408" t="304" r="8578" b="3264"/>
          <a:stretch>
            <a:fillRect/>
          </a:stretch>
        </p:blipFill>
        <p:spPr>
          <a:xfrm>
            <a:off x="7683350" y="1338387"/>
            <a:ext cx="4293749" cy="4624734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C6FFFB9-89C5-E15F-30EF-FD548B40017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11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649260135"/>
      </p:ext>
    </p:extLst>
  </p:cSld>
  <p:clrMapOvr>
    <a:masterClrMapping/>
  </p:clrMapOvr>
  <p:transition spd="slow">
    <p:wipe dir="r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C9B58D-FDE1-3F2E-5129-C3D39588F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662" y="404664"/>
            <a:ext cx="6270577" cy="432048"/>
          </a:xfrm>
        </p:spPr>
        <p:txBody>
          <a:bodyPr/>
          <a:lstStyle/>
          <a:p>
            <a:r>
              <a:rPr lang="en-GB" noProof="0" dirty="0"/>
              <a:t>Hotels: Core Stack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D5D755-6877-E7D9-788C-D18941A5DDA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198569" cy="4795836"/>
          </a:xfrm>
        </p:spPr>
        <p:txBody>
          <a:bodyPr/>
          <a:lstStyle/>
          <a:p>
            <a:pPr algn="just"/>
            <a:r>
              <a:rPr lang="en-GB" sz="2400" noProof="0" dirty="0"/>
              <a:t>Property Management System (PMS)</a:t>
            </a:r>
          </a:p>
          <a:p>
            <a:r>
              <a:rPr lang="en-GB" sz="2400" noProof="0" dirty="0"/>
              <a:t>Central Reservation System (CRS)</a:t>
            </a:r>
          </a:p>
          <a:p>
            <a:pPr algn="just"/>
            <a:r>
              <a:rPr lang="en-GB" sz="2400" noProof="0" dirty="0"/>
              <a:t>Customer Relationship Management (CRM)</a:t>
            </a:r>
          </a:p>
          <a:p>
            <a:pPr algn="just"/>
            <a:r>
              <a:rPr lang="en-GB" sz="2400" noProof="0" dirty="0"/>
              <a:t>Point of Sale (POS)</a:t>
            </a:r>
          </a:p>
          <a:p>
            <a:pPr algn="just"/>
            <a:r>
              <a:rPr lang="en-GB" sz="2400" noProof="0" dirty="0"/>
              <a:t>Channel Manager</a:t>
            </a:r>
          </a:p>
          <a:p>
            <a:pPr algn="just"/>
            <a:r>
              <a:rPr lang="en-GB" sz="2400" noProof="0" dirty="0"/>
              <a:t>Revenue Management System (RMS)</a:t>
            </a:r>
          </a:p>
          <a:p>
            <a:pPr algn="just"/>
            <a:r>
              <a:rPr lang="en-GB" sz="2400" noProof="0" dirty="0"/>
              <a:t>Staff Scheduling &amp; Workforce Management</a:t>
            </a:r>
          </a:p>
          <a:p>
            <a:pPr algn="just"/>
            <a:r>
              <a:rPr lang="en-GB" sz="2400" noProof="0" dirty="0"/>
              <a:t>Analytics &amp; Reporting Tools</a:t>
            </a:r>
          </a:p>
          <a:p>
            <a:pPr marL="0" indent="0">
              <a:buNone/>
            </a:pPr>
            <a:endParaRPr lang="en-GB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62C95742-949F-AFF5-0E98-0A57974EBDE6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528" t="1557" r="873"/>
          <a:stretch>
            <a:fillRect/>
          </a:stretch>
        </p:blipFill>
        <p:spPr>
          <a:xfrm>
            <a:off x="6963271" y="1052735"/>
            <a:ext cx="5112568" cy="479583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BFD165F-46E7-0BF8-9FEB-78551C0BFC8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05481731"/>
      </p:ext>
    </p:extLst>
  </p:cSld>
  <p:clrMapOvr>
    <a:masterClrMapping/>
  </p:clrMapOvr>
  <p:transition spd="slow">
    <p:wipe dir="r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BF622-8D6D-AF1F-29F9-33F8B31A29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PMS, CRS &amp; Distribution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680BC5A-A78C-A3E9-83C5-703CF6633D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7134673" cy="4795836"/>
          </a:xfrm>
        </p:spPr>
        <p:txBody>
          <a:bodyPr/>
          <a:lstStyle/>
          <a:p>
            <a:pPr algn="just"/>
            <a:r>
              <a:rPr lang="en-GB" sz="2400" noProof="0" dirty="0"/>
              <a:t>PMS</a:t>
            </a:r>
          </a:p>
          <a:p>
            <a:pPr marL="0" indent="0" algn="just">
              <a:buNone/>
            </a:pPr>
            <a:r>
              <a:rPr lang="en-GB" sz="2400" noProof="0" dirty="0"/>
              <a:t>      - SIHOT (DE/AT), </a:t>
            </a:r>
            <a:r>
              <a:rPr lang="en-GB" sz="2400" noProof="0" dirty="0" err="1"/>
              <a:t>protel</a:t>
            </a:r>
            <a:r>
              <a:rPr lang="en-GB" sz="2400" noProof="0" dirty="0"/>
              <a:t>, Mews, Oracle OPERA</a:t>
            </a:r>
          </a:p>
          <a:p>
            <a:pPr algn="just"/>
            <a:r>
              <a:rPr lang="en-GB" sz="2400" noProof="0" dirty="0"/>
              <a:t>Channel </a:t>
            </a:r>
            <a:r>
              <a:rPr lang="en-GB" sz="2400" noProof="0" dirty="0" err="1"/>
              <a:t>mgmt</a:t>
            </a:r>
            <a:r>
              <a:rPr lang="en-GB" sz="2400" noProof="0" dirty="0"/>
              <a:t>/CRS</a:t>
            </a:r>
          </a:p>
          <a:p>
            <a:pPr marL="0" indent="0" algn="just">
              <a:buNone/>
            </a:pPr>
            <a:r>
              <a:rPr lang="en-GB" sz="2400" noProof="0" dirty="0"/>
              <a:t>      - D‑EDGE, SiteMinder, Hotel Spider</a:t>
            </a:r>
          </a:p>
          <a:p>
            <a:pPr algn="just"/>
            <a:r>
              <a:rPr lang="en-GB" sz="2400" noProof="0" dirty="0"/>
              <a:t>Booking engine</a:t>
            </a:r>
          </a:p>
          <a:p>
            <a:pPr marL="0" indent="0" algn="just">
              <a:buNone/>
            </a:pPr>
            <a:r>
              <a:rPr lang="en-GB" sz="2400" noProof="0" dirty="0"/>
              <a:t>       - Direct web engine with meta connectivity (Google, Trivago)</a:t>
            </a:r>
          </a:p>
          <a:p>
            <a:pPr algn="just"/>
            <a:r>
              <a:rPr lang="en-GB" sz="2400" noProof="0" dirty="0"/>
              <a:t>German channels</a:t>
            </a:r>
          </a:p>
          <a:p>
            <a:pPr marL="0" indent="0" algn="just">
              <a:buNone/>
            </a:pPr>
            <a:r>
              <a:rPr lang="en-GB" sz="2400" noProof="0" dirty="0"/>
              <a:t>        - HRS (Cologne), Booking.com, Expedia</a:t>
            </a:r>
          </a:p>
          <a:p>
            <a:pPr marL="0" indent="0">
              <a:buNone/>
            </a:pPr>
            <a:endParaRPr lang="en-GB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0CE2941C-C8EF-9A8D-A3F6-33877FB33FFF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6909" t="6531" r="8353" b="35683"/>
          <a:stretch>
            <a:fillRect/>
          </a:stretch>
        </p:blipFill>
        <p:spPr>
          <a:xfrm>
            <a:off x="7611344" y="1252836"/>
            <a:ext cx="4536503" cy="318427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47BFB9-DA3A-AB1B-B5AF-B3184F7B69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13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57601260"/>
      </p:ext>
    </p:extLst>
  </p:cSld>
  <p:clrMapOvr>
    <a:masterClrMapping/>
  </p:clrMapOvr>
  <p:transition spd="slow">
    <p:wipe dir="r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D568A1-F1CF-435E-4259-0534670DB3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Revenue, Rates &amp; BI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3B3DF30-265F-9466-69EF-EF6F335ACBF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RMS</a:t>
            </a:r>
          </a:p>
          <a:p>
            <a:pPr marL="0" indent="0">
              <a:buNone/>
            </a:pPr>
            <a:r>
              <a:rPr lang="en-GB" sz="2400" noProof="0" dirty="0"/>
              <a:t>      - </a:t>
            </a:r>
            <a:r>
              <a:rPr lang="en-GB" sz="2400" noProof="0" dirty="0" err="1"/>
              <a:t>IDeaS</a:t>
            </a:r>
            <a:r>
              <a:rPr lang="en-GB" sz="2400" noProof="0" dirty="0"/>
              <a:t>, Duetto, Pace/Revenue</a:t>
            </a:r>
          </a:p>
          <a:p>
            <a:r>
              <a:rPr lang="en-GB" sz="2400" noProof="0" dirty="0"/>
              <a:t>Market intelligence</a:t>
            </a:r>
          </a:p>
          <a:p>
            <a:pPr marL="0" indent="0">
              <a:buNone/>
            </a:pPr>
            <a:r>
              <a:rPr lang="en-GB" sz="2400" noProof="0" dirty="0"/>
              <a:t>      - OTA Insight/Lighthouse, STR (benchmarking)</a:t>
            </a:r>
          </a:p>
          <a:p>
            <a:r>
              <a:rPr lang="en-GB" sz="2400" noProof="0" dirty="0"/>
              <a:t>Financial BI</a:t>
            </a:r>
          </a:p>
          <a:p>
            <a:pPr marL="0" indent="0">
              <a:buNone/>
            </a:pPr>
            <a:r>
              <a:rPr lang="en-GB" sz="2400" noProof="0" dirty="0"/>
              <a:t>       - </a:t>
            </a:r>
            <a:r>
              <a:rPr lang="en-GB" sz="2400" noProof="0" dirty="0" err="1"/>
              <a:t>Fairmas</a:t>
            </a:r>
            <a:r>
              <a:rPr lang="en-GB" sz="2400" noProof="0" dirty="0"/>
              <a:t> (DE) forecasts &amp; budgeting</a:t>
            </a:r>
          </a:p>
          <a:p>
            <a:pPr marL="0" indent="0">
              <a:buNone/>
            </a:pPr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060475C-B24A-9951-C082-BA19F3A3C7E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14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423607916"/>
      </p:ext>
    </p:extLst>
  </p:cSld>
  <p:clrMapOvr>
    <a:masterClrMapping/>
  </p:clrMapOvr>
  <p:transition spd="slow">
    <p:wipe dir="r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FE7430-DC76-2612-70E1-A956F91075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Guest Experience &amp; Operations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E33311-7A79-64AD-2099-C2D88E623CC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7206681" cy="4795836"/>
          </a:xfrm>
        </p:spPr>
        <p:txBody>
          <a:bodyPr>
            <a:normAutofit/>
          </a:bodyPr>
          <a:lstStyle/>
          <a:p>
            <a:r>
              <a:rPr lang="en-GB" sz="2400" noProof="0" dirty="0"/>
              <a:t>Housekeeping &amp; ops</a:t>
            </a:r>
          </a:p>
          <a:p>
            <a:pPr marL="0" indent="0">
              <a:buNone/>
            </a:pPr>
            <a:r>
              <a:rPr lang="en-GB" sz="2400" noProof="0" dirty="0"/>
              <a:t>     - </a:t>
            </a:r>
            <a:r>
              <a:rPr lang="en-GB" sz="2400" noProof="0" dirty="0" err="1"/>
              <a:t>hotelkit</a:t>
            </a:r>
            <a:r>
              <a:rPr lang="en-GB" sz="2400" noProof="0" dirty="0"/>
              <a:t> (AT/DE), </a:t>
            </a:r>
            <a:r>
              <a:rPr lang="en-GB" sz="2400" noProof="0" dirty="0" err="1"/>
              <a:t>Flexkeeping</a:t>
            </a:r>
            <a:r>
              <a:rPr lang="en-GB" sz="2400" noProof="0" dirty="0"/>
              <a:t>, </a:t>
            </a:r>
            <a:r>
              <a:rPr lang="en-GB" sz="2400" noProof="0" dirty="0" err="1"/>
              <a:t>Optii</a:t>
            </a:r>
            <a:endParaRPr lang="en-GB" sz="2400" noProof="0" dirty="0"/>
          </a:p>
          <a:p>
            <a:r>
              <a:rPr lang="en-GB" sz="2400" noProof="0" dirty="0"/>
              <a:t>Digital check‑in &amp; keys</a:t>
            </a:r>
          </a:p>
          <a:p>
            <a:pPr marL="0" indent="0">
              <a:buNone/>
            </a:pPr>
            <a:r>
              <a:rPr lang="en-GB" sz="2400" noProof="0" dirty="0"/>
              <a:t>      - </a:t>
            </a:r>
            <a:r>
              <a:rPr lang="en-GB" sz="2400" noProof="0" dirty="0" err="1"/>
              <a:t>hotelbird</a:t>
            </a:r>
            <a:r>
              <a:rPr lang="en-GB" sz="2400" noProof="0" dirty="0"/>
              <a:t> (DE), </a:t>
            </a:r>
            <a:r>
              <a:rPr lang="en-GB" sz="2400" noProof="0" dirty="0" err="1"/>
              <a:t>straiv</a:t>
            </a:r>
            <a:r>
              <a:rPr lang="en-GB" sz="2400" noProof="0" dirty="0"/>
              <a:t> (AT/DE), SALTO/Assa Abloy locks</a:t>
            </a:r>
          </a:p>
          <a:p>
            <a:r>
              <a:rPr lang="en-GB" sz="2400" noProof="0" dirty="0"/>
              <a:t>Messaging &amp; upsell</a:t>
            </a:r>
          </a:p>
          <a:p>
            <a:pPr marL="0" indent="0">
              <a:buNone/>
            </a:pPr>
            <a:r>
              <a:rPr lang="en-GB" sz="2400" noProof="0" dirty="0"/>
              <a:t>       - WhatsApp Business (with policy care), Messenger, Oaky</a:t>
            </a:r>
          </a:p>
          <a:p>
            <a:r>
              <a:rPr lang="en-GB" sz="2400" noProof="0" dirty="0"/>
              <a:t>Review </a:t>
            </a:r>
            <a:r>
              <a:rPr lang="en-GB" sz="2400" noProof="0" dirty="0" err="1"/>
              <a:t>mgmt</a:t>
            </a:r>
            <a:endParaRPr lang="en-GB" sz="2400" noProof="0" dirty="0"/>
          </a:p>
          <a:p>
            <a:pPr marL="0" indent="0">
              <a:buNone/>
            </a:pPr>
            <a:r>
              <a:rPr lang="en-GB" sz="2400" noProof="0" dirty="0"/>
              <a:t>        - </a:t>
            </a:r>
            <a:r>
              <a:rPr lang="en-GB" sz="2400" noProof="0" dirty="0" err="1"/>
              <a:t>TrustYou</a:t>
            </a:r>
            <a:r>
              <a:rPr lang="en-GB" sz="2400" noProof="0" dirty="0"/>
              <a:t> (DE), </a:t>
            </a:r>
            <a:r>
              <a:rPr lang="en-GB" sz="2400" noProof="0" dirty="0" err="1"/>
              <a:t>ReviewPro</a:t>
            </a:r>
            <a:r>
              <a:rPr lang="en-GB" sz="2400" noProof="0" dirty="0"/>
              <a:t> (</a:t>
            </a:r>
            <a:r>
              <a:rPr lang="en-GB" sz="2400" noProof="0" dirty="0" err="1"/>
              <a:t>Shiji</a:t>
            </a:r>
            <a:r>
              <a:rPr lang="en-GB" sz="2400" noProof="0" dirty="0"/>
              <a:t>) 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42134650-034A-4BAF-C4D4-77750773CF3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6608" t="4623" r="6876" b="7959"/>
          <a:stretch>
            <a:fillRect/>
          </a:stretch>
        </p:blipFill>
        <p:spPr>
          <a:xfrm>
            <a:off x="7755359" y="1412776"/>
            <a:ext cx="4248472" cy="463589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068402C-0689-50F5-4C92-3B41D67E083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15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668624939"/>
      </p:ext>
    </p:extLst>
  </p:cSld>
  <p:clrMapOvr>
    <a:masterClrMapping/>
  </p:clrMapOvr>
  <p:transition spd="slow">
    <p:wipe dir="r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80FF56-3495-F725-B6E4-9D3FA1582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F&amp;B &amp; POS in Hotels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5F16868-D783-1764-72BD-13C5E4F1EE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198569" cy="4795836"/>
          </a:xfrm>
        </p:spPr>
        <p:txBody>
          <a:bodyPr/>
          <a:lstStyle/>
          <a:p>
            <a:r>
              <a:rPr lang="en-GB" sz="2400" noProof="0" dirty="0"/>
              <a:t>Hotel F&amp;B POS</a:t>
            </a:r>
          </a:p>
          <a:p>
            <a:pPr marL="0" indent="0">
              <a:buNone/>
            </a:pPr>
            <a:r>
              <a:rPr lang="en-GB" sz="2400" noProof="0" dirty="0"/>
              <a:t>      - Oracle </a:t>
            </a:r>
            <a:r>
              <a:rPr lang="en-GB" sz="2400" noProof="0" dirty="0" err="1"/>
              <a:t>Simphony</a:t>
            </a:r>
            <a:r>
              <a:rPr lang="en-GB" sz="2400" noProof="0" dirty="0"/>
              <a:t>, </a:t>
            </a:r>
            <a:r>
              <a:rPr lang="en-GB" sz="2400" noProof="0" dirty="0" err="1"/>
              <a:t>gastronovi</a:t>
            </a:r>
            <a:r>
              <a:rPr lang="en-GB" sz="2400" noProof="0" dirty="0"/>
              <a:t>, Lightspeed</a:t>
            </a:r>
          </a:p>
          <a:p>
            <a:r>
              <a:rPr lang="en-GB" sz="2400" noProof="0" dirty="0" err="1"/>
              <a:t>KassenSichV</a:t>
            </a:r>
            <a:endParaRPr lang="en-GB" sz="2400" noProof="0" dirty="0"/>
          </a:p>
          <a:p>
            <a:pPr marL="0" indent="0">
              <a:buNone/>
            </a:pPr>
            <a:r>
              <a:rPr lang="en-GB" sz="2400" noProof="0" dirty="0"/>
              <a:t>       - TSE across outlets; consolidated exports</a:t>
            </a:r>
          </a:p>
          <a:p>
            <a:r>
              <a:rPr lang="en-GB" sz="2400" noProof="0" dirty="0"/>
              <a:t>Interfaces</a:t>
            </a:r>
          </a:p>
          <a:p>
            <a:pPr marL="0" indent="0">
              <a:buNone/>
            </a:pPr>
            <a:r>
              <a:rPr lang="en-GB" sz="2400" noProof="0" dirty="0"/>
              <a:t>        - Room charge to PMS, 2‑way folio sync</a:t>
            </a:r>
          </a:p>
          <a:p>
            <a:endParaRPr lang="en-GB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C7A7D29C-8416-ED05-EAF3-2630B1F095F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4420" t="4624" r="9690"/>
          <a:stretch>
            <a:fillRect/>
          </a:stretch>
        </p:blipFill>
        <p:spPr>
          <a:xfrm>
            <a:off x="6963271" y="1556792"/>
            <a:ext cx="5152074" cy="4491880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6BF572-0CC2-807F-BD25-812B7F18E95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16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508738575"/>
      </p:ext>
    </p:extLst>
  </p:cSld>
  <p:clrMapOvr>
    <a:masterClrMapping/>
  </p:clrMapOvr>
  <p:transition spd="slow">
    <p:wipe dir="r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74CE9B-5774-04ED-C84D-4D0A2ED37C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Compliance &amp; Data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8E49E95-9298-C4A5-3565-116892A17EC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Guest registration</a:t>
            </a:r>
          </a:p>
          <a:p>
            <a:pPr marL="0" indent="0">
              <a:buNone/>
            </a:pPr>
            <a:r>
              <a:rPr lang="en-GB" sz="2400" noProof="0" dirty="0"/>
              <a:t>      - BMG digital processes, ID validation &amp; retention</a:t>
            </a:r>
          </a:p>
          <a:p>
            <a:r>
              <a:rPr lang="en-GB" sz="2400" noProof="0" dirty="0"/>
              <a:t>GDPR</a:t>
            </a:r>
          </a:p>
          <a:p>
            <a:pPr marL="0" indent="0">
              <a:buNone/>
            </a:pPr>
            <a:r>
              <a:rPr lang="en-GB" sz="2400" noProof="0" dirty="0"/>
              <a:t>       - </a:t>
            </a:r>
            <a:r>
              <a:rPr lang="en-GB" sz="2400" noProof="0" dirty="0" err="1"/>
              <a:t>RoPA</a:t>
            </a:r>
            <a:r>
              <a:rPr lang="en-GB" sz="2400" noProof="0" dirty="0"/>
              <a:t>, DPIAs for guest‑facing apps, DSR workflows</a:t>
            </a:r>
          </a:p>
          <a:p>
            <a:r>
              <a:rPr lang="en-GB" sz="2400" noProof="0" dirty="0"/>
              <a:t>Security</a:t>
            </a:r>
          </a:p>
          <a:p>
            <a:pPr marL="0" indent="0">
              <a:buNone/>
            </a:pPr>
            <a:r>
              <a:rPr lang="en-GB" sz="2400" noProof="0" dirty="0"/>
              <a:t>        - SAML/SSO, MFA, role‑based PMS access</a:t>
            </a:r>
          </a:p>
          <a:p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9B4C952-96E1-A316-DE08-EF808B77AF5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17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042900101"/>
      </p:ext>
    </p:extLst>
  </p:cSld>
  <p:clrMapOvr>
    <a:masterClrMapping/>
  </p:clrMapOvr>
  <p:transition spd="slow">
    <p:wipe dir="r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DE865C-9E17-3268-E1E2-FC2F42842B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Sample Stack: 80‑Room Independent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0AFE43-03AA-53B7-6184-AD5A08E0B5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Core</a:t>
            </a:r>
          </a:p>
          <a:p>
            <a:pPr marL="0" indent="0">
              <a:buNone/>
            </a:pPr>
            <a:r>
              <a:rPr lang="en-GB" sz="2400" noProof="0" dirty="0"/>
              <a:t>       - Mews PMS + D‑EDGE channel + direct engine</a:t>
            </a:r>
          </a:p>
          <a:p>
            <a:r>
              <a:rPr lang="en-GB" sz="2400" noProof="0" dirty="0"/>
              <a:t>RMS &amp; BI</a:t>
            </a:r>
          </a:p>
          <a:p>
            <a:pPr marL="0" indent="0">
              <a:buNone/>
            </a:pPr>
            <a:r>
              <a:rPr lang="en-GB" sz="2400" noProof="0" dirty="0"/>
              <a:t>       - </a:t>
            </a:r>
            <a:r>
              <a:rPr lang="en-GB" sz="2400" noProof="0" dirty="0" err="1"/>
              <a:t>IDeaS</a:t>
            </a:r>
            <a:r>
              <a:rPr lang="en-GB" sz="2400" noProof="0" dirty="0"/>
              <a:t> + </a:t>
            </a:r>
            <a:r>
              <a:rPr lang="en-GB" sz="2400" noProof="0" dirty="0" err="1"/>
              <a:t>Fairmas</a:t>
            </a:r>
            <a:r>
              <a:rPr lang="en-GB" sz="2400" noProof="0" dirty="0"/>
              <a:t> + Lighthouse market data</a:t>
            </a:r>
          </a:p>
          <a:p>
            <a:r>
              <a:rPr lang="en-GB" sz="2400" noProof="0" dirty="0"/>
              <a:t>Guest tech</a:t>
            </a:r>
          </a:p>
          <a:p>
            <a:pPr marL="0" indent="0">
              <a:buNone/>
            </a:pPr>
            <a:r>
              <a:rPr lang="en-GB" sz="2400" noProof="0" dirty="0"/>
              <a:t>        - </a:t>
            </a:r>
            <a:r>
              <a:rPr lang="en-GB" sz="2400" noProof="0" dirty="0" err="1"/>
              <a:t>hotelbird</a:t>
            </a:r>
            <a:r>
              <a:rPr lang="en-GB" sz="2400" noProof="0" dirty="0"/>
              <a:t> kiosk/app + SALTO + </a:t>
            </a:r>
            <a:r>
              <a:rPr lang="en-GB" sz="2400" noProof="0" dirty="0" err="1"/>
              <a:t>TrustYou</a:t>
            </a:r>
            <a:endParaRPr lang="en-GB" sz="2400" noProof="0" dirty="0"/>
          </a:p>
          <a:p>
            <a:r>
              <a:rPr lang="en-GB" sz="2400" noProof="0" dirty="0"/>
              <a:t>Ops</a:t>
            </a:r>
          </a:p>
          <a:p>
            <a:pPr marL="0" indent="0">
              <a:buNone/>
            </a:pPr>
            <a:r>
              <a:rPr lang="en-GB" sz="2400" noProof="0" dirty="0"/>
              <a:t>        - </a:t>
            </a:r>
            <a:r>
              <a:rPr lang="en-GB" sz="2400" noProof="0" dirty="0" err="1"/>
              <a:t>hotelkit</a:t>
            </a:r>
            <a:r>
              <a:rPr lang="en-GB" sz="2400" noProof="0" dirty="0"/>
              <a:t> + Housekeeping module + maintenance tickets</a:t>
            </a:r>
          </a:p>
          <a:p>
            <a:r>
              <a:rPr lang="en-GB" sz="2400" noProof="0" dirty="0"/>
              <a:t>F&amp;B</a:t>
            </a:r>
          </a:p>
          <a:p>
            <a:pPr marL="0" indent="0">
              <a:buNone/>
            </a:pPr>
            <a:r>
              <a:rPr lang="en-GB" sz="2400" noProof="0" dirty="0"/>
              <a:t>         - </a:t>
            </a:r>
            <a:r>
              <a:rPr lang="en-GB" sz="2400" noProof="0" dirty="0" err="1"/>
              <a:t>Simphony</a:t>
            </a:r>
            <a:r>
              <a:rPr lang="en-GB" sz="2400" noProof="0" dirty="0"/>
              <a:t> with TSE + room‑charge integration</a:t>
            </a:r>
          </a:p>
          <a:p>
            <a:pPr marL="0" indent="0">
              <a:buNone/>
            </a:pPr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7EE3332-1936-E73B-C7DB-BE08E1ED9C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18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719882208"/>
      </p:ext>
    </p:extLst>
  </p:cSld>
  <p:clrMapOvr>
    <a:masterClrMapping/>
  </p:clrMapOvr>
  <p:transition spd="slow">
    <p:wipe dir="r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8282D-4445-7487-4806-9F658AD27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Tourism / DMOs / Tours &amp; Activities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0D0A553-8656-400E-8ACF-EF354A004FD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82551" y="1368810"/>
            <a:ext cx="7272808" cy="4868502"/>
          </a:xfrm>
        </p:spPr>
        <p:txBody>
          <a:bodyPr>
            <a:normAutofit/>
          </a:bodyPr>
          <a:lstStyle/>
          <a:p>
            <a:r>
              <a:rPr lang="en-US" sz="2400" noProof="0" dirty="0"/>
              <a:t>Tourism: Travel for leisure or business to explore destinations.</a:t>
            </a:r>
          </a:p>
          <a:p>
            <a:r>
              <a:rPr lang="en-US" sz="2400" noProof="0" dirty="0"/>
              <a:t>DMOs (Destination Management Organizations): Coordinate marketing, planning, and services to promote destinations and ensure sustainable tourism.</a:t>
            </a:r>
          </a:p>
          <a:p>
            <a:r>
              <a:rPr lang="en-US" sz="2400" noProof="0" dirty="0"/>
              <a:t>Tours &amp; Activities: Curated experiences offering cultural, adventure, or leisure opportunities for visitors. </a:t>
            </a:r>
            <a:endParaRPr lang="en-GB" sz="2400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1FF44C96-1C0D-8F89-2F86-33AB923D0C6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777" r="-376"/>
          <a:stretch>
            <a:fillRect/>
          </a:stretch>
        </p:blipFill>
        <p:spPr>
          <a:xfrm>
            <a:off x="7323311" y="946379"/>
            <a:ext cx="4896544" cy="542118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3CED3FE-6C97-89F0-B8FE-77899F24066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19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932489171"/>
      </p:ext>
    </p:extLst>
  </p:cSld>
  <p:clrMapOvr>
    <a:masterClrMapping/>
  </p:clrMapOvr>
  <p:transition spd="slow">
    <p:wipe dir="r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34DA1E9-7829-F7DC-A0F7-8201FDD41C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Booking, Ticketing &amp; Distribution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C56AB05-DC2F-270E-4E4D-8A6620FDFF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7134673" cy="4795836"/>
          </a:xfrm>
        </p:spPr>
        <p:txBody>
          <a:bodyPr/>
          <a:lstStyle/>
          <a:p>
            <a:r>
              <a:rPr lang="en-GB" sz="2400" noProof="0" dirty="0"/>
              <a:t>Tour/Activity platforms</a:t>
            </a:r>
          </a:p>
          <a:p>
            <a:pPr marL="0" indent="0">
              <a:buNone/>
            </a:pPr>
            <a:r>
              <a:rPr lang="en-GB" sz="2400" noProof="0" dirty="0"/>
              <a:t>      - booking kit (DE), Regiondo (DE), Fare Harbor, Trek Soft</a:t>
            </a:r>
          </a:p>
          <a:p>
            <a:r>
              <a:rPr lang="en-GB" sz="2400" noProof="0" dirty="0"/>
              <a:t>OTAs</a:t>
            </a:r>
          </a:p>
          <a:p>
            <a:pPr marL="0" indent="0">
              <a:buNone/>
            </a:pPr>
            <a:r>
              <a:rPr lang="en-GB" sz="2400" noProof="0" dirty="0"/>
              <a:t>       - GetYourGuide (DE), Viator, </a:t>
            </a:r>
            <a:r>
              <a:rPr lang="en-GB" sz="2400" noProof="0" dirty="0" err="1"/>
              <a:t>Tiqets</a:t>
            </a:r>
            <a:endParaRPr lang="en-GB" sz="2400" noProof="0" dirty="0"/>
          </a:p>
          <a:p>
            <a:r>
              <a:rPr lang="en-GB" sz="2400" noProof="0" dirty="0"/>
              <a:t>Capacity &amp; slots</a:t>
            </a:r>
          </a:p>
          <a:p>
            <a:pPr marL="0" indent="0">
              <a:buNone/>
            </a:pPr>
            <a:r>
              <a:rPr lang="en-GB" sz="2400" noProof="0" dirty="0"/>
              <a:t>        - Real‑time inventory, mobile tickets, QR validation</a:t>
            </a:r>
          </a:p>
          <a:p>
            <a:pPr marL="0" indent="0">
              <a:buNone/>
            </a:pPr>
            <a:endParaRPr lang="en-GB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0CF30075-BF45-14A6-ABCC-8FA06FD0AC5D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19648" r="4833"/>
          <a:stretch>
            <a:fillRect/>
          </a:stretch>
        </p:blipFill>
        <p:spPr>
          <a:xfrm>
            <a:off x="8115399" y="1367867"/>
            <a:ext cx="3906188" cy="457408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3EAC5E2-D02A-76EB-0286-19DFDF8F338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20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955652055"/>
      </p:ext>
    </p:extLst>
  </p:cSld>
  <p:clrMapOvr>
    <a:masterClrMapping/>
  </p:clrMapOvr>
  <p:transition spd="slow">
    <p:wipe dir="r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BBE022-247B-78D6-0E7B-0836B024E3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DMO &amp; Destination Tools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FCA8D4-DEA6-1FB7-6C70-26F3EC11B5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Content &amp; maps</a:t>
            </a:r>
          </a:p>
          <a:p>
            <a:pPr marL="0" indent="0">
              <a:buNone/>
            </a:pPr>
            <a:r>
              <a:rPr lang="en-GB" sz="2400" noProof="0" dirty="0"/>
              <a:t>     - Outdoor active (DE), Feratel, TOMAS</a:t>
            </a:r>
          </a:p>
          <a:p>
            <a:r>
              <a:rPr lang="en-GB" sz="2400" noProof="0" dirty="0"/>
              <a:t>CRM for DMOs</a:t>
            </a:r>
          </a:p>
          <a:p>
            <a:pPr marL="0" indent="0">
              <a:buNone/>
            </a:pPr>
            <a:r>
              <a:rPr lang="en-GB" sz="2400" noProof="0" dirty="0"/>
              <a:t>      - Simple view, newsletter via Brevo/Clever Reach (DE)</a:t>
            </a:r>
          </a:p>
          <a:p>
            <a:r>
              <a:rPr lang="en-GB" sz="2400" noProof="0" dirty="0"/>
              <a:t>City passes &amp; bundles</a:t>
            </a:r>
          </a:p>
          <a:p>
            <a:pPr marL="0" indent="0">
              <a:buNone/>
            </a:pPr>
            <a:r>
              <a:rPr lang="en-GB" sz="2400" noProof="0" dirty="0"/>
              <a:t>      - Integrations with transport/museums; dynamic pricing emerging</a:t>
            </a:r>
          </a:p>
          <a:p>
            <a:pPr marL="0" indent="0">
              <a:buNone/>
            </a:pPr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6484779-4A86-D0BA-B6C1-29B67923845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21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89191522"/>
      </p:ext>
    </p:extLst>
  </p:cSld>
  <p:clrMapOvr>
    <a:masterClrMapping/>
  </p:clrMapOvr>
  <p:transition spd="slow">
    <p:wipe dir="r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CBBABEB-FE04-BD6E-B08A-84A32F6E90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Marketing, Analytics &amp; Community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912798-B06D-3C41-F7FC-52A2B6CF6B5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4470377" cy="4795836"/>
          </a:xfrm>
        </p:spPr>
        <p:txBody>
          <a:bodyPr>
            <a:normAutofit/>
          </a:bodyPr>
          <a:lstStyle/>
          <a:p>
            <a:pPr algn="just"/>
            <a:r>
              <a:rPr lang="en-GB" sz="2400" noProof="0" dirty="0"/>
              <a:t>Web &amp; analytics</a:t>
            </a:r>
          </a:p>
          <a:p>
            <a:pPr marL="0" indent="0" algn="just">
              <a:buNone/>
            </a:pPr>
            <a:r>
              <a:rPr lang="en-GB" sz="2400" noProof="0" dirty="0"/>
              <a:t>   - CMS + Matomo/GA; consent management (CMP)</a:t>
            </a:r>
          </a:p>
          <a:p>
            <a:pPr algn="just"/>
            <a:r>
              <a:rPr lang="en-GB" sz="2400" noProof="0" dirty="0"/>
              <a:t>Social scheduling</a:t>
            </a:r>
          </a:p>
          <a:p>
            <a:pPr marL="0" indent="0" algn="just">
              <a:buNone/>
            </a:pPr>
            <a:r>
              <a:rPr lang="en-GB" sz="2400" noProof="0" dirty="0"/>
              <a:t>    - Buffer, Hootsuite; UGC curation</a:t>
            </a:r>
          </a:p>
          <a:p>
            <a:pPr algn="just"/>
            <a:r>
              <a:rPr lang="en-GB" sz="2400" noProof="0" dirty="0"/>
              <a:t>Reputation</a:t>
            </a:r>
          </a:p>
          <a:p>
            <a:pPr marL="0" indent="0" algn="just">
              <a:buNone/>
            </a:pPr>
            <a:r>
              <a:rPr lang="en-GB" sz="2400" noProof="0" dirty="0"/>
              <a:t>     - Centralised review tracking across partners </a:t>
            </a:r>
          </a:p>
        </p:txBody>
      </p:sp>
      <p:pic>
        <p:nvPicPr>
          <p:cNvPr id="7" name="Picture Placeholder 6">
            <a:extLst>
              <a:ext uri="{FF2B5EF4-FFF2-40B4-BE49-F238E27FC236}">
                <a16:creationId xmlns:a16="http://schemas.microsoft.com/office/drawing/2014/main" id="{41CF291D-F014-B090-319F-76E51B2F052E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-613" r="1347" b="7018"/>
          <a:stretch>
            <a:fillRect/>
          </a:stretch>
        </p:blipFill>
        <p:spPr>
          <a:xfrm>
            <a:off x="5955159" y="1319896"/>
            <a:ext cx="6120680" cy="4701392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528ABDA-2572-B6E6-6540-45BD4B8406E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22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709325370"/>
      </p:ext>
    </p:extLst>
  </p:cSld>
  <p:clrMapOvr>
    <a:masterClrMapping/>
  </p:clrMapOvr>
  <p:transition spd="slow">
    <p:wipe dir="r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7F95E7-D96F-7545-9D90-7B447C287B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Sample Stack: Regional DMO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FE1D1D2-5D95-B99D-E2EB-DCF4975F56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Attractions</a:t>
            </a:r>
          </a:p>
          <a:p>
            <a:pPr marL="0" indent="0">
              <a:buNone/>
            </a:pPr>
            <a:r>
              <a:rPr lang="en-GB" sz="2400" noProof="0" dirty="0"/>
              <a:t>      - booking kit for partners + unified calendar</a:t>
            </a:r>
          </a:p>
          <a:p>
            <a:r>
              <a:rPr lang="en-GB" sz="2400" noProof="0" dirty="0"/>
              <a:t>Visibility</a:t>
            </a:r>
          </a:p>
          <a:p>
            <a:pPr marL="0" indent="0">
              <a:buNone/>
            </a:pPr>
            <a:r>
              <a:rPr lang="en-GB" sz="2400" noProof="0" dirty="0"/>
              <a:t>      - Outdoor active trails + Google Things to do</a:t>
            </a:r>
          </a:p>
          <a:p>
            <a:r>
              <a:rPr lang="en-GB" sz="2400" noProof="0" dirty="0"/>
              <a:t>CRM</a:t>
            </a:r>
          </a:p>
          <a:p>
            <a:pPr marL="0" indent="0">
              <a:buNone/>
            </a:pPr>
            <a:r>
              <a:rPr lang="en-GB" sz="2400" noProof="0" dirty="0"/>
              <a:t>       - Clever Reach (DE) segmented newsletters + events CRM</a:t>
            </a:r>
          </a:p>
          <a:p>
            <a:r>
              <a:rPr lang="en-GB" sz="2400" noProof="0" dirty="0"/>
              <a:t>Insights</a:t>
            </a:r>
          </a:p>
          <a:p>
            <a:pPr marL="0" indent="0">
              <a:buNone/>
            </a:pPr>
            <a:r>
              <a:rPr lang="en-GB" sz="2400" noProof="0" dirty="0"/>
              <a:t>        - Matomo dashboards; seasonal demand analysis</a:t>
            </a:r>
          </a:p>
          <a:p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5771D32-17D4-0153-5516-22F82DC78E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23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88773023"/>
      </p:ext>
    </p:extLst>
  </p:cSld>
  <p:clrMapOvr>
    <a:masterClrMapping/>
  </p:clrMapOvr>
  <p:transition spd="slow">
    <p:wipe dir="r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622F13-9150-E41B-2BD2-52862F351E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Cross‑Cutting: Integration, Data &amp; Comms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1E8FF6E-9F9B-212A-E94E-75A346EB0E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>
            <a:normAutofit/>
          </a:bodyPr>
          <a:lstStyle/>
          <a:p>
            <a:r>
              <a:rPr lang="en-GB" sz="2400" noProof="0" dirty="0"/>
              <a:t>Seamless Integration</a:t>
            </a:r>
          </a:p>
          <a:p>
            <a:pPr marL="0" indent="0">
              <a:buNone/>
            </a:pPr>
            <a:r>
              <a:rPr lang="en-GB" sz="2400" noProof="0" dirty="0"/>
              <a:t>          - Real-time APIs connect PMS, POS, CRM, and RMS </a:t>
            </a:r>
          </a:p>
          <a:p>
            <a:r>
              <a:rPr lang="en-GB" sz="2400" noProof="0" dirty="0"/>
              <a:t>Robust Data Architecture</a:t>
            </a:r>
          </a:p>
          <a:p>
            <a:pPr marL="0" indent="0">
              <a:buNone/>
            </a:pPr>
            <a:r>
              <a:rPr lang="en-GB" sz="2400" noProof="0" dirty="0"/>
              <a:t>          - Use middleware, EU-based warehousing with BI layers for analytics. </a:t>
            </a:r>
          </a:p>
          <a:p>
            <a:r>
              <a:rPr lang="en-GB" sz="2400" noProof="0" dirty="0"/>
              <a:t>Data Governance &amp; Security</a:t>
            </a:r>
          </a:p>
          <a:p>
            <a:pPr marL="0" indent="0">
              <a:buNone/>
            </a:pPr>
            <a:r>
              <a:rPr lang="en-GB" sz="2400" noProof="0" dirty="0"/>
              <a:t>          - GDPR compliant, encrypted data, clear ownership, and regular backups</a:t>
            </a:r>
          </a:p>
          <a:p>
            <a:r>
              <a:rPr lang="en-GB" sz="2400" noProof="0" dirty="0"/>
              <a:t>Effective Communication</a:t>
            </a:r>
          </a:p>
          <a:p>
            <a:pPr marL="0" indent="0">
              <a:buNone/>
            </a:pPr>
            <a:r>
              <a:rPr lang="en-GB" sz="2400" noProof="0" dirty="0"/>
              <a:t>          - Mobile-first frontline tools, guest communication with WhatsApp Business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C9FAE67-6EDB-3E84-6F67-9ED3DDB9F72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24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495297155"/>
      </p:ext>
    </p:extLst>
  </p:cSld>
  <p:clrMapOvr>
    <a:masterClrMapping/>
  </p:clrMapOvr>
  <p:transition spd="slow">
    <p:wipe dir="r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FECAAE-12B5-B54B-15BD-AD5FAE14A9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Integrations &amp; Data Architecture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263FB9-66B7-9F1B-A317-C020DA36914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pPr algn="just"/>
            <a:r>
              <a:rPr lang="en-GB" sz="2400" noProof="0" dirty="0"/>
              <a:t>APIs &amp; webhooks</a:t>
            </a:r>
          </a:p>
          <a:p>
            <a:pPr marL="0" indent="0" algn="just">
              <a:buNone/>
            </a:pPr>
            <a:r>
              <a:rPr lang="en-GB" sz="2400" noProof="0" dirty="0"/>
              <a:t>     - Real‑time sync PMS↔POS↔CRM↔RMS</a:t>
            </a:r>
          </a:p>
          <a:p>
            <a:pPr algn="just"/>
            <a:r>
              <a:rPr lang="en-GB" sz="2400" noProof="0" dirty="0"/>
              <a:t>Middleware</a:t>
            </a:r>
          </a:p>
          <a:p>
            <a:pPr marL="0" indent="0" algn="just">
              <a:buNone/>
            </a:pPr>
            <a:r>
              <a:rPr lang="en-GB" sz="2400" noProof="0" dirty="0"/>
              <a:t>      - n8n (self‑hosted, EU), Make.com; SFTP where needed</a:t>
            </a:r>
          </a:p>
          <a:p>
            <a:pPr algn="just"/>
            <a:r>
              <a:rPr lang="en-GB" sz="2400" noProof="0" dirty="0"/>
              <a:t>Warehousing</a:t>
            </a:r>
          </a:p>
          <a:p>
            <a:pPr marL="0" indent="0" algn="just">
              <a:buNone/>
            </a:pPr>
            <a:r>
              <a:rPr lang="en-GB" sz="2400" noProof="0" dirty="0"/>
              <a:t>      - PostgreSQL/Snowflake (EU region), BI layers</a:t>
            </a:r>
          </a:p>
          <a:p>
            <a:pPr algn="just"/>
            <a:r>
              <a:rPr lang="en-GB" sz="2400" noProof="0" dirty="0"/>
              <a:t>Data governance</a:t>
            </a:r>
          </a:p>
          <a:p>
            <a:pPr marL="0" indent="0" algn="just">
              <a:buNone/>
            </a:pPr>
            <a:r>
              <a:rPr lang="en-GB" sz="2400" noProof="0" dirty="0"/>
              <a:t>      - Data </a:t>
            </a:r>
            <a:r>
              <a:rPr lang="en-GB" sz="2400" noProof="0" dirty="0" err="1"/>
              <a:t>catalog</a:t>
            </a:r>
            <a:r>
              <a:rPr lang="en-GB" sz="2400" noProof="0" dirty="0"/>
              <a:t>, ownership, SLAs, backups/encryption</a:t>
            </a:r>
          </a:p>
          <a:p>
            <a:pPr marL="0" indent="0">
              <a:buNone/>
            </a:pPr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70B9BB4-9AA3-2139-8BE6-03E51097C31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25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772731743"/>
      </p:ext>
    </p:extLst>
  </p:cSld>
  <p:clrMapOvr>
    <a:masterClrMapping/>
  </p:clrMapOvr>
  <p:transition spd="slow">
    <p:wipe dir="r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17BC72-DF95-18C0-610B-5E04AB2AC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Communication &amp; Collaboration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0444B70-4E63-CC1D-4FD7-CBBA18FE040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486601" cy="4795836"/>
          </a:xfrm>
        </p:spPr>
        <p:txBody>
          <a:bodyPr>
            <a:normAutofit/>
          </a:bodyPr>
          <a:lstStyle/>
          <a:p>
            <a:r>
              <a:rPr lang="en-GB" sz="2400" noProof="0" dirty="0"/>
              <a:t>Frontline comms</a:t>
            </a:r>
          </a:p>
          <a:p>
            <a:pPr marL="0" indent="0">
              <a:buNone/>
            </a:pPr>
            <a:r>
              <a:rPr lang="en-GB" sz="2400" noProof="0" dirty="0"/>
              <a:t>  - Beekeeper (CH), Teams, Slack</a:t>
            </a:r>
          </a:p>
          <a:p>
            <a:r>
              <a:rPr lang="en-GB" sz="2400" noProof="0" dirty="0"/>
              <a:t>Task </a:t>
            </a:r>
            <a:r>
              <a:rPr lang="en-GB" sz="2400" noProof="0" dirty="0" err="1"/>
              <a:t>mgmt</a:t>
            </a:r>
            <a:endParaRPr lang="en-GB" sz="2400" noProof="0" dirty="0"/>
          </a:p>
          <a:p>
            <a:pPr marL="0" indent="0">
              <a:buNone/>
            </a:pPr>
            <a:r>
              <a:rPr lang="en-GB" sz="2400" noProof="0" dirty="0"/>
              <a:t>   - Asana, Trello, </a:t>
            </a:r>
            <a:r>
              <a:rPr lang="en-GB" sz="2400" noProof="0" dirty="0" err="1"/>
              <a:t>hotelkit</a:t>
            </a:r>
            <a:r>
              <a:rPr lang="en-GB" sz="2400" noProof="0" dirty="0"/>
              <a:t> tasks, </a:t>
            </a:r>
            <a:r>
              <a:rPr lang="en-GB" sz="2400" noProof="0" dirty="0" err="1"/>
              <a:t>Quore</a:t>
            </a:r>
            <a:endParaRPr lang="en-GB" sz="2400" noProof="0" dirty="0"/>
          </a:p>
          <a:p>
            <a:r>
              <a:rPr lang="en-GB" sz="2400" noProof="0" dirty="0"/>
              <a:t>SOPs &amp; training</a:t>
            </a:r>
          </a:p>
          <a:p>
            <a:pPr marL="0" indent="0">
              <a:buNone/>
            </a:pPr>
            <a:r>
              <a:rPr lang="en-GB" sz="2400" noProof="0" dirty="0"/>
              <a:t>    - Notion/Confluence; micro‑learning &amp; checklists</a:t>
            </a:r>
          </a:p>
          <a:p>
            <a:r>
              <a:rPr lang="en-GB" sz="2400" noProof="0" dirty="0"/>
              <a:t>Guest comms policy</a:t>
            </a:r>
          </a:p>
          <a:p>
            <a:pPr marL="0" indent="0">
              <a:buNone/>
            </a:pPr>
            <a:r>
              <a:rPr lang="en-GB" sz="2400" noProof="0" dirty="0"/>
              <a:t>    - WhatsApp Business archiving, consent, opt‑out</a:t>
            </a:r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80BE6716-B824-F808-3356-341BAF5B2BD1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2784" t="4623" r="3939" b="7959"/>
          <a:stretch>
            <a:fillRect/>
          </a:stretch>
        </p:blipFill>
        <p:spPr>
          <a:xfrm>
            <a:off x="7427654" y="1412776"/>
            <a:ext cx="4752527" cy="446449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544D62F-85F9-FA92-D86A-BE80C64A2A4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26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1295992950"/>
      </p:ext>
    </p:extLst>
  </p:cSld>
  <p:clrMapOvr>
    <a:masterClrMapping/>
  </p:clrMapOvr>
  <p:transition spd="slow">
    <p:wipe dir="r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13C124-E5FE-6521-4F40-160DEBEFAE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Selection Criteria &amp; TCO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5FB3307-7E8B-54EE-7BD6-96FB84D010C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Function &amp; UX</a:t>
            </a:r>
          </a:p>
          <a:p>
            <a:pPr marL="0" indent="0">
              <a:buNone/>
            </a:pPr>
            <a:r>
              <a:rPr lang="en-GB" sz="2400" noProof="0" dirty="0"/>
              <a:t>    - Role fit, multilingual, mobile‑first</a:t>
            </a:r>
          </a:p>
          <a:p>
            <a:r>
              <a:rPr lang="en-GB" sz="2400" noProof="0" dirty="0"/>
              <a:t>Compliance &amp; security</a:t>
            </a:r>
          </a:p>
          <a:p>
            <a:pPr marL="0" indent="0">
              <a:buNone/>
            </a:pPr>
            <a:r>
              <a:rPr lang="en-GB" sz="2400" noProof="0" dirty="0"/>
              <a:t>     - GDPR, TSE, ISO 27001 statements, DPAs</a:t>
            </a:r>
          </a:p>
          <a:p>
            <a:r>
              <a:rPr lang="en-GB" sz="2400" noProof="0" dirty="0"/>
              <a:t>Ecosystem &amp; support</a:t>
            </a:r>
          </a:p>
          <a:p>
            <a:pPr marL="0" indent="0">
              <a:buNone/>
            </a:pPr>
            <a:r>
              <a:rPr lang="en-GB" sz="2400" noProof="0" dirty="0"/>
              <a:t>     - German support SLAs; partner network</a:t>
            </a:r>
          </a:p>
          <a:p>
            <a:r>
              <a:rPr lang="en-GB" sz="2400" noProof="0" dirty="0"/>
              <a:t>Costs &amp; lock‑in</a:t>
            </a:r>
          </a:p>
          <a:p>
            <a:pPr marL="0" indent="0">
              <a:buNone/>
            </a:pPr>
            <a:r>
              <a:rPr lang="en-GB" sz="2400" noProof="0" dirty="0"/>
              <a:t>     - Contracts, data export, migration paths</a:t>
            </a:r>
          </a:p>
          <a:p>
            <a:pPr marL="0" indent="0">
              <a:buNone/>
            </a:pPr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D0B2197-5688-F05A-7087-7F64905F6F6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27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734705838"/>
      </p:ext>
    </p:extLst>
  </p:cSld>
  <p:clrMapOvr>
    <a:masterClrMapping/>
  </p:clrMapOvr>
  <p:transition spd="slow">
    <p:wipe dir="r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D046F3-97AB-82D9-0839-F81DA8F747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Trends to Watch (2025+)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4A4B96B-B1C5-30E9-71FB-FDC8CF069BC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6"/>
            <a:ext cx="6486601" cy="4795836"/>
          </a:xfrm>
        </p:spPr>
        <p:txBody>
          <a:bodyPr/>
          <a:lstStyle/>
          <a:p>
            <a:r>
              <a:rPr lang="en-GB" sz="2400" noProof="0" dirty="0"/>
              <a:t>AI</a:t>
            </a:r>
          </a:p>
          <a:p>
            <a:pPr marL="0" indent="0">
              <a:buNone/>
            </a:pPr>
            <a:r>
              <a:rPr lang="en-GB" sz="2400" noProof="0" dirty="0"/>
              <a:t>   - Demand forecasting, dynamic pricing, staff rostering, chatbots</a:t>
            </a:r>
          </a:p>
          <a:p>
            <a:r>
              <a:rPr lang="en-GB" sz="2400" noProof="0" dirty="0"/>
              <a:t>Contactless journeys</a:t>
            </a:r>
          </a:p>
          <a:p>
            <a:pPr marL="0" indent="0">
              <a:buNone/>
            </a:pPr>
            <a:r>
              <a:rPr lang="en-GB" sz="2400" noProof="0" dirty="0"/>
              <a:t>    - Kiosk/app check‑in, mobile keys, QR menus</a:t>
            </a:r>
          </a:p>
          <a:p>
            <a:r>
              <a:rPr lang="en-GB" sz="2400" noProof="0" dirty="0"/>
              <a:t>Sustainability tech</a:t>
            </a:r>
          </a:p>
          <a:p>
            <a:pPr marL="0" indent="0">
              <a:buNone/>
            </a:pPr>
            <a:r>
              <a:rPr lang="en-GB" sz="2400" noProof="0" dirty="0"/>
              <a:t>     - Energy </a:t>
            </a:r>
            <a:r>
              <a:rPr lang="en-GB" sz="2400" noProof="0" dirty="0" err="1"/>
              <a:t>mgmt</a:t>
            </a:r>
            <a:r>
              <a:rPr lang="en-GB" sz="2400" noProof="0" dirty="0"/>
              <a:t> (</a:t>
            </a:r>
            <a:r>
              <a:rPr lang="en-GB" sz="2400" noProof="0" dirty="0" err="1"/>
              <a:t>Betterspace</a:t>
            </a:r>
            <a:r>
              <a:rPr lang="en-GB" sz="2400" noProof="0" dirty="0"/>
              <a:t>), waste tracking</a:t>
            </a:r>
          </a:p>
          <a:p>
            <a:r>
              <a:rPr lang="en-GB" sz="2400" noProof="0" dirty="0"/>
              <a:t>Identity &amp; payments</a:t>
            </a:r>
          </a:p>
          <a:p>
            <a:pPr marL="0" indent="0">
              <a:buNone/>
            </a:pPr>
            <a:r>
              <a:rPr lang="en-GB" sz="2400" noProof="0" dirty="0"/>
              <a:t>     - Network tokenization, SCA, tap‑to‑pay</a:t>
            </a:r>
          </a:p>
          <a:p>
            <a:pPr marL="0" indent="0">
              <a:buNone/>
            </a:pPr>
            <a:endParaRPr lang="en-GB" noProof="0" dirty="0"/>
          </a:p>
        </p:txBody>
      </p:sp>
      <p:pic>
        <p:nvPicPr>
          <p:cNvPr id="6" name="Picture Placeholder 5">
            <a:extLst>
              <a:ext uri="{FF2B5EF4-FFF2-40B4-BE49-F238E27FC236}">
                <a16:creationId xmlns:a16="http://schemas.microsoft.com/office/drawing/2014/main" id="{FCBB7839-220B-2A2B-7D18-BC016B56F2B5}"/>
              </a:ext>
            </a:extLst>
          </p:cNvPr>
          <p:cNvPicPr>
            <a:picLocks noGrp="1" noChangeAspect="1"/>
          </p:cNvPicPr>
          <p:nvPr>
            <p:ph type="pic" sz="quarter" idx="13"/>
          </p:nvPr>
        </p:nvPicPr>
        <p:blipFill>
          <a:blip r:embed="rId2"/>
          <a:srcRect l="-374" r="1025"/>
          <a:stretch>
            <a:fillRect/>
          </a:stretch>
        </p:blipFill>
        <p:spPr>
          <a:xfrm>
            <a:off x="7107287" y="1252836"/>
            <a:ext cx="4824536" cy="4795837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9BEDF07-C45D-6233-B1FB-AB517D9963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28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3003162580"/>
      </p:ext>
    </p:extLst>
  </p:cSld>
  <p:clrMapOvr>
    <a:masterClrMapping/>
  </p:clrMapOvr>
  <p:transition spd="slow">
    <p:wipe dir="r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8276CBE-8F99-E8A0-58EA-9EDB439D3F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In‑Class Discussion &amp; Activities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BB0C83-9308-6445-9100-43D393EFDAB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404662" y="1252835"/>
            <a:ext cx="10879089" cy="5128493"/>
          </a:xfrm>
        </p:spPr>
        <p:txBody>
          <a:bodyPr>
            <a:noAutofit/>
          </a:bodyPr>
          <a:lstStyle/>
          <a:p>
            <a:r>
              <a:rPr lang="en-US" sz="2400" noProof="0" dirty="0"/>
              <a:t>Discuss key components of restaurant operations and technology.</a:t>
            </a:r>
          </a:p>
          <a:p>
            <a:r>
              <a:rPr lang="en-US" sz="2400" noProof="0" dirty="0"/>
              <a:t>Role-play: Assign student roles to simulate a restaurant environment.</a:t>
            </a:r>
          </a:p>
          <a:p>
            <a:r>
              <a:rPr lang="en-US" sz="2400" noProof="0" dirty="0"/>
              <a:t>Analyze case studies on restaurant tech stack and customer service challenges.</a:t>
            </a:r>
          </a:p>
          <a:p>
            <a:r>
              <a:rPr lang="en-US" sz="2400" noProof="0" dirty="0"/>
              <a:t>Group activity: Design a simple restaurant floor plan or menu concept.</a:t>
            </a:r>
          </a:p>
          <a:p>
            <a:r>
              <a:rPr lang="en-US" sz="2400" noProof="0" dirty="0"/>
              <a:t>Technology demo: Practice using POS system or digital order management.</a:t>
            </a:r>
          </a:p>
          <a:p>
            <a:r>
              <a:rPr lang="en-US" sz="2400" noProof="0" dirty="0"/>
              <a:t>Problem-solving: Identify solutions for common restaurant operational issues.</a:t>
            </a:r>
          </a:p>
          <a:p>
            <a:r>
              <a:rPr lang="en-US" sz="2400" noProof="0" dirty="0"/>
              <a:t>Reflection: Discuss the impact of technology on customer experience.</a:t>
            </a:r>
            <a:endParaRPr lang="en-GB" sz="2400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EBBAEBF-2BE6-356E-1E96-CA66ECF4804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29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510860771"/>
      </p:ext>
    </p:extLst>
  </p:cSld>
  <p:clrMapOvr>
    <a:masterClrMapping/>
  </p:clrMapOvr>
  <p:transition spd="slow">
    <p:wipe dir="r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6E4FDD-4473-6BE2-B0C5-C23B771856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noProof="0" dirty="0"/>
              <a:t>Activities 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555C5A5-2C73-DF65-C657-3BA4278A0B7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/>
          <a:lstStyle/>
          <a:p>
            <a:r>
              <a:rPr lang="en-GB" sz="2400" noProof="0" dirty="0"/>
              <a:t>Stack comparison</a:t>
            </a:r>
          </a:p>
          <a:p>
            <a:pPr marL="0" indent="0">
              <a:buNone/>
            </a:pPr>
            <a:r>
              <a:rPr lang="en-GB" sz="2400" noProof="0" dirty="0"/>
              <a:t>           - Pick a German restaurant/hotel; map current vs target stack</a:t>
            </a:r>
          </a:p>
          <a:p>
            <a:r>
              <a:rPr lang="en-GB" sz="2400" noProof="0" dirty="0"/>
              <a:t>Data flow sketch</a:t>
            </a:r>
          </a:p>
          <a:p>
            <a:pPr marL="0" indent="0">
              <a:buNone/>
            </a:pPr>
            <a:r>
              <a:rPr lang="en-GB" sz="2400" noProof="0" dirty="0"/>
              <a:t>           - Draw integrations and data ownership, note GDPR risks</a:t>
            </a:r>
          </a:p>
          <a:p>
            <a:r>
              <a:rPr lang="en-GB" sz="2400" noProof="0" dirty="0"/>
              <a:t>Vendor RFP</a:t>
            </a:r>
          </a:p>
          <a:p>
            <a:pPr marL="0" indent="0">
              <a:buNone/>
            </a:pPr>
            <a:r>
              <a:rPr lang="en-GB" sz="2400" noProof="0" dirty="0"/>
              <a:t>           - Draft top 10 requirements and evaluation rubric</a:t>
            </a:r>
          </a:p>
          <a:p>
            <a:r>
              <a:rPr lang="en-GB" sz="2400" noProof="0" dirty="0"/>
              <a:t>KPI dashboard</a:t>
            </a:r>
          </a:p>
          <a:p>
            <a:pPr marL="0" indent="0">
              <a:buNone/>
            </a:pPr>
            <a:r>
              <a:rPr lang="en-GB" sz="2400" noProof="0" dirty="0"/>
              <a:t>           - Define 8–10 cross‑system KPIs for weekly review</a:t>
            </a:r>
          </a:p>
          <a:p>
            <a:pPr marL="0" indent="0">
              <a:buNone/>
            </a:pPr>
            <a:endParaRPr lang="en-GB" noProof="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A1645B8-1DCA-B910-D8C4-E2F557AB94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5EE7099E-8998-4851-915A-4F4831808297}" type="slidenum">
              <a:rPr lang="en-GB" noProof="0" smtClean="0"/>
              <a:pPr/>
              <a:t>30</a:t>
            </a:fld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2396776026"/>
      </p:ext>
    </p:extLst>
  </p:cSld>
  <p:clrMapOvr>
    <a:masterClrMapping/>
  </p:clrMapOvr>
  <p:transition spd="slow">
    <p:wipe dir="r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6A71E111-77D4-D11A-A1D5-5C448C122D0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3" name="Title 2">
            <a:extLst>
              <a:ext uri="{FF2B5EF4-FFF2-40B4-BE49-F238E27FC236}">
                <a16:creationId xmlns:a16="http://schemas.microsoft.com/office/drawing/2014/main" id="{609FD21B-92DD-2EE7-A3B3-8A410F8DB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noProof="0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A7D656A-AB84-6B7A-FE61-9A23AE815C68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GB" noProof="0" dirty="0"/>
          </a:p>
        </p:txBody>
      </p:sp>
    </p:spTree>
    <p:extLst>
      <p:ext uri="{BB962C8B-B14F-4D97-AF65-F5344CB8AC3E}">
        <p14:creationId xmlns:p14="http://schemas.microsoft.com/office/powerpoint/2010/main" val="456568232"/>
      </p:ext>
    </p:extLst>
  </p:cSld>
  <p:clrMapOvr>
    <a:masterClrMapping/>
  </p:clrMapOvr>
  <p:transition spd="slow">
    <p:wipe dir="r"/>
  </p:transition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RESOURCE_PATHS_HASH_PRESENTER" val="abce83e47c546ff6ac1b4b362eaa37f0f7a52c"/>
</p:tagLst>
</file>

<file path=ppt/theme/theme1.xml><?xml version="1.0" encoding="utf-8"?>
<a:theme xmlns:a="http://schemas.openxmlformats.org/drawingml/2006/main" name="Corporate template-set Universiteit Leiden">
  <a:themeElements>
    <a:clrScheme name="Universiteit Leiden">
      <a:dk1>
        <a:srgbClr val="000000"/>
      </a:dk1>
      <a:lt1>
        <a:srgbClr val="FFFFFF"/>
      </a:lt1>
      <a:dk2>
        <a:srgbClr val="8592BC"/>
      </a:dk2>
      <a:lt2>
        <a:srgbClr val="001158"/>
      </a:lt2>
      <a:accent1>
        <a:srgbClr val="9EBA2E"/>
      </a:accent1>
      <a:accent2>
        <a:srgbClr val="5CB1EB"/>
      </a:accent2>
      <a:accent3>
        <a:srgbClr val="34A3A9"/>
      </a:accent3>
      <a:accent4>
        <a:srgbClr val="F46E32"/>
      </a:accent4>
      <a:accent5>
        <a:srgbClr val="2C712D"/>
      </a:accent5>
      <a:accent6>
        <a:srgbClr val="B02079"/>
      </a:accent6>
      <a:hlink>
        <a:srgbClr val="0033CC"/>
      </a:hlink>
      <a:folHlink>
        <a:srgbClr val="7030A0"/>
      </a:folHlink>
    </a:clrScheme>
    <a:fontScheme name="Universiteit Leiden">
      <a:majorFont>
        <a:latin typeface="Georgia"/>
        <a:ea typeface=""/>
        <a:cs typeface=""/>
      </a:majorFont>
      <a:minorFont>
        <a:latin typeface="Georgi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bg2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bg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108000" tIns="108000" rIns="108000" bIns="108000" rtlCol="0">
        <a:noAutofit/>
      </a:bodyPr>
      <a:lstStyle>
        <a:defPPr>
          <a:defRPr noProof="0" dirty="0" err="1" smtClean="0">
            <a:solidFill>
              <a:schemeClr val="bg2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16-9-windows-en-met-slidenr.potx" id="{AFEA357D-D7A1-4093-8F37-2903EA1E32B4}" vid="{CE1BFD01-A7D4-4F03-8ED9-8F286D333555}"/>
    </a:ext>
  </a:extLst>
</a:theme>
</file>

<file path=ppt/theme/theme2.xml><?xml version="1.0" encoding="utf-8"?>
<a:theme xmlns:a="http://schemas.openxmlformats.org/drawingml/2006/main" name="Kantoorthema">
  <a:themeElements>
    <a:clrScheme name="Kantoor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8E77E9BB20574C88F1A51905EBD0AF" ma:contentTypeVersion="2" ma:contentTypeDescription="Create a new document." ma:contentTypeScope="" ma:versionID="2fd0fa924a9e82cd60e1feff1e189b11">
  <xsd:schema xmlns:xsd="http://www.w3.org/2001/XMLSchema" xmlns:xs="http://www.w3.org/2001/XMLSchema" xmlns:p="http://schemas.microsoft.com/office/2006/metadata/properties" xmlns:ns2="01a1795b-c314-4f6e-9e61-ae7877c66689" targetNamespace="http://schemas.microsoft.com/office/2006/metadata/properties" ma:root="true" ma:fieldsID="312e5ddb972235c6e69e0cbbfcd395b3" ns2:_="">
    <xsd:import namespace="01a1795b-c314-4f6e-9e61-ae7877c6668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1a1795b-c314-4f6e-9e61-ae7877c6668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6ABCAEF-D5A0-4535-AD83-587F03E189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589FBFB-9829-4960-B574-BA25F32F531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1a1795b-c314-4f6e-9e61-ae7877c6668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D52D4775-B13D-4BD4-89B1-2E5B7CFBB179}">
  <ds:schemaRefs>
    <ds:schemaRef ds:uri="http://schemas.openxmlformats.org/package/2006/metadata/core-properties"/>
    <ds:schemaRef ds:uri="http://purl.org/dc/terms/"/>
    <ds:schemaRef ds:uri="http://schemas.microsoft.com/office/infopath/2007/PartnerControls"/>
    <ds:schemaRef ds:uri="http://purl.org/dc/dcmitype/"/>
    <ds:schemaRef ds:uri="http://schemas.microsoft.com/office/2006/documentManagement/types"/>
    <ds:schemaRef ds:uri="http://www.w3.org/XML/1998/namespace"/>
    <ds:schemaRef ds:uri="http://purl.org/dc/elements/1.1/"/>
    <ds:schemaRef ds:uri="01a1795b-c314-4f6e-9e61-ae7877c66689"/>
    <ds:schemaRef ds:uri="http://schemas.microsoft.com/office/2006/metadata/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16-9-windows-en-met-slidenr</Template>
  <TotalTime>0</TotalTime>
  <Words>1698</Words>
  <Application>Microsoft Office PowerPoint</Application>
  <PresentationFormat>Custom</PresentationFormat>
  <Paragraphs>275</Paragraphs>
  <Slides>32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32</vt:i4>
      </vt:variant>
    </vt:vector>
  </HeadingPairs>
  <TitlesOfParts>
    <vt:vector size="37" baseType="lpstr">
      <vt:lpstr>Calibri</vt:lpstr>
      <vt:lpstr>Arial</vt:lpstr>
      <vt:lpstr>Minion</vt:lpstr>
      <vt:lpstr>Georgia</vt:lpstr>
      <vt:lpstr>Corporate template-set Universiteit Leiden</vt:lpstr>
      <vt:lpstr>Tools &amp; Software in the Hospitality  Industry   </vt:lpstr>
      <vt:lpstr>Agenda </vt:lpstr>
      <vt:lpstr>Compliance Snapshot (Germany/EU) </vt:lpstr>
      <vt:lpstr>Restaurants: Core Stack </vt:lpstr>
      <vt:lpstr>POS &amp; Payments </vt:lpstr>
      <vt:lpstr>Reservations &amp; Table Management</vt:lpstr>
      <vt:lpstr>Delivery &amp; Aggregators </vt:lpstr>
      <vt:lpstr>Inventory, Procurement &amp; HACCP </vt:lpstr>
      <vt:lpstr>Workforce &amp; Scheduling </vt:lpstr>
      <vt:lpstr>CRM, Loyalty &amp; Feedback </vt:lpstr>
      <vt:lpstr>Analytics &amp; BI</vt:lpstr>
      <vt:lpstr>Sample Stack: Multi‑Unit Casual Dining </vt:lpstr>
      <vt:lpstr>Hotels: Core Stack </vt:lpstr>
      <vt:lpstr>PMS, CRS &amp; Distribution </vt:lpstr>
      <vt:lpstr>Revenue, Rates &amp; BI</vt:lpstr>
      <vt:lpstr>Guest Experience &amp; Operations</vt:lpstr>
      <vt:lpstr>F&amp;B &amp; POS in Hotels</vt:lpstr>
      <vt:lpstr>Compliance &amp; Data</vt:lpstr>
      <vt:lpstr>Sample Stack: 80‑Room Independent</vt:lpstr>
      <vt:lpstr>Tourism / DMOs / Tours &amp; Activities</vt:lpstr>
      <vt:lpstr>Booking, Ticketing &amp; Distribution </vt:lpstr>
      <vt:lpstr>DMO &amp; Destination Tools </vt:lpstr>
      <vt:lpstr>Marketing, Analytics &amp; Community</vt:lpstr>
      <vt:lpstr>Sample Stack: Regional DMO</vt:lpstr>
      <vt:lpstr>Cross‑Cutting: Integration, Data &amp; Comms</vt:lpstr>
      <vt:lpstr>Integrations &amp; Data Architecture</vt:lpstr>
      <vt:lpstr>Communication &amp; Collaboration</vt:lpstr>
      <vt:lpstr>Selection Criteria &amp; TCO </vt:lpstr>
      <vt:lpstr>Trends to Watch (2025+)</vt:lpstr>
      <vt:lpstr>In‑Class Discussion &amp; Activities </vt:lpstr>
      <vt:lpstr>Activities 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presentation</dc:title>
  <dc:creator>vaclavlalik1968@gmail.com</dc:creator>
  <cp:lastModifiedBy>Dr. Jay Thakur EIIET</cp:lastModifiedBy>
  <cp:revision>280</cp:revision>
  <dcterms:created xsi:type="dcterms:W3CDTF">2023-10-18T00:40:52Z</dcterms:created>
  <dcterms:modified xsi:type="dcterms:W3CDTF">2025-10-21T06:55:08Z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0x010100798E77E9BB20574C88F1A51905EBD0AF</vt:lpwstr>
  </property>
</Properties>
</file>