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60" r:id="rId15"/>
    <p:sldId id="272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09669582.2020.1758708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08/ER-11-2020-0510" TargetMode="External"/><Relationship Id="rId5" Type="http://schemas.openxmlformats.org/officeDocument/2006/relationships/hyperlink" Target="https://www.unwto.org/tourism-data" TargetMode="External"/><Relationship Id="rId4" Type="http://schemas.openxmlformats.org/officeDocument/2006/relationships/hyperlink" Target="https://doi.org/10.1080/19368623.2020.178823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562" y="1794295"/>
            <a:ext cx="8298612" cy="180615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Post-COVID Urban Boutique Art Hotels in Buenos Aires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kern="100" smtClean="0">
                <a:solidFill>
                  <a:schemeClr val="tx1"/>
                </a:solidFill>
                <a:ea typeface="Calibri"/>
                <a:cs typeface="Times New Roman"/>
              </a:rPr>
              <a:t>Student Name: Anup Kumar Joshi</a:t>
            </a:r>
            <a:br>
              <a:rPr lang="nl-NL" kern="100" smtClean="0">
                <a:solidFill>
                  <a:schemeClr val="tx1"/>
                </a:solidFill>
                <a:ea typeface="Calibri"/>
                <a:cs typeface="Times New Roman"/>
              </a:rPr>
            </a:br>
            <a:r>
              <a:rPr lang="nl-NL" kern="100" smtClean="0">
                <a:solidFill>
                  <a:schemeClr val="tx1"/>
                </a:solidFill>
                <a:ea typeface="Calibri"/>
                <a:cs typeface="Times New Roman"/>
              </a:rPr>
              <a:t>Student ID: DE240036</a:t>
            </a:r>
            <a:endParaRPr lang="nl-N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COVID-19 Impact on Buenos Aires’ Urban Hospitality Sector</a:t>
            </a:r>
          </a:p>
          <a:p>
            <a:pPr lvl="0"/>
            <a:r>
              <a:rPr lang="en-US" dirty="0" smtClean="0"/>
              <a:t>Post-Pandemic Workforce Challenges</a:t>
            </a:r>
          </a:p>
          <a:p>
            <a:pPr lvl="0"/>
            <a:r>
              <a:rPr lang="en-US" dirty="0" smtClean="0"/>
              <a:t>Talent Rebuilding Objectives for Art Hotels</a:t>
            </a:r>
          </a:p>
          <a:p>
            <a:pPr lvl="0"/>
            <a:r>
              <a:rPr lang="en-US" dirty="0" smtClean="0"/>
              <a:t>Gig Workforce Integration in Urban Hospitality</a:t>
            </a:r>
          </a:p>
          <a:p>
            <a:pPr lvl="0"/>
            <a:r>
              <a:rPr lang="en-US" dirty="0" smtClean="0"/>
              <a:t>Hybrid Role Development for Art-Focused Services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and Interactive Training Systems</a:t>
            </a:r>
          </a:p>
          <a:p>
            <a:pPr lvl="0"/>
            <a:r>
              <a:rPr lang="en-US" dirty="0" smtClean="0"/>
              <a:t>Social Media Recruitment Campaign Samples</a:t>
            </a:r>
          </a:p>
          <a:p>
            <a:pPr lvl="0"/>
            <a:r>
              <a:rPr lang="en-US" dirty="0" smtClean="0"/>
              <a:t>EVP (Employee Value Proposition) Update</a:t>
            </a:r>
          </a:p>
          <a:p>
            <a:pPr lvl="0"/>
            <a:r>
              <a:rPr lang="en-US" dirty="0" smtClean="0"/>
              <a:t>AI-Powered Performance and Sentiment Analytics</a:t>
            </a:r>
          </a:p>
          <a:p>
            <a:pPr lvl="0"/>
            <a:r>
              <a:rPr lang="en-US" dirty="0" smtClean="0"/>
              <a:t>Long-Term Resilience Planning for City Properties</a:t>
            </a:r>
          </a:p>
          <a:p>
            <a:pPr lvl="0"/>
            <a:r>
              <a:rPr lang="en-US" dirty="0" smtClean="0"/>
              <a:t>Employee Wellness, Creativity and Mental Health Programs</a:t>
            </a:r>
          </a:p>
          <a:p>
            <a:pPr lvl="0"/>
            <a:r>
              <a:rPr lang="en-US" dirty="0" smtClean="0"/>
              <a:t>Cross-Skilling and </a:t>
            </a:r>
            <a:r>
              <a:rPr lang="en-US" dirty="0" err="1" smtClean="0"/>
              <a:t>Upskilling</a:t>
            </a:r>
            <a:r>
              <a:rPr lang="en-US" dirty="0" smtClean="0"/>
              <a:t> for Urban Roles</a:t>
            </a:r>
          </a:p>
          <a:p>
            <a:pPr lvl="0"/>
            <a:r>
              <a:rPr lang="en-US" dirty="0" smtClean="0"/>
              <a:t>Conclusion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Boutique art hotels in Buenos Aires — celebrated for their cultural immersion experiences — faced immense challenges during COVID-19, from staff layoffs to a sharp decline in international tourists. To recover, these niche hospitality businesses must implement dynamic, gig-inclusive, wellness-centered, and AI-supported HR strategies. This assignment proposes a resilient, modern workforce management plan tailored to art hospitality properties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COVID-19 Impact on Buenos Aires’ Urban Hospitality Sector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>	Tourism </a:t>
            </a:r>
            <a:r>
              <a:rPr lang="en-US" dirty="0" smtClean="0"/>
              <a:t>arrivals in Buenos Aires fell by 79% in 2020 (UNWTO, 2021). Urban boutique hotels faced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pPr lvl="0"/>
            <a:r>
              <a:rPr lang="en-US" dirty="0" smtClean="0"/>
              <a:t>Mass redundancies and operational closures.</a:t>
            </a:r>
          </a:p>
          <a:p>
            <a:pPr lvl="0"/>
            <a:r>
              <a:rPr lang="en-US" dirty="0" smtClean="0"/>
              <a:t>Rising guest demands for art-focused, personalized, and contactless services.</a:t>
            </a:r>
          </a:p>
          <a:p>
            <a:pPr lvl="0"/>
            <a:r>
              <a:rPr lang="en-US" dirty="0" smtClean="0"/>
              <a:t>Increased competition from </a:t>
            </a:r>
            <a:r>
              <a:rPr lang="en-US" dirty="0" err="1" smtClean="0"/>
              <a:t>Airbnb</a:t>
            </a:r>
            <a:r>
              <a:rPr lang="en-US" dirty="0" smtClean="0"/>
              <a:t>-style remote stay experiences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r>
              <a:rPr lang="en-US" dirty="0" smtClean="0"/>
              <a:t>Recovery depends on flexible and digitally adaptive staffing models.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Post-Pandemic Workforce Challenges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Issues Identified:</a:t>
            </a:r>
            <a:endParaRPr lang="en-US" dirty="0" smtClean="0"/>
          </a:p>
          <a:p>
            <a:pPr lvl="0"/>
            <a:r>
              <a:rPr lang="en-US" dirty="0" smtClean="0"/>
              <a:t>Shortage of art curators, digital concierge staff, and wellness-focused service agents.</a:t>
            </a:r>
          </a:p>
          <a:p>
            <a:pPr lvl="0"/>
            <a:r>
              <a:rPr lang="en-US" dirty="0" smtClean="0"/>
              <a:t>Lack of certified hybrid event hosts (virtual art events, gallery walkthroughs).</a:t>
            </a:r>
          </a:p>
          <a:p>
            <a:pPr lvl="0"/>
            <a:r>
              <a:rPr lang="en-US" dirty="0" smtClean="0"/>
              <a:t>Need for digital marketing and guest feedback specialists.</a:t>
            </a:r>
          </a:p>
          <a:p>
            <a:endParaRPr lang="en-US" b="1" dirty="0" smtClean="0"/>
          </a:p>
          <a:p>
            <a:r>
              <a:rPr lang="en-US" b="1" dirty="0" smtClean="0"/>
              <a:t>Opportunities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Engage gig freelancers for creative roles.</a:t>
            </a:r>
          </a:p>
          <a:p>
            <a:pPr lvl="0"/>
            <a:r>
              <a:rPr lang="en-US" dirty="0" smtClean="0"/>
              <a:t>Build multi-skilled, hybrid job positions.</a:t>
            </a:r>
          </a:p>
          <a:p>
            <a:pPr lvl="0"/>
            <a:r>
              <a:rPr lang="en-US" dirty="0" smtClean="0"/>
              <a:t>Deploy AI-supported HR platforms (Yong et al., 2021).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Talent Rebuilding Objectives for Art Hotels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17853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Primary Goals:</a:t>
            </a:r>
            <a:endParaRPr lang="en-US" dirty="0" smtClean="0"/>
          </a:p>
          <a:p>
            <a:pPr lvl="0"/>
            <a:r>
              <a:rPr lang="en-US" dirty="0" smtClean="0"/>
              <a:t>Employ 60% of staff via gig and hybrid arrangements by 2025.</a:t>
            </a:r>
          </a:p>
          <a:p>
            <a:pPr lvl="0"/>
            <a:r>
              <a:rPr lang="en-US" dirty="0" smtClean="0"/>
              <a:t>Integrate AI-powered staff feedback and scheduling tools.</a:t>
            </a:r>
          </a:p>
          <a:p>
            <a:pPr lvl="0"/>
            <a:r>
              <a:rPr lang="en-US" dirty="0" smtClean="0"/>
              <a:t>Launch digital </a:t>
            </a:r>
            <a:r>
              <a:rPr lang="en-US" dirty="0" err="1" smtClean="0"/>
              <a:t>onboarding</a:t>
            </a:r>
            <a:r>
              <a:rPr lang="en-US" dirty="0" smtClean="0"/>
              <a:t> and cultural arts service training modules.</a:t>
            </a:r>
          </a:p>
          <a:p>
            <a:endParaRPr lang="en-US" b="1" dirty="0" smtClean="0"/>
          </a:p>
          <a:p>
            <a:r>
              <a:rPr lang="en-US" b="1" dirty="0" smtClean="0"/>
              <a:t>Outcomes </a:t>
            </a:r>
            <a:r>
              <a:rPr lang="en-US" b="1" dirty="0" smtClean="0"/>
              <a:t>Sought:</a:t>
            </a:r>
            <a:endParaRPr lang="en-US" dirty="0" smtClean="0"/>
          </a:p>
          <a:p>
            <a:pPr lvl="0"/>
            <a:r>
              <a:rPr lang="en-US" dirty="0" smtClean="0"/>
              <a:t>Boost guest satisfaction with AI-monitored sentiment feedback.</a:t>
            </a:r>
          </a:p>
          <a:p>
            <a:pPr lvl="0"/>
            <a:r>
              <a:rPr lang="en-US" dirty="0" smtClean="0"/>
              <a:t>Increase staff retention through wellness perks and gig flexibility.</a:t>
            </a:r>
          </a:p>
          <a:p>
            <a:pPr lvl="0"/>
            <a:r>
              <a:rPr lang="en-US" dirty="0" smtClean="0"/>
              <a:t>Reduce </a:t>
            </a:r>
            <a:r>
              <a:rPr lang="en-US" dirty="0" err="1" smtClean="0"/>
              <a:t>onboarding</a:t>
            </a:r>
            <a:r>
              <a:rPr lang="en-US" dirty="0" smtClean="0"/>
              <a:t> time by 40%.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Gig </a:t>
            </a:r>
            <a:r>
              <a:rPr lang="en-US" b="1" dirty="0" smtClean="0"/>
              <a:t>Workforce Integration in Urban Hospitality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Roles to Hire:</a:t>
            </a:r>
            <a:endParaRPr lang="en-US" dirty="0" smtClean="0"/>
          </a:p>
          <a:p>
            <a:pPr lvl="0"/>
            <a:r>
              <a:rPr lang="en-US" dirty="0" smtClean="0"/>
              <a:t>Art event hosts and virtual gallery curators.</a:t>
            </a:r>
          </a:p>
          <a:p>
            <a:pPr lvl="0"/>
            <a:r>
              <a:rPr lang="en-US" dirty="0" smtClean="0"/>
              <a:t>Remote guest concierges.</a:t>
            </a:r>
          </a:p>
          <a:p>
            <a:pPr lvl="0"/>
            <a:r>
              <a:rPr lang="en-US" dirty="0" smtClean="0"/>
              <a:t>Social media and digital guest experience managers.</a:t>
            </a:r>
          </a:p>
          <a:p>
            <a:endParaRPr lang="en-US" b="1" dirty="0" smtClean="0"/>
          </a:p>
          <a:p>
            <a:r>
              <a:rPr lang="en-US" b="1" dirty="0" smtClean="0"/>
              <a:t>Platforms </a:t>
            </a:r>
            <a:r>
              <a:rPr lang="en-US" b="1" dirty="0" smtClean="0"/>
              <a:t>for Recruitment:</a:t>
            </a:r>
            <a:endParaRPr lang="en-US" dirty="0" smtClean="0"/>
          </a:p>
          <a:p>
            <a:pPr lvl="0"/>
            <a:r>
              <a:rPr lang="en-US" dirty="0" smtClean="0"/>
              <a:t>Freelancer, </a:t>
            </a:r>
            <a:r>
              <a:rPr lang="en-US" dirty="0" err="1" smtClean="0"/>
              <a:t>Workana</a:t>
            </a:r>
            <a:r>
              <a:rPr lang="en-US" dirty="0" smtClean="0"/>
              <a:t>, LinkedIn, Buenos Aires’ art collectives.</a:t>
            </a:r>
          </a:p>
          <a:p>
            <a:endParaRPr lang="en-US" b="1" dirty="0" smtClean="0"/>
          </a:p>
          <a:p>
            <a:r>
              <a:rPr lang="en-US" b="1" dirty="0" smtClean="0"/>
              <a:t>Advantages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Creative service variety.</a:t>
            </a:r>
          </a:p>
          <a:p>
            <a:pPr lvl="0"/>
            <a:r>
              <a:rPr lang="en-US" dirty="0" smtClean="0"/>
              <a:t>Lower payroll costs.</a:t>
            </a:r>
          </a:p>
          <a:p>
            <a:pPr lvl="0"/>
            <a:r>
              <a:rPr lang="en-US" dirty="0" smtClean="0"/>
              <a:t>Enhanced flexibility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Hybrid Role </a:t>
            </a:r>
            <a:r>
              <a:rPr lang="en-US" b="1" dirty="0" smtClean="0"/>
              <a:t>Deployment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Examples:</a:t>
            </a:r>
            <a:endParaRPr lang="en-US" dirty="0" smtClean="0"/>
          </a:p>
          <a:p>
            <a:pPr lvl="0"/>
            <a:r>
              <a:rPr lang="en-US" dirty="0" smtClean="0"/>
              <a:t>Concierge &amp; Art Curator.</a:t>
            </a:r>
          </a:p>
          <a:p>
            <a:pPr lvl="0"/>
            <a:r>
              <a:rPr lang="en-US" dirty="0" smtClean="0"/>
              <a:t>Digital Experience Manager &amp; Gallery Coordinator.</a:t>
            </a:r>
          </a:p>
          <a:p>
            <a:pPr lvl="0"/>
            <a:r>
              <a:rPr lang="en-US" dirty="0" smtClean="0"/>
              <a:t>Event Planner &amp; Social Media Live Host.</a:t>
            </a:r>
          </a:p>
          <a:p>
            <a:endParaRPr lang="en-US" b="1" dirty="0" smtClean="0"/>
          </a:p>
          <a:p>
            <a:r>
              <a:rPr lang="en-US" b="1" dirty="0" smtClean="0"/>
              <a:t>Benefits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Pandemic-resilient staffing.</a:t>
            </a:r>
          </a:p>
          <a:p>
            <a:pPr lvl="0"/>
            <a:r>
              <a:rPr lang="en-US" dirty="0" smtClean="0"/>
              <a:t>Broader talent pool appeal.</a:t>
            </a:r>
          </a:p>
          <a:p>
            <a:pPr lvl="0"/>
            <a:r>
              <a:rPr lang="en-US" dirty="0" smtClean="0"/>
              <a:t>Higher guest engagement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and Interactive Training Systems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System Features:</a:t>
            </a:r>
            <a:endParaRPr lang="en-US" dirty="0" smtClean="0"/>
          </a:p>
          <a:p>
            <a:pPr lvl="0"/>
            <a:r>
              <a:rPr lang="en-US" dirty="0" smtClean="0"/>
              <a:t>Virtual hotel and gallery walkthroughs.</a:t>
            </a:r>
          </a:p>
          <a:p>
            <a:pPr lvl="0"/>
            <a:r>
              <a:rPr lang="en-US" dirty="0" smtClean="0"/>
              <a:t>E-learning on art hospitality etiquette and COVID-19 safety.</a:t>
            </a:r>
          </a:p>
          <a:p>
            <a:pPr lvl="0"/>
            <a:r>
              <a:rPr lang="en-US" dirty="0" smtClean="0"/>
              <a:t>AI-powered FAQ and support bots.</a:t>
            </a:r>
          </a:p>
          <a:p>
            <a:endParaRPr lang="en-US" b="1" dirty="0" smtClean="0"/>
          </a:p>
          <a:p>
            <a:r>
              <a:rPr lang="en-US" b="1" dirty="0" smtClean="0"/>
              <a:t>Benefits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Faster employee readiness.</a:t>
            </a:r>
          </a:p>
          <a:p>
            <a:pPr lvl="0"/>
            <a:r>
              <a:rPr lang="en-US" dirty="0" smtClean="0"/>
              <a:t>Consistent cultural service standards.</a:t>
            </a:r>
          </a:p>
          <a:p>
            <a:pPr lvl="0"/>
            <a:r>
              <a:rPr lang="en-US" dirty="0" smtClean="0"/>
              <a:t>Improved staff confidence and productivity.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Social Media Recruitment Campaign Samples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“Live</a:t>
            </a:r>
            <a:r>
              <a:rPr lang="en-US" dirty="0" smtClean="0"/>
              <a:t>, breathe, and work art in Buenos Aires! Join our boutique hotel team — gig art curators, virtual event hosts, and digital concierges wanted. Apply </a:t>
            </a:r>
            <a:r>
              <a:rPr lang="en-US" dirty="0" smtClean="0"/>
              <a:t>now </a:t>
            </a:r>
            <a:r>
              <a:rPr lang="en-US" dirty="0" smtClean="0"/>
              <a:t>#</a:t>
            </a:r>
            <a:r>
              <a:rPr lang="en-US" dirty="0" err="1" smtClean="0"/>
              <a:t>ArtHotelJobs</a:t>
            </a:r>
            <a:r>
              <a:rPr lang="en-US" dirty="0" smtClean="0"/>
              <a:t> #</a:t>
            </a:r>
            <a:r>
              <a:rPr lang="en-US" dirty="0" err="1" smtClean="0"/>
              <a:t>CreativeWork</a:t>
            </a:r>
            <a:r>
              <a:rPr lang="en-US" dirty="0" smtClean="0"/>
              <a:t>”</a:t>
            </a:r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“Calling digital nomads and culture enthusiasts! Remote guest hosts, virtual art tour guides, and wellness event managers needed. DM for info </a:t>
            </a:r>
            <a:r>
              <a:rPr lang="en-US" dirty="0" smtClean="0"/>
              <a:t>#</a:t>
            </a:r>
            <a:r>
              <a:rPr lang="en-US" dirty="0" err="1" smtClean="0"/>
              <a:t>HospitalityJobs</a:t>
            </a:r>
            <a:r>
              <a:rPr lang="en-US" dirty="0" smtClean="0"/>
              <a:t> #</a:t>
            </a:r>
            <a:r>
              <a:rPr lang="en-US" dirty="0" err="1" smtClean="0"/>
              <a:t>BuenosAiresWork</a:t>
            </a:r>
            <a:r>
              <a:rPr lang="en-US" dirty="0" smtClean="0"/>
              <a:t>”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EVP (Employee Value Proposition) Update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 “Stay creative. Work local.”</a:t>
            </a:r>
          </a:p>
          <a:p>
            <a:endParaRPr lang="en-US" b="1" dirty="0" smtClean="0"/>
          </a:p>
          <a:p>
            <a:r>
              <a:rPr lang="en-US" b="1" dirty="0" smtClean="0"/>
              <a:t>New </a:t>
            </a:r>
            <a:r>
              <a:rPr lang="en-US" b="1" dirty="0" smtClean="0"/>
              <a:t>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“Create, connect, and thrive in the world’s art capital. Our boutique hotels offer:</a:t>
            </a:r>
          </a:p>
          <a:p>
            <a:pPr lvl="0"/>
            <a:r>
              <a:rPr lang="en-US" dirty="0" smtClean="0"/>
              <a:t>Flexible, hybrid, and gig roles.</a:t>
            </a:r>
          </a:p>
          <a:p>
            <a:pPr lvl="0"/>
            <a:r>
              <a:rPr lang="en-US" dirty="0" smtClean="0"/>
              <a:t>AI-supported growth opportunities.</a:t>
            </a:r>
          </a:p>
          <a:p>
            <a:pPr lvl="0"/>
            <a:r>
              <a:rPr lang="en-US" dirty="0" smtClean="0"/>
              <a:t>Wellness stipends and art immersion retreats.</a:t>
            </a:r>
          </a:p>
          <a:p>
            <a:pPr lvl="0"/>
            <a:r>
              <a:rPr lang="en-US" dirty="0" smtClean="0"/>
              <a:t>A passionate, creative hospitality community.”</a:t>
            </a:r>
          </a:p>
          <a:p>
            <a:endParaRPr lang="en-US" b="1" dirty="0" smtClean="0"/>
          </a:p>
          <a:p>
            <a:r>
              <a:rPr lang="en-US" b="1" dirty="0" smtClean="0"/>
              <a:t>Result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Appeals to artists, gig professionals, and digital nomads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AI-Enabled HR and Performance Analytics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Tools Recommended:</a:t>
            </a:r>
            <a:endParaRPr lang="en-US" dirty="0" smtClean="0"/>
          </a:p>
          <a:p>
            <a:pPr lvl="0"/>
            <a:r>
              <a:rPr lang="en-US" dirty="0" err="1" smtClean="0"/>
              <a:t>Zoho</a:t>
            </a:r>
            <a:r>
              <a:rPr lang="en-US" dirty="0" smtClean="0"/>
              <a:t> People</a:t>
            </a:r>
          </a:p>
          <a:p>
            <a:pPr lvl="0"/>
            <a:r>
              <a:rPr lang="en-US" dirty="0" smtClean="0"/>
              <a:t>AI-Guest Experience Platforms</a:t>
            </a:r>
          </a:p>
          <a:p>
            <a:pPr lvl="0"/>
            <a:r>
              <a:rPr lang="en-US" dirty="0" smtClean="0"/>
              <a:t>Power BI for guest sentiment trends</a:t>
            </a:r>
          </a:p>
          <a:p>
            <a:endParaRPr lang="en-US" b="1" dirty="0" smtClean="0"/>
          </a:p>
          <a:p>
            <a:r>
              <a:rPr lang="en-US" b="1" dirty="0" smtClean="0"/>
              <a:t>Functions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Monitor staff stress levels and productivity.</a:t>
            </a:r>
          </a:p>
          <a:p>
            <a:pPr lvl="0"/>
            <a:r>
              <a:rPr lang="en-US" dirty="0" smtClean="0"/>
              <a:t>Automate guest review analysis.</a:t>
            </a:r>
          </a:p>
          <a:p>
            <a:pPr lvl="0"/>
            <a:r>
              <a:rPr lang="en-US" dirty="0" smtClean="0"/>
              <a:t>Predict staffing needs based on event bookings (Yong et al., 2021).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Long-Term Resilience Planning for City Properties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Plans:</a:t>
            </a:r>
            <a:endParaRPr lang="en-US" dirty="0" smtClean="0"/>
          </a:p>
          <a:p>
            <a:pPr lvl="0"/>
            <a:r>
              <a:rPr lang="en-US" dirty="0" smtClean="0"/>
              <a:t>Cloud-based operations management.</a:t>
            </a:r>
          </a:p>
          <a:p>
            <a:pPr lvl="0"/>
            <a:r>
              <a:rPr lang="en-US" dirty="0" smtClean="0"/>
              <a:t>Cross-skilling programs for staff to manage both physical and virtual services.</a:t>
            </a:r>
          </a:p>
          <a:p>
            <a:pPr lvl="0"/>
            <a:r>
              <a:rPr lang="en-US" dirty="0" smtClean="0"/>
              <a:t>AI forecasting of art event trends and guest preferences.</a:t>
            </a:r>
          </a:p>
          <a:p>
            <a:endParaRPr lang="en-US" b="1" dirty="0" smtClean="0"/>
          </a:p>
          <a:p>
            <a:r>
              <a:rPr lang="en-US" b="1" dirty="0" smtClean="0"/>
              <a:t>Benefits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Crisis-ready, agile workforce.</a:t>
            </a:r>
          </a:p>
          <a:p>
            <a:pPr lvl="0"/>
            <a:r>
              <a:rPr lang="en-US" dirty="0" smtClean="0"/>
              <a:t>Continued guest service despite public health emergencies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Employee Wellness and Health Support Programs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/>
              <a:t>Programs:</a:t>
            </a:r>
            <a:endParaRPr lang="en-US" dirty="0" smtClean="0"/>
          </a:p>
          <a:p>
            <a:pPr lvl="0"/>
            <a:r>
              <a:rPr lang="en-US" dirty="0" smtClean="0"/>
              <a:t>Daily digital meditation and virtual gallery tours.</a:t>
            </a:r>
          </a:p>
          <a:p>
            <a:pPr lvl="0"/>
            <a:r>
              <a:rPr lang="en-US" dirty="0" smtClean="0"/>
              <a:t>Mental health </a:t>
            </a:r>
            <a:r>
              <a:rPr lang="en-US" dirty="0" err="1" smtClean="0"/>
              <a:t>teleconsultations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Flexible gig and hybrid schedules.</a:t>
            </a:r>
          </a:p>
          <a:p>
            <a:pPr lvl="0"/>
            <a:r>
              <a:rPr lang="en-US" dirty="0" smtClean="0"/>
              <a:t>Artist-in-residence partnerships for staff creativity workshops.</a:t>
            </a:r>
          </a:p>
          <a:p>
            <a:endParaRPr lang="en-US" b="1" dirty="0" smtClean="0"/>
          </a:p>
          <a:p>
            <a:r>
              <a:rPr lang="en-US" b="1" dirty="0" smtClean="0"/>
              <a:t>Outcomes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Improved staff retention.</a:t>
            </a:r>
          </a:p>
          <a:p>
            <a:pPr lvl="0"/>
            <a:r>
              <a:rPr lang="en-US" dirty="0" smtClean="0"/>
              <a:t>Higher job satisfaction.</a:t>
            </a:r>
          </a:p>
          <a:p>
            <a:pPr lvl="0"/>
            <a:r>
              <a:rPr lang="en-US" dirty="0" smtClean="0"/>
              <a:t>Strong employer brand positioning.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Buenos Aires’ boutique art hotels can rebuild sustainably through gig-based staffing, hybrid art service roles, AI-supported HR systems, and wellness-centered EVP campaigns. These adaptive, creativity-focused talent strategies will ensure operational resilience, guest satisfaction, and global competitiveness in the post-COVID era.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 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 </a:t>
            </a:r>
            <a:r>
              <a:rPr lang="en-US" u="sng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 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 </a:t>
            </a:r>
            <a:r>
              <a:rPr lang="en-US" u="sng" dirty="0" smtClean="0">
                <a:hlinkClick r:id="rId3"/>
              </a:rPr>
              <a:t>https://doi.org/10.1080/09669582.2020.1758708</a:t>
            </a:r>
            <a:endParaRPr lang="en-US" dirty="0" smtClean="0"/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 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 </a:t>
            </a:r>
            <a:r>
              <a:rPr lang="en-US" u="sng" dirty="0" smtClean="0">
                <a:hlinkClick r:id="rId4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 </a:t>
            </a:r>
            <a:r>
              <a:rPr lang="en-US" i="1" dirty="0" smtClean="0"/>
              <a:t>Tourism and COVID-19: Argentina hospitality data report 2021</a:t>
            </a:r>
            <a:r>
              <a:rPr lang="en-US" dirty="0" smtClean="0"/>
              <a:t>. United Nations World Tourism Organization. </a:t>
            </a:r>
            <a:r>
              <a:rPr lang="en-US" u="sng" dirty="0" smtClean="0">
                <a:hlinkClick r:id="rId5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 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 </a:t>
            </a:r>
            <a:r>
              <a:rPr lang="en-US" u="sng" dirty="0" smtClean="0">
                <a:hlinkClick r:id="rId6"/>
              </a:rPr>
              <a:t>https://doi.org/10.1108/ER-11-2020-0510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919</Words>
  <Application>Microsoft Macintosh PowerPoint</Application>
  <PresentationFormat>On-screen Show (4:3)</PresentationFormat>
  <Paragraphs>132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Post-COVID Urban Boutique Art Hotels in Buenos Aires</vt:lpstr>
      <vt:lpstr>Index</vt:lpstr>
      <vt:lpstr>Introduction</vt:lpstr>
      <vt:lpstr>COVID-19 Impact on Buenos Aires’ Urban Hospitality Sector</vt:lpstr>
      <vt:lpstr>Post-Pandemic Workforce Challenges</vt:lpstr>
      <vt:lpstr>Talent Rebuilding Objectives for Art Hotels</vt:lpstr>
      <vt:lpstr>Gig Workforce Integration in Urban Hospitality</vt:lpstr>
      <vt:lpstr>Hybrid Role Deployment</vt:lpstr>
      <vt:lpstr>Digital Onboarding and Interactive Training Systems</vt:lpstr>
      <vt:lpstr>Social Media Recruitment Campaign Samples</vt:lpstr>
      <vt:lpstr>EVP (Employee Value Proposition) Update</vt:lpstr>
      <vt:lpstr>AI-Enabled HR and Performance Analytics</vt:lpstr>
      <vt:lpstr>Long-Term Resilience Planning for City Properties</vt:lpstr>
      <vt:lpstr>Employee Wellness and Health Support Programs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17</cp:revision>
  <dcterms:created xsi:type="dcterms:W3CDTF">2013-01-27T09:14:16Z</dcterms:created>
  <dcterms:modified xsi:type="dcterms:W3CDTF">2025-05-25T13:19:44Z</dcterms:modified>
  <cp:category/>
</cp:coreProperties>
</file>