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72" r:id="rId8"/>
    <p:sldId id="270" r:id="rId9"/>
    <p:sldId id="271" r:id="rId10"/>
    <p:sldId id="273" r:id="rId11"/>
    <p:sldId id="274" r:id="rId12"/>
    <p:sldId id="275" r:id="rId13"/>
    <p:sldId id="276" r:id="rId14"/>
    <p:sldId id="277" r:id="rId15"/>
    <p:sldId id="278" r:id="rId16"/>
    <p:sldId id="269" r:id="rId1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napToGrid="0" snapToObjects="1">
      <p:cViewPr varScale="1">
        <p:scale>
          <a:sx n="55" d="100"/>
          <a:sy n="55" d="100"/>
        </p:scale>
        <p:origin x="-78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361222379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pPr/>
              <a:t>6/6/2025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s://hypeauditor.com/" TargetMode="External"/><Relationship Id="rId2" Type="http://schemas.openxmlformats.org/officeDocument/2006/relationships/hyperlink" Target="https://www.gwi.com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ftc.gov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Influencer-Driven Communication Strategy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>Student Name: </a:t>
            </a:r>
            <a:r>
              <a:rPr lang="en-US" dirty="0" err="1" smtClean="0">
                <a:solidFill>
                  <a:schemeClr val="tx1"/>
                </a:solidFill>
                <a:ea typeface="Calibri"/>
                <a:cs typeface="Times New Roman"/>
              </a:rPr>
              <a:t>Pushpendra</a:t>
            </a: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/>
            </a:r>
            <a:b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</a:br>
            <a: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  <a:t/>
            </a:r>
            <a:br>
              <a:rPr lang="en-US" dirty="0" smtClean="0">
                <a:solidFill>
                  <a:schemeClr val="tx1"/>
                </a:solidFill>
                <a:ea typeface="Calibri"/>
                <a:cs typeface="Times New Roman"/>
              </a:rPr>
            </a:br>
            <a:endParaRPr lang="en-US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Index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lvl="0"/>
            <a:r>
              <a:rPr lang="en-US" dirty="0" smtClean="0"/>
              <a:t>Introduction</a:t>
            </a:r>
          </a:p>
          <a:p>
            <a:pPr lvl="0"/>
            <a:r>
              <a:rPr lang="en-US" dirty="0" smtClean="0"/>
              <a:t>Objectives</a:t>
            </a:r>
          </a:p>
          <a:p>
            <a:pPr lvl="0"/>
            <a:r>
              <a:rPr lang="en-US" dirty="0" smtClean="0"/>
              <a:t>Role of Influencers in Digital Nomad Culture</a:t>
            </a:r>
          </a:p>
          <a:p>
            <a:pPr lvl="0"/>
            <a:r>
              <a:rPr lang="en-US" dirty="0" smtClean="0"/>
              <a:t>Influencer Personas</a:t>
            </a:r>
          </a:p>
          <a:p>
            <a:pPr lvl="0"/>
            <a:r>
              <a:rPr lang="en-US" dirty="0" smtClean="0"/>
              <a:t>Selecting the Right Influencers</a:t>
            </a:r>
          </a:p>
          <a:p>
            <a:pPr lvl="0"/>
            <a:r>
              <a:rPr lang="en-US" dirty="0" smtClean="0"/>
              <a:t>Platform Strategy</a:t>
            </a:r>
          </a:p>
          <a:p>
            <a:pPr lvl="0"/>
            <a:r>
              <a:rPr lang="en-US" dirty="0" smtClean="0"/>
              <a:t>Influencer Outreach and </a:t>
            </a:r>
            <a:r>
              <a:rPr lang="en-US" dirty="0" err="1" smtClean="0"/>
              <a:t>Onboarding</a:t>
            </a:r>
            <a:endParaRPr lang="en-US" dirty="0" smtClean="0"/>
          </a:p>
          <a:p>
            <a:pPr lvl="0"/>
            <a:r>
              <a:rPr lang="en-US" dirty="0" smtClean="0"/>
              <a:t>Message Control vs. Creative Freedom</a:t>
            </a:r>
          </a:p>
          <a:p>
            <a:pPr lvl="0"/>
            <a:r>
              <a:rPr lang="en-US" dirty="0" smtClean="0"/>
              <a:t>Sample Campaign Timeline</a:t>
            </a:r>
          </a:p>
          <a:p>
            <a:pPr lvl="0"/>
            <a:r>
              <a:rPr lang="en-US" dirty="0" smtClean="0"/>
              <a:t>Integration with Hub Services</a:t>
            </a:r>
          </a:p>
          <a:p>
            <a:pPr lvl="0"/>
            <a:r>
              <a:rPr lang="en-US" dirty="0" smtClean="0"/>
              <a:t>Local vs. Global Influencers</a:t>
            </a:r>
          </a:p>
          <a:p>
            <a:pPr lvl="0"/>
            <a:r>
              <a:rPr lang="en-US" dirty="0" smtClean="0"/>
              <a:t>Sponsored Content Guidelines</a:t>
            </a:r>
          </a:p>
          <a:p>
            <a:pPr lvl="0"/>
            <a:r>
              <a:rPr lang="en-US" dirty="0" smtClean="0"/>
              <a:t>Measuring Campaign Impact</a:t>
            </a:r>
          </a:p>
          <a:p>
            <a:pPr lvl="0"/>
            <a:r>
              <a:rPr lang="en-US" dirty="0" smtClean="0"/>
              <a:t>Risk Management and Ethics</a:t>
            </a:r>
          </a:p>
          <a:p>
            <a:pPr lvl="0"/>
            <a:r>
              <a:rPr lang="en-US" dirty="0" smtClean="0"/>
              <a:t>References</a:t>
            </a:r>
          </a:p>
          <a:p>
            <a:pPr lvl="0"/>
            <a:endParaRPr lang="en-US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Introduction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/>
              <a:t>Influencers shape how digital nomads discover and evaluate new destinations. An influencer-driven communication strategy can dramatically enhance trust, reach, and engagement. This assignment presents a comprehensive approach to integrating influencers into the digital outreach of nomad tourism hubs.</a:t>
            </a:r>
            <a:endParaRPr lang="en-US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Objectives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smtClean="0"/>
              <a:t>Drive visibility of emerging digital nomad hubs</a:t>
            </a:r>
          </a:p>
          <a:p>
            <a:pPr lvl="0"/>
            <a:r>
              <a:rPr lang="en-US" dirty="0" smtClean="0"/>
              <a:t>Build authentic narratives through peer voices</a:t>
            </a:r>
          </a:p>
          <a:p>
            <a:pPr lvl="0"/>
            <a:r>
              <a:rPr lang="en-US" dirty="0" smtClean="0"/>
              <a:t>Encourage visits, sign-ups, and content sharing</a:t>
            </a:r>
          </a:p>
          <a:p>
            <a:pPr lvl="0"/>
            <a:r>
              <a:rPr lang="en-US" dirty="0" smtClean="0"/>
              <a:t>Foster long-term relationships with nomad advocates</a:t>
            </a:r>
            <a:endParaRPr lang="en-US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Role of Influencers in Digital Nomad Culture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55875"/>
          </a:xfrm>
        </p:spPr>
        <p:txBody>
          <a:bodyPr>
            <a:normAutofit/>
          </a:bodyPr>
          <a:lstStyle/>
          <a:p>
            <a:r>
              <a:rPr lang="en-US" dirty="0" smtClean="0"/>
              <a:t>Influencers are trusted advisors. Digital nomads follow travel </a:t>
            </a:r>
            <a:r>
              <a:rPr lang="en-US" dirty="0" err="1" smtClean="0"/>
              <a:t>vloggers</a:t>
            </a:r>
            <a:r>
              <a:rPr lang="en-US" dirty="0" smtClean="0"/>
              <a:t>, productivity experts, and remote work bloggers. Their content—whether on YouTube, </a:t>
            </a:r>
            <a:r>
              <a:rPr lang="en-US" dirty="0" err="1" smtClean="0"/>
              <a:t>Instagram</a:t>
            </a:r>
            <a:r>
              <a:rPr lang="en-US" dirty="0" smtClean="0"/>
              <a:t>, or Twitter—helps reduce perceived risk and amplifies word-of-mouth. According to </a:t>
            </a:r>
            <a:r>
              <a:rPr lang="en-US" dirty="0" err="1" smtClean="0"/>
              <a:t>GlobalWebIndex</a:t>
            </a:r>
            <a:r>
              <a:rPr lang="en-US" dirty="0" smtClean="0"/>
              <a:t> (2023), 41% of nomads discover destinations via social media influencers.</a:t>
            </a:r>
            <a:endParaRPr lang="en-US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Influencer Personas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/>
          </a:bodyPr>
          <a:lstStyle/>
          <a:p>
            <a:pPr lvl="0"/>
            <a:r>
              <a:rPr lang="en-US" dirty="0" smtClean="0"/>
              <a:t>The Travel </a:t>
            </a:r>
            <a:r>
              <a:rPr lang="en-US" dirty="0" err="1" smtClean="0"/>
              <a:t>Vlogger</a:t>
            </a:r>
            <a:r>
              <a:rPr lang="en-US" dirty="0" smtClean="0"/>
              <a:t> – Daily life in exotic places</a:t>
            </a:r>
          </a:p>
          <a:p>
            <a:pPr lvl="0"/>
            <a:r>
              <a:rPr lang="en-US" dirty="0" smtClean="0"/>
              <a:t>The Tech Nomad – Gear reviews, </a:t>
            </a:r>
            <a:r>
              <a:rPr lang="en-US" dirty="0" err="1" smtClean="0"/>
              <a:t>coworking</a:t>
            </a:r>
            <a:r>
              <a:rPr lang="en-US" dirty="0" smtClean="0"/>
              <a:t> tours</a:t>
            </a:r>
          </a:p>
          <a:p>
            <a:pPr lvl="0"/>
            <a:r>
              <a:rPr lang="en-US" dirty="0" smtClean="0"/>
              <a:t>The Wellness Nomad – Yoga, diet, nature retreats</a:t>
            </a:r>
          </a:p>
          <a:p>
            <a:pPr lvl="0"/>
            <a:r>
              <a:rPr lang="en-US" dirty="0" smtClean="0"/>
              <a:t>The Community Organizer – Nomad </a:t>
            </a:r>
            <a:r>
              <a:rPr lang="en-US" dirty="0" err="1" smtClean="0"/>
              <a:t>meetups</a:t>
            </a:r>
            <a:r>
              <a:rPr lang="en-US" dirty="0" smtClean="0"/>
              <a:t> and events</a:t>
            </a:r>
            <a:br>
              <a:rPr lang="en-US" dirty="0" smtClean="0"/>
            </a:br>
            <a:r>
              <a:rPr lang="en-US" dirty="0" smtClean="0"/>
              <a:t>Different personas serve different niches and platforms.</a:t>
            </a:r>
            <a:endParaRPr lang="en-US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Selecting the Right Influencers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 lnSpcReduction="10000"/>
          </a:bodyPr>
          <a:lstStyle/>
          <a:p>
            <a:r>
              <a:rPr lang="en-US" dirty="0" smtClean="0"/>
              <a:t>Selection criteria: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Authenticity (genuine travel, not just product plugs)</a:t>
            </a:r>
          </a:p>
          <a:p>
            <a:pPr lvl="0"/>
            <a:r>
              <a:rPr lang="en-US" dirty="0" smtClean="0"/>
              <a:t>Engagement rate (&gt;3%)</a:t>
            </a:r>
          </a:p>
          <a:p>
            <a:pPr lvl="0"/>
            <a:r>
              <a:rPr lang="en-US" dirty="0" smtClean="0"/>
              <a:t>Audience overlap with target market</a:t>
            </a:r>
          </a:p>
          <a:p>
            <a:pPr lvl="0"/>
            <a:r>
              <a:rPr lang="en-US" dirty="0" smtClean="0"/>
              <a:t>Location history and cultural fluency</a:t>
            </a:r>
            <a:br>
              <a:rPr lang="en-US" dirty="0" smtClean="0"/>
            </a:br>
            <a:r>
              <a:rPr lang="en-US" dirty="0" smtClean="0"/>
              <a:t>Use tools like </a:t>
            </a:r>
            <a:r>
              <a:rPr lang="en-US" dirty="0" err="1" smtClean="0"/>
              <a:t>Upfluence</a:t>
            </a:r>
            <a:r>
              <a:rPr lang="en-US" dirty="0" smtClean="0"/>
              <a:t>, </a:t>
            </a:r>
            <a:r>
              <a:rPr lang="en-US" dirty="0" err="1" smtClean="0"/>
              <a:t>AspireIQ</a:t>
            </a:r>
            <a:r>
              <a:rPr lang="en-US" dirty="0" smtClean="0"/>
              <a:t>, or </a:t>
            </a:r>
            <a:r>
              <a:rPr lang="en-US" dirty="0" err="1" smtClean="0"/>
              <a:t>HypeAuditor</a:t>
            </a:r>
            <a:r>
              <a:rPr lang="en-US" dirty="0" smtClean="0"/>
              <a:t>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Platform Strategy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/>
          </a:bodyPr>
          <a:lstStyle/>
          <a:p>
            <a:r>
              <a:rPr lang="en-US" dirty="0" smtClean="0"/>
              <a:t>Primary channels:</a:t>
            </a:r>
          </a:p>
          <a:p>
            <a:pPr lvl="0"/>
            <a:endParaRPr lang="en-US" dirty="0" smtClean="0"/>
          </a:p>
          <a:p>
            <a:pPr lvl="0"/>
            <a:r>
              <a:rPr lang="en-US" dirty="0" err="1" smtClean="0"/>
              <a:t>Instagram</a:t>
            </a:r>
            <a:r>
              <a:rPr lang="en-US" dirty="0" smtClean="0"/>
              <a:t> Reels (quick visuals, day-in-life)</a:t>
            </a:r>
          </a:p>
          <a:p>
            <a:pPr lvl="0"/>
            <a:r>
              <a:rPr lang="en-US" dirty="0" smtClean="0"/>
              <a:t>YouTube (long-form </a:t>
            </a:r>
            <a:r>
              <a:rPr lang="en-US" dirty="0" err="1" smtClean="0"/>
              <a:t>coworking</a:t>
            </a:r>
            <a:r>
              <a:rPr lang="en-US" dirty="0" smtClean="0"/>
              <a:t> reviews)</a:t>
            </a:r>
          </a:p>
          <a:p>
            <a:pPr lvl="0"/>
            <a:r>
              <a:rPr lang="en-US" dirty="0" smtClean="0"/>
              <a:t>Twitter/X (nomad advice threads)</a:t>
            </a:r>
          </a:p>
          <a:p>
            <a:pPr lvl="0"/>
            <a:r>
              <a:rPr lang="en-US" dirty="0" err="1" smtClean="0"/>
              <a:t>TikTok</a:t>
            </a:r>
            <a:r>
              <a:rPr lang="en-US" dirty="0" smtClean="0"/>
              <a:t> (trend-based destination reveals)</a:t>
            </a:r>
            <a:br>
              <a:rPr lang="en-US" dirty="0" smtClean="0"/>
            </a:br>
            <a:r>
              <a:rPr lang="en-US" dirty="0" smtClean="0"/>
              <a:t>Use a diversified mix to ensure reach and resonance.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Influencer Outreach and </a:t>
            </a:r>
            <a:r>
              <a:rPr lang="en-US" b="1" dirty="0" err="1" smtClean="0"/>
              <a:t>Onboarding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/>
          </a:bodyPr>
          <a:lstStyle/>
          <a:p>
            <a:r>
              <a:rPr lang="en-US" dirty="0" smtClean="0"/>
              <a:t>Steps: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Personalized outreach email</a:t>
            </a:r>
          </a:p>
          <a:p>
            <a:pPr lvl="0"/>
            <a:r>
              <a:rPr lang="en-US" dirty="0" smtClean="0"/>
              <a:t>Share content brief + branding assets</a:t>
            </a:r>
          </a:p>
          <a:p>
            <a:pPr lvl="0"/>
            <a:r>
              <a:rPr lang="en-US" dirty="0" smtClean="0"/>
              <a:t>Offer sponsored stay or day pass</a:t>
            </a:r>
          </a:p>
          <a:p>
            <a:pPr lvl="0"/>
            <a:r>
              <a:rPr lang="en-US" dirty="0" smtClean="0"/>
              <a:t>Request content calendar</a:t>
            </a:r>
            <a:br>
              <a:rPr lang="en-US" dirty="0" smtClean="0"/>
            </a:br>
            <a:r>
              <a:rPr lang="en-US" dirty="0" smtClean="0"/>
              <a:t>Provide a digital media kit with hub visuals and message pillars.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b="1" dirty="0" smtClean="0"/>
              <a:t>Message Control vs. Creative Freedom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	Balance control and authenticity: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Must include </a:t>
            </a:r>
            <a:r>
              <a:rPr lang="en-US" dirty="0" err="1" smtClean="0"/>
              <a:t>hashtag</a:t>
            </a:r>
            <a:r>
              <a:rPr lang="en-US" dirty="0" smtClean="0"/>
              <a:t> and hub link</a:t>
            </a:r>
          </a:p>
          <a:p>
            <a:pPr lvl="0"/>
            <a:r>
              <a:rPr lang="en-US" dirty="0" smtClean="0"/>
              <a:t>Must mention specific service or feature</a:t>
            </a:r>
          </a:p>
          <a:p>
            <a:pPr lvl="0"/>
            <a:r>
              <a:rPr lang="en-US" dirty="0" smtClean="0"/>
              <a:t>Creative freedom in tone and story angle</a:t>
            </a:r>
            <a:br>
              <a:rPr lang="en-US" dirty="0" smtClean="0"/>
            </a:br>
            <a:r>
              <a:rPr lang="en-US" dirty="0" smtClean="0"/>
              <a:t>Example: “Show your morning commute through the rice fields.”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Sample Campaign Timeline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	Week 1–2: Influencer </a:t>
            </a:r>
            <a:r>
              <a:rPr lang="en-US" dirty="0" err="1" smtClean="0"/>
              <a:t>onboarding</a:t>
            </a:r>
            <a:r>
              <a:rPr lang="en-US" dirty="0" smtClean="0"/>
              <a:t> and travel</a:t>
            </a:r>
            <a:br>
              <a:rPr lang="en-US" dirty="0" smtClean="0"/>
            </a:br>
            <a:r>
              <a:rPr lang="en-US" dirty="0" smtClean="0"/>
              <a:t>Week 3–4: Daily stories, 2 reels, blog post</a:t>
            </a:r>
            <a:br>
              <a:rPr lang="en-US" dirty="0" smtClean="0"/>
            </a:br>
            <a:r>
              <a:rPr lang="en-US" dirty="0" smtClean="0"/>
              <a:t>Week 5: IG Live Q&amp;A</a:t>
            </a:r>
            <a:br>
              <a:rPr lang="en-US" dirty="0" smtClean="0"/>
            </a:br>
            <a:r>
              <a:rPr lang="en-US" dirty="0" smtClean="0"/>
              <a:t>Week 6: Survey and feedback</a:t>
            </a:r>
            <a:br>
              <a:rPr lang="en-US" dirty="0" smtClean="0"/>
            </a:br>
            <a:r>
              <a:rPr lang="en-US" dirty="0" smtClean="0"/>
              <a:t>Repackage UGC for email and web content.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Integration with Hub Services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Enable influencer codes:</a:t>
            </a:r>
          </a:p>
          <a:p>
            <a:pPr lvl="0"/>
            <a:endParaRPr lang="en-US" dirty="0" smtClean="0"/>
          </a:p>
          <a:p>
            <a:pPr lvl="0"/>
            <a:r>
              <a:rPr lang="en-US" dirty="0" smtClean="0"/>
              <a:t>“Use code LENA10 for 10% off your </a:t>
            </a:r>
            <a:r>
              <a:rPr lang="en-US" dirty="0" err="1" smtClean="0"/>
              <a:t>coworking</a:t>
            </a:r>
            <a:r>
              <a:rPr lang="en-US" dirty="0" smtClean="0"/>
              <a:t> pass”</a:t>
            </a:r>
          </a:p>
          <a:p>
            <a:pPr lvl="0"/>
            <a:r>
              <a:rPr lang="en-US" dirty="0" smtClean="0"/>
              <a:t>Custom landing page to track visits</a:t>
            </a:r>
          </a:p>
          <a:p>
            <a:pPr lvl="0"/>
            <a:r>
              <a:rPr lang="en-US" dirty="0" smtClean="0"/>
              <a:t>Early access to events or yoga sessions for content creation</a:t>
            </a:r>
            <a:br>
              <a:rPr lang="en-US" dirty="0" smtClean="0"/>
            </a:br>
            <a:r>
              <a:rPr lang="en-US" dirty="0" smtClean="0"/>
              <a:t>Monitor usage and feedback through CRM.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Local vs. Global Influencers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Local:</a:t>
            </a:r>
          </a:p>
          <a:p>
            <a:pPr lvl="0"/>
            <a:r>
              <a:rPr lang="en-US" dirty="0" smtClean="0"/>
              <a:t>Lower cost, deep cultural understanding</a:t>
            </a:r>
          </a:p>
          <a:p>
            <a:pPr lvl="0"/>
            <a:r>
              <a:rPr lang="en-US" dirty="0" smtClean="0"/>
              <a:t>Access to niche languages</a:t>
            </a:r>
            <a:br>
              <a:rPr lang="en-US" dirty="0" smtClean="0"/>
            </a:br>
            <a:endParaRPr lang="en-US" dirty="0" smtClean="0"/>
          </a:p>
          <a:p>
            <a:pPr lvl="0">
              <a:buNone/>
            </a:pPr>
            <a:r>
              <a:rPr lang="en-US" dirty="0" smtClean="0"/>
              <a:t>Global:</a:t>
            </a:r>
          </a:p>
          <a:p>
            <a:pPr lvl="0"/>
            <a:r>
              <a:rPr lang="en-US" dirty="0" smtClean="0"/>
              <a:t>Bigger reach, nomad credibility</a:t>
            </a:r>
          </a:p>
          <a:p>
            <a:pPr lvl="0"/>
            <a:r>
              <a:rPr lang="en-US" dirty="0" smtClean="0"/>
              <a:t>Preferred by first-time travelers</a:t>
            </a:r>
            <a:br>
              <a:rPr lang="en-US" dirty="0" smtClean="0"/>
            </a:br>
            <a:r>
              <a:rPr lang="en-US" dirty="0" smtClean="0"/>
              <a:t>Use a hybrid model for regional campaigns.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Sponsored Content Guidelines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/>
          </a:bodyPr>
          <a:lstStyle/>
          <a:p>
            <a:pPr lvl="0"/>
            <a:r>
              <a:rPr lang="en-US" dirty="0" smtClean="0"/>
              <a:t>FTC/ASA compliance: disclose #ad or “sponsored”</a:t>
            </a:r>
          </a:p>
          <a:p>
            <a:pPr lvl="0"/>
            <a:r>
              <a:rPr lang="en-US" dirty="0" smtClean="0"/>
              <a:t>Use only original content</a:t>
            </a:r>
          </a:p>
          <a:p>
            <a:pPr lvl="0"/>
            <a:r>
              <a:rPr lang="en-US" dirty="0" smtClean="0"/>
              <a:t>Keep posts online for a minimum of 6 months</a:t>
            </a:r>
          </a:p>
          <a:p>
            <a:pPr lvl="0"/>
            <a:r>
              <a:rPr lang="en-US" dirty="0" smtClean="0"/>
              <a:t>Offer performance bonus based on metrics (likes, link clicks)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b="1" dirty="0" smtClean="0"/>
              <a:t>Measuring Campaign Impact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835106"/>
          </a:xfrm>
        </p:spPr>
        <p:txBody>
          <a:bodyPr>
            <a:normAutofit/>
          </a:bodyPr>
          <a:lstStyle/>
          <a:p>
            <a:pPr>
              <a:buNone/>
            </a:pPr>
            <a:r>
              <a:rPr lang="en-US" dirty="0" smtClean="0"/>
              <a:t>KPIs:</a:t>
            </a:r>
          </a:p>
          <a:p>
            <a:endParaRPr lang="en-US" dirty="0" smtClean="0"/>
          </a:p>
          <a:p>
            <a:pPr lvl="0"/>
            <a:r>
              <a:rPr lang="en-US" dirty="0" smtClean="0"/>
              <a:t>CTR to hub site</a:t>
            </a:r>
          </a:p>
          <a:p>
            <a:pPr lvl="0"/>
            <a:r>
              <a:rPr lang="en-US" dirty="0" smtClean="0"/>
              <a:t>Follower growth</a:t>
            </a:r>
          </a:p>
          <a:p>
            <a:pPr lvl="0"/>
            <a:r>
              <a:rPr lang="en-US" dirty="0" smtClean="0"/>
              <a:t>Email signups</a:t>
            </a:r>
          </a:p>
          <a:p>
            <a:pPr lvl="0"/>
            <a:r>
              <a:rPr lang="en-US" dirty="0" smtClean="0"/>
              <a:t>Booking conversion via codes</a:t>
            </a:r>
            <a:br>
              <a:rPr lang="en-US" dirty="0" smtClean="0"/>
            </a:br>
            <a:r>
              <a:rPr lang="en-US" dirty="0" smtClean="0"/>
              <a:t>Use UTM links and Google Analytics dashboards for tracking.</a:t>
            </a:r>
          </a:p>
          <a:p>
            <a:pPr>
              <a:buNone/>
            </a:pPr>
            <a:endParaRPr lang="en-US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t>References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lvl="0"/>
            <a:r>
              <a:rPr lang="en-US" dirty="0" err="1" smtClean="0"/>
              <a:t>GlobalWebIndex</a:t>
            </a:r>
            <a:r>
              <a:rPr lang="en-US" dirty="0" smtClean="0"/>
              <a:t>. (2023). </a:t>
            </a:r>
            <a:r>
              <a:rPr lang="en-US" i="1" dirty="0" smtClean="0"/>
              <a:t>Digital Nomad Trends</a:t>
            </a:r>
            <a:r>
              <a:rPr lang="en-US" dirty="0" smtClean="0"/>
              <a:t>. </a:t>
            </a:r>
            <a:r>
              <a:rPr lang="en-US" dirty="0" smtClean="0">
                <a:hlinkClick r:id="rId2"/>
              </a:rPr>
              <a:t>https://www.gwi.com</a:t>
            </a:r>
            <a:endParaRPr lang="en-US" dirty="0" smtClean="0"/>
          </a:p>
          <a:p>
            <a:pPr lvl="0"/>
            <a:r>
              <a:rPr lang="en-US" dirty="0" err="1" smtClean="0"/>
              <a:t>HypeAuditor</a:t>
            </a:r>
            <a:r>
              <a:rPr lang="en-US" dirty="0" smtClean="0"/>
              <a:t>. (2024). </a:t>
            </a:r>
            <a:r>
              <a:rPr lang="en-US" i="1" dirty="0" smtClean="0"/>
              <a:t>Influencer Marketing Benchmarks</a:t>
            </a:r>
            <a:r>
              <a:rPr lang="en-US" dirty="0" smtClean="0"/>
              <a:t>. </a:t>
            </a:r>
            <a:r>
              <a:rPr lang="en-US" dirty="0" smtClean="0">
                <a:hlinkClick r:id="rId3"/>
              </a:rPr>
              <a:t>https://hypeauditor.com</a:t>
            </a:r>
            <a:endParaRPr lang="en-US" dirty="0" smtClean="0"/>
          </a:p>
          <a:p>
            <a:pPr lvl="0"/>
            <a:r>
              <a:rPr lang="en-US" dirty="0" smtClean="0"/>
              <a:t>FTC. (2023). </a:t>
            </a:r>
            <a:r>
              <a:rPr lang="en-US" i="1" dirty="0" smtClean="0"/>
              <a:t>Disclosures for Sponsored Content</a:t>
            </a:r>
            <a:r>
              <a:rPr lang="en-US" dirty="0" smtClean="0"/>
              <a:t>. </a:t>
            </a:r>
            <a:r>
              <a:rPr lang="en-US" dirty="0" smtClean="0">
                <a:hlinkClick r:id="rId4"/>
              </a:rPr>
              <a:t>https://www.ftc.gov</a:t>
            </a:r>
            <a:endParaRPr lang="en-US" dirty="0" smtClean="0"/>
          </a:p>
          <a:p>
            <a:pPr lvl="0"/>
            <a:r>
              <a:rPr lang="en-US" dirty="0" smtClean="0"/>
              <a:t>APA Manual, 7th ed.</a:t>
            </a:r>
            <a:endParaRPr lang="en-US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91</TotalTime>
  <Words>437</Words>
  <Application>Microsoft Macintosh PowerPoint</Application>
  <PresentationFormat>On-screen Show (4:3)</PresentationFormat>
  <Paragraphs>91</Paragraphs>
  <Slides>16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16</vt:i4>
      </vt:variant>
    </vt:vector>
  </HeadingPairs>
  <TitlesOfParts>
    <vt:vector size="17" baseType="lpstr">
      <vt:lpstr>Office Theme</vt:lpstr>
      <vt:lpstr>Influencer-Driven Communication Strategy</vt:lpstr>
      <vt:lpstr>Index</vt:lpstr>
      <vt:lpstr>Introduction</vt:lpstr>
      <vt:lpstr>Objectives</vt:lpstr>
      <vt:lpstr>Role of Influencers in Digital Nomad Culture</vt:lpstr>
      <vt:lpstr>Influencer Personas</vt:lpstr>
      <vt:lpstr>Selecting the Right Influencers</vt:lpstr>
      <vt:lpstr>Platform Strategy</vt:lpstr>
      <vt:lpstr>Influencer Outreach and Onboarding</vt:lpstr>
      <vt:lpstr>Message Control vs. Creative Freedom</vt:lpstr>
      <vt:lpstr>Sample Campaign Timeline</vt:lpstr>
      <vt:lpstr>Integration with Hub Services</vt:lpstr>
      <vt:lpstr>Local vs. Global Influencers</vt:lpstr>
      <vt:lpstr>Sponsored Content Guidelines</vt:lpstr>
      <vt:lpstr>Measuring Campaign Impact</vt:lpstr>
      <vt:lpstr>References</vt:lpstr>
    </vt:vector>
  </TitlesOfParts>
  <Manager/>
  <Company/>
  <LinksUpToDate>false</LinksUpToDate>
  <SharedDoc>false</SharedDoc>
  <HyperlinkBase/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Hydration, Calorie Control &amp; Psychological Wellness in Short-Term Space Tourism</dc:title>
  <dc:subject/>
  <dc:creator/>
  <cp:keywords/>
  <dc:description>generated using python-pptx</dc:description>
  <cp:lastModifiedBy>ANCHALIKA</cp:lastModifiedBy>
  <cp:revision>17</cp:revision>
  <dcterms:created xsi:type="dcterms:W3CDTF">2013-01-27T09:14:16Z</dcterms:created>
  <dcterms:modified xsi:type="dcterms:W3CDTF">2025-06-06T21:24:32Z</dcterms:modified>
  <cp:category/>
</cp:coreProperties>
</file>