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3"/>
  </p:notesMasterIdLst>
  <p:handoutMasterIdLst>
    <p:handoutMasterId r:id="rId44"/>
  </p:handoutMasterIdLst>
  <p:sldIdLst>
    <p:sldId id="256" r:id="rId5"/>
    <p:sldId id="257" r:id="rId6"/>
    <p:sldId id="270" r:id="rId7"/>
    <p:sldId id="279" r:id="rId8"/>
    <p:sldId id="268" r:id="rId9"/>
    <p:sldId id="271" r:id="rId10"/>
    <p:sldId id="272" r:id="rId11"/>
    <p:sldId id="275" r:id="rId12"/>
    <p:sldId id="273" r:id="rId13"/>
    <p:sldId id="276" r:id="rId14"/>
    <p:sldId id="278" r:id="rId15"/>
    <p:sldId id="307" r:id="rId16"/>
    <p:sldId id="280" r:id="rId17"/>
    <p:sldId id="293" r:id="rId18"/>
    <p:sldId id="292" r:id="rId19"/>
    <p:sldId id="281" r:id="rId20"/>
    <p:sldId id="282" r:id="rId21"/>
    <p:sldId id="284" r:id="rId22"/>
    <p:sldId id="285" r:id="rId23"/>
    <p:sldId id="286" r:id="rId24"/>
    <p:sldId id="287" r:id="rId25"/>
    <p:sldId id="288" r:id="rId26"/>
    <p:sldId id="289" r:id="rId27"/>
    <p:sldId id="290" r:id="rId28"/>
    <p:sldId id="291" r:id="rId29"/>
    <p:sldId id="295" r:id="rId30"/>
    <p:sldId id="296" r:id="rId31"/>
    <p:sldId id="299" r:id="rId32"/>
    <p:sldId id="298" r:id="rId33"/>
    <p:sldId id="300" r:id="rId34"/>
    <p:sldId id="301" r:id="rId35"/>
    <p:sldId id="302" r:id="rId36"/>
    <p:sldId id="303" r:id="rId37"/>
    <p:sldId id="304" r:id="rId38"/>
    <p:sldId id="305" r:id="rId39"/>
    <p:sldId id="306" r:id="rId40"/>
    <p:sldId id="297" r:id="rId41"/>
    <p:sldId id="269" r:id="rId42"/>
  </p:sldIdLst>
  <p:sldSz cx="12198350" cy="6858000"/>
  <p:notesSz cx="6858000" cy="9144000"/>
  <p:embeddedFontLst>
    <p:embeddedFont>
      <p:font typeface="Calibri" panose="020F0502020204030204" pitchFamily="34" charset="0"/>
      <p:regular r:id="rId45"/>
      <p:bold r:id="rId46"/>
      <p:italic r:id="rId47"/>
      <p:boldItalic r:id="rId48"/>
    </p:embeddedFont>
    <p:embeddedFont>
      <p:font typeface="Georgia" panose="02040502050405020303" pitchFamily="18" charset="0"/>
      <p:regular r:id="rId49"/>
      <p:bold r:id="rId50"/>
      <p:italic r:id="rId51"/>
      <p:boldItalic r:id="rId52"/>
    </p:embeddedFont>
    <p:embeddedFont>
      <p:font typeface="Minion" panose="02000503070000020003" pitchFamily="2" charset="0"/>
      <p:regular r:id="rId53"/>
      <p:bold r:id="rId54"/>
      <p:italic r:id="rId55"/>
      <p:boldItalic r:id="rId56"/>
    </p:embeddedFont>
  </p:embeddedFontLst>
  <p:custDataLst>
    <p:tags r:id="rId57"/>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font" Target="fonts/font7.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57" Type="http://schemas.openxmlformats.org/officeDocument/2006/relationships/tags" Target="tags/tag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handoutMaster" Target="handoutMasters/handoutMaster1.xml"/><Relationship Id="rId52" Type="http://schemas.openxmlformats.org/officeDocument/2006/relationships/font" Target="fonts/font8.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17-01-2025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17-01-2025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17-01-2025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a:xfrm>
            <a:off x="404663" y="1252836"/>
            <a:ext cx="7998768" cy="4795836"/>
          </a:xfrm>
        </p:spPr>
        <p:txBody>
          <a:bodyPr>
            <a:normAutofit/>
          </a:bodyPr>
          <a:lstStyle/>
          <a:p>
            <a:r>
              <a:rPr lang="nl-NL" dirty="0"/>
              <a:t>-</a:t>
            </a:r>
            <a:r>
              <a:rPr lang="nl-NL" dirty="0" err="1"/>
              <a:t>What</a:t>
            </a:r>
            <a:r>
              <a:rPr lang="nl-NL" dirty="0"/>
              <a:t> is Community-</a:t>
            </a:r>
            <a:r>
              <a:rPr lang="nl-NL" dirty="0" err="1"/>
              <a:t>Based</a:t>
            </a:r>
            <a:r>
              <a:rPr lang="nl-NL" dirty="0"/>
              <a:t> </a:t>
            </a:r>
            <a:r>
              <a:rPr lang="nl-NL" dirty="0" err="1"/>
              <a:t>Tourism</a:t>
            </a:r>
            <a:r>
              <a:rPr lang="nl-NL" dirty="0"/>
              <a:t>?</a:t>
            </a:r>
          </a:p>
          <a:p>
            <a:r>
              <a:rPr lang="nl-NL" dirty="0"/>
              <a:t>The Definition of Community-</a:t>
            </a:r>
            <a:r>
              <a:rPr lang="nl-NL" dirty="0" err="1"/>
              <a:t>Based</a:t>
            </a:r>
            <a:r>
              <a:rPr lang="nl-NL" dirty="0"/>
              <a:t> </a:t>
            </a:r>
            <a:r>
              <a:rPr lang="nl-NL" dirty="0" err="1"/>
              <a:t>Tourism</a:t>
            </a:r>
            <a:endParaRPr lang="nl-NL" dirty="0"/>
          </a:p>
          <a:p>
            <a:r>
              <a:rPr lang="nl-NL" dirty="0"/>
              <a:t>The </a:t>
            </a:r>
            <a:r>
              <a:rPr lang="nl-NL" dirty="0" err="1"/>
              <a:t>main</a:t>
            </a:r>
            <a:r>
              <a:rPr lang="nl-NL" dirty="0"/>
              <a:t> </a:t>
            </a:r>
            <a:r>
              <a:rPr lang="nl-NL" dirty="0" err="1"/>
              <a:t>Characteristics</a:t>
            </a:r>
            <a:r>
              <a:rPr lang="nl-NL" dirty="0"/>
              <a:t> of Community-</a:t>
            </a:r>
            <a:r>
              <a:rPr lang="nl-NL" dirty="0" err="1"/>
              <a:t>Based</a:t>
            </a:r>
            <a:r>
              <a:rPr lang="nl-NL" dirty="0"/>
              <a:t> </a:t>
            </a:r>
            <a:r>
              <a:rPr lang="nl-NL" dirty="0" err="1"/>
              <a:t>Tourism</a:t>
            </a:r>
            <a:endParaRPr lang="nl-NL" dirty="0"/>
          </a:p>
          <a:p>
            <a:r>
              <a:rPr lang="nl-NL" dirty="0"/>
              <a:t>- </a:t>
            </a:r>
            <a:r>
              <a:rPr lang="nl-NL" sz="2400" dirty="0"/>
              <a:t>Community-</a:t>
            </a:r>
            <a:r>
              <a:rPr lang="nl-NL" sz="2400" dirty="0" err="1"/>
              <a:t>Based</a:t>
            </a:r>
            <a:r>
              <a:rPr lang="nl-NL" sz="2400" dirty="0"/>
              <a:t> </a:t>
            </a:r>
            <a:r>
              <a:rPr lang="nl-NL" sz="2400" dirty="0" err="1"/>
              <a:t>Tourism</a:t>
            </a:r>
            <a:r>
              <a:rPr lang="nl-NL" sz="2400" dirty="0"/>
              <a:t> Development </a:t>
            </a:r>
            <a:r>
              <a:rPr lang="nl-NL" sz="2400" dirty="0" err="1"/>
              <a:t>Process</a:t>
            </a:r>
            <a:endParaRPr lang="nl-NL" sz="2400" dirty="0"/>
          </a:p>
          <a:p>
            <a:pPr marL="0" indent="0">
              <a:buNone/>
            </a:pP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The tourism sector can have both positive and negative impacts on local communities, affecting their lives in various ways.</a:t>
            </a:r>
          </a:p>
          <a:p>
            <a:pPr lvl="2"/>
            <a:r>
              <a:rPr lang="en-GB" dirty="0"/>
              <a:t>- For some communities, tourism can be a catalyst for overall development, while for others, it may lead to adverse effects. </a:t>
            </a:r>
          </a:p>
          <a:p>
            <a:pPr lvl="2"/>
            <a:r>
              <a:rPr lang="en-GB" dirty="0"/>
              <a:t>- In this context, local community involvement is crucial to maximize the benefits of tourism and minimize its negative impacts. </a:t>
            </a:r>
          </a:p>
          <a:p>
            <a:pPr lvl="2"/>
            <a:r>
              <a:rPr lang="en-GB" dirty="0"/>
              <a:t>- In tourism models, participatory management is viewed as a key element to prevent the negative effects of conventional tourism on both community members and ecosystems.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42820070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Community-based tourism (CBT) originated in the 1970s as a response to alternative development approaches of the time. </a:t>
            </a:r>
          </a:p>
          <a:p>
            <a:pPr lvl="2"/>
            <a:r>
              <a:rPr lang="en-GB" dirty="0"/>
              <a:t>- These strategies, along with alternative forms of tourism like CBT, were linked to key principles of alternative development, including empowerment, self-reliance, and sustainability.</a:t>
            </a:r>
          </a:p>
          <a:p>
            <a:pPr lvl="2"/>
            <a:r>
              <a:rPr lang="en-GB" dirty="0"/>
              <a:t>- This connection emerged as critics highlighted the negative effects of international mass tourism. </a:t>
            </a:r>
          </a:p>
          <a:p>
            <a:pPr lvl="2"/>
            <a:r>
              <a:rPr lang="en-GB" dirty="0"/>
              <a:t>- Many communities and development practitioners viewed mainstream tourism as exacerbating the marginalization of vulnerable groups and commodifying indigenous cultures. </a:t>
            </a:r>
          </a:p>
          <a:p>
            <a:pPr lvl="2"/>
            <a:r>
              <a:rPr lang="en-GB" dirty="0"/>
              <a:t>- As part of this critique, CBT was developed, emphasizing collective ownership and management of tourism resources.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2700821505"/>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Community-Based Tourism (CBT) is a form of tourism that prioritizes environmental, social, and cultural sustainability. </a:t>
            </a:r>
          </a:p>
          <a:p>
            <a:pPr lvl="2"/>
            <a:r>
              <a:rPr lang="en-GB" dirty="0"/>
              <a:t>- It is community-managed and owned, designed to benefit the community while offering visitors an opportunity to gain awareness and learn about local traditions and ways of life.</a:t>
            </a:r>
          </a:p>
          <a:p>
            <a:pPr lvl="2"/>
            <a:r>
              <a:rPr lang="en-GB" dirty="0"/>
              <a:t>- CBT supports local communities by generating income, diversifying the economy, preserving cultural heritage, conserving the environment, and offering educational opportunities. </a:t>
            </a:r>
          </a:p>
          <a:p>
            <a:pPr lvl="2"/>
            <a:r>
              <a:rPr lang="en-GB" dirty="0"/>
              <a:t>- By providing alternative sources of income, CBT serves as an effective tool for poverty reduction.</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1-1- The Definition of CBT:</a:t>
            </a:r>
          </a:p>
          <a:p>
            <a:pPr lvl="2"/>
            <a:r>
              <a:rPr lang="en-GB" dirty="0"/>
              <a:t>- There are numerous definitions of CBT, such as:</a:t>
            </a:r>
          </a:p>
          <a:p>
            <a:pPr lvl="2"/>
            <a:r>
              <a:rPr lang="en-GB" dirty="0"/>
              <a:t>- “Community driven development aims at giving a voice to the stakeholders, involve them in identifying their own needs and the ensuing decision making, encourage them to take responsibility, and mobilize the majority of actors in a given community through a participatory process”</a:t>
            </a:r>
          </a:p>
          <a:p>
            <a:pPr lvl="2"/>
            <a:r>
              <a:rPr lang="en-GB" dirty="0"/>
              <a:t>- “is a tourism that is planned, developed, owned and managed by the community for the community, guided by collective decision- making, responsibility, access, ownership and benefits”. </a:t>
            </a:r>
          </a:p>
          <a:p>
            <a:pPr lvl="2"/>
            <a:r>
              <a:rPr lang="en-GB" dirty="0"/>
              <a:t>- “Empowering local people by generating employment opportunities, thereby improving their incomes and developing their skills and institutions”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3035104249"/>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The essence of these definitions can be summarized as follows:</a:t>
            </a:r>
          </a:p>
          <a:p>
            <a:pPr lvl="2"/>
            <a:r>
              <a:rPr lang="en-GB" dirty="0"/>
              <a:t>- CBT is a form of tourism that is planned, developed, owned, and managed by the community for its benefit</a:t>
            </a:r>
          </a:p>
          <a:p>
            <a:pPr lvl="2"/>
            <a:r>
              <a:rPr lang="en-GB" dirty="0"/>
              <a:t>- It operates under principles of collective decision-making, shared responsibility, equitable access, community ownership, and mutual benefits. </a:t>
            </a:r>
          </a:p>
          <a:p>
            <a:pPr lvl="2"/>
            <a:r>
              <a:rPr lang="en-GB" dirty="0"/>
              <a:t>- CBT provides a win-win relationship between hosts and guests, where guests enjoy and appreciate the destination's natural and cultural heritage, as well as the wisdom of its people. </a:t>
            </a:r>
          </a:p>
          <a:p>
            <a:pPr lvl="2"/>
            <a:r>
              <a:rPr lang="en-GB" dirty="0"/>
              <a:t>- Meanwhile, hosts gain increased awareness and pride in their heritage, which serves as a source of economic and social prosperity.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4288741274"/>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Community-based tourism can be understood from three different aspects: </a:t>
            </a:r>
            <a:r>
              <a:rPr lang="en-GB" b="1" dirty="0"/>
              <a:t>Community tourism, community-based partnership tourism, and community-based tourism</a:t>
            </a:r>
            <a:r>
              <a:rPr lang="en-GB" dirty="0"/>
              <a:t>. </a:t>
            </a:r>
          </a:p>
          <a:p>
            <a:pPr lvl="2"/>
            <a:r>
              <a:rPr lang="en-GB" b="1" dirty="0"/>
              <a:t>Community tourism:</a:t>
            </a:r>
          </a:p>
          <a:p>
            <a:pPr lvl="2"/>
            <a:r>
              <a:rPr lang="en-GB" b="1" dirty="0"/>
              <a:t>-</a:t>
            </a:r>
            <a:r>
              <a:rPr lang="en-GB" dirty="0"/>
              <a:t> It relies on the active involvement of tour operators in collaboration with the local community. </a:t>
            </a:r>
          </a:p>
          <a:p>
            <a:pPr lvl="2"/>
            <a:r>
              <a:rPr lang="en-GB" b="1" dirty="0"/>
              <a:t>Community-based partnership:</a:t>
            </a:r>
          </a:p>
          <a:p>
            <a:pPr lvl="2"/>
            <a:r>
              <a:rPr lang="en-GB" dirty="0"/>
              <a:t>- Tourism operates as a joint venture, where local communities gain employment, profits, and other benefits in exchange for using their resources.</a:t>
            </a:r>
          </a:p>
          <a:p>
            <a:pPr lvl="2"/>
            <a:r>
              <a:rPr lang="en-GB" b="1" dirty="0"/>
              <a:t>Community-based tourism:</a:t>
            </a:r>
          </a:p>
          <a:p>
            <a:pPr lvl="2"/>
            <a:r>
              <a:rPr lang="en-GB" dirty="0"/>
              <a:t>- It is viewed as a development process in which the community takes an active role in managing and developing tourism, ensuring that the majority of the benefits from this development stay within the community.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4238754384"/>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1-2- CBT and Sustainability:</a:t>
            </a:r>
          </a:p>
          <a:p>
            <a:pPr lvl="2"/>
            <a:r>
              <a:rPr lang="en-GB" dirty="0"/>
              <a:t>- CBT is often associated with sustainable tourism and shares similarities with other forms of tourism, including alternative tourism, rural tourism, ecotourism, and responsible tourism.</a:t>
            </a:r>
          </a:p>
          <a:p>
            <a:pPr lvl="2"/>
            <a:r>
              <a:rPr lang="en-GB" dirty="0"/>
              <a:t>- Its primary objective is sustainable community development, where tourism resources are managed with significant involvement from local residents.</a:t>
            </a:r>
          </a:p>
          <a:p>
            <a:pPr lvl="2"/>
            <a:r>
              <a:rPr lang="en-GB" dirty="0"/>
              <a:t>- CBT plays a significant role in improving local living standards by creating job opportunities for residents, fostering local empowerment, promoting the sustainable use of local resources, and establishing strong economic linkages within the community. </a:t>
            </a:r>
          </a:p>
          <a:p>
            <a:pPr lvl="2"/>
            <a:r>
              <a:rPr lang="en-GB" dirty="0"/>
              <a:t>- More importantly, CBT emphasizes empowering locals to maintain control and decision-making authority over the direction of development.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3655621771"/>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1-3- The main characteristics of CBT:</a:t>
            </a:r>
          </a:p>
          <a:p>
            <a:pPr lvl="2"/>
            <a:r>
              <a:rPr lang="en-GB" dirty="0"/>
              <a:t>- Emphasizing appreciation of both nature and indigenous cultures as integral parts of the visitor experience.</a:t>
            </a:r>
          </a:p>
          <a:p>
            <a:pPr lvl="2"/>
            <a:r>
              <a:rPr lang="en-GB" dirty="0"/>
              <a:t>- Incorporating education and interpretation into the tourism offering.</a:t>
            </a:r>
          </a:p>
          <a:p>
            <a:pPr lvl="2"/>
            <a:r>
              <a:rPr lang="en-GB" dirty="0"/>
              <a:t>- Typically organized for small groups by small-scale, specialized, and locally owned businesses.</a:t>
            </a:r>
          </a:p>
          <a:p>
            <a:pPr lvl="2"/>
            <a:r>
              <a:rPr lang="en-GB" dirty="0"/>
              <a:t>- Minimizing adverse impacts on natural and socio-cultural environments.</a:t>
            </a:r>
          </a:p>
          <a:p>
            <a:pPr lvl="2"/>
            <a:r>
              <a:rPr lang="en-GB" dirty="0"/>
              <a:t>- Supporting the protection of natural and cultural areas through economic benefits.</a:t>
            </a:r>
          </a:p>
          <a:p>
            <a:pPr lvl="2"/>
            <a:r>
              <a:rPr lang="en-GB" dirty="0"/>
              <a:t>- Offering alternative income sources and employment opportunities for local communities.</a:t>
            </a:r>
          </a:p>
          <a:p>
            <a:pPr lvl="2"/>
            <a:r>
              <a:rPr lang="en-GB" dirty="0"/>
              <a:t>- Enhancing conservation awareness among both locals and visitors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378385337"/>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1-4- The success factors for CBT including: </a:t>
            </a:r>
          </a:p>
          <a:p>
            <a:pPr lvl="2"/>
            <a:r>
              <a:rPr lang="en-GB" dirty="0"/>
              <a:t>- Promoting inclusive participation at all community levels while ensuring marginalized groups are not excluded.</a:t>
            </a:r>
          </a:p>
          <a:p>
            <a:pPr lvl="2"/>
            <a:r>
              <a:rPr lang="en-GB" dirty="0"/>
              <a:t>- Staying attentive and responsive to the needs and priorities of the community.</a:t>
            </a:r>
          </a:p>
          <a:p>
            <a:pPr lvl="2"/>
            <a:r>
              <a:rPr lang="en-GB" dirty="0"/>
              <a:t>- Facilitating open communication and collaboration between the community and local government.</a:t>
            </a:r>
          </a:p>
          <a:p>
            <a:pPr lvl="2"/>
            <a:r>
              <a:rPr lang="en-GB" dirty="0"/>
              <a:t>- Developing projects that are both economically sustainable and environmentally friendly.</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2819568887"/>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1-4- The success factors for CBT including: </a:t>
            </a:r>
          </a:p>
          <a:p>
            <a:pPr lvl="2"/>
            <a:r>
              <a:rPr lang="en-GB" dirty="0"/>
              <a:t>- Ensuring an equitable distribution of costs and benefits among all stakeholders.</a:t>
            </a:r>
          </a:p>
          <a:p>
            <a:pPr lvl="2"/>
            <a:r>
              <a:rPr lang="en-GB" dirty="0"/>
              <a:t>- Establishing a transparent and widely recognized organization to represent community interests and uphold genuine ownership.</a:t>
            </a:r>
          </a:p>
          <a:p>
            <a:pPr lvl="2"/>
            <a:r>
              <a:rPr lang="en-GB" dirty="0"/>
              <a:t>- Creating a comprehensive plan for growth or limiting visitor numbers to maintain a balance with the community's and environment's capacity, preventing negative impacts.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937556507"/>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1-5- The Failure of Community-Based Tourism</a:t>
            </a:r>
          </a:p>
          <a:p>
            <a:pPr lvl="2"/>
            <a:r>
              <a:rPr lang="en-GB" b="1" dirty="0"/>
              <a:t>Inadequate Distribution Channels</a:t>
            </a:r>
          </a:p>
          <a:p>
            <a:pPr lvl="2"/>
            <a:r>
              <a:rPr lang="en-GB" dirty="0"/>
              <a:t>- Inefficient or limited means to market and sell tourism services.</a:t>
            </a:r>
          </a:p>
          <a:p>
            <a:pPr lvl="2"/>
            <a:r>
              <a:rPr lang="en-GB" b="1" dirty="0"/>
              <a:t>Weak Market Access</a:t>
            </a:r>
          </a:p>
          <a:p>
            <a:pPr lvl="2"/>
            <a:r>
              <a:rPr lang="en-GB" dirty="0"/>
              <a:t>- Difficulty in reaching target markets and attracting tourists.</a:t>
            </a:r>
          </a:p>
          <a:p>
            <a:pPr lvl="2"/>
            <a:r>
              <a:rPr lang="en-GB" b="1" dirty="0"/>
              <a:t>Lack of Partnerships with the Private Sector</a:t>
            </a:r>
          </a:p>
          <a:p>
            <a:pPr lvl="2"/>
            <a:r>
              <a:rPr lang="en-GB" dirty="0"/>
              <a:t>- Limited collaboration with private enterprises to support and sustain tourism activities.</a:t>
            </a:r>
          </a:p>
          <a:p>
            <a:pPr lvl="2"/>
            <a:r>
              <a:rPr lang="en-GB" b="1" dirty="0"/>
              <a:t>Lack of Tourism Knowledge and Skills Among Locals</a:t>
            </a:r>
          </a:p>
          <a:p>
            <a:pPr lvl="2"/>
            <a:r>
              <a:rPr lang="en-GB" dirty="0"/>
              <a:t>- Insufficient understanding or expertise in tourism planning, management, and service delivery.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3282190338"/>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1-5- The Failure of Community-Based Tourism</a:t>
            </a:r>
          </a:p>
          <a:p>
            <a:pPr lvl="2"/>
            <a:r>
              <a:rPr lang="en-GB" b="1" dirty="0"/>
              <a:t>Inadequate External Funding</a:t>
            </a:r>
          </a:p>
          <a:p>
            <a:pPr lvl="2"/>
            <a:r>
              <a:rPr lang="en-GB" dirty="0"/>
              <a:t>- Insufficient financial support from donors, governments, or other external sources.</a:t>
            </a:r>
          </a:p>
          <a:p>
            <a:pPr lvl="2"/>
            <a:r>
              <a:rPr lang="en-GB" b="1" dirty="0"/>
              <a:t>Minimal Local Participation</a:t>
            </a:r>
          </a:p>
          <a:p>
            <a:pPr lvl="2"/>
            <a:r>
              <a:rPr lang="en-GB" dirty="0"/>
              <a:t>- Low levels of community involvement in decision-making and implementation processes.</a:t>
            </a:r>
          </a:p>
          <a:p>
            <a:pPr lvl="2"/>
            <a:r>
              <a:rPr lang="en-GB" b="1" dirty="0"/>
              <a:t>Scarcity of Resources</a:t>
            </a:r>
          </a:p>
          <a:p>
            <a:pPr lvl="2"/>
            <a:r>
              <a:rPr lang="en-GB" dirty="0"/>
              <a:t>- Limited availability of financial, human, and material resources to support CBT initiatives.</a:t>
            </a:r>
          </a:p>
          <a:p>
            <a:pPr lvl="2"/>
            <a:r>
              <a:rPr lang="en-GB" b="1" dirty="0"/>
              <a:t>Insufficient Tourist Facilities</a:t>
            </a:r>
          </a:p>
          <a:p>
            <a:pPr lvl="2"/>
            <a:r>
              <a:rPr lang="en-GB" dirty="0"/>
              <a:t>- Lack of basic infrastructure and amenities to cater to tourists' needs and expectations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224374571"/>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1-6- Forms of community participation in tourism:</a:t>
            </a:r>
          </a:p>
          <a:p>
            <a:pPr lvl="2"/>
            <a:r>
              <a:rPr lang="en-GB" b="1" dirty="0"/>
              <a:t>1- Spontaneous Participation</a:t>
            </a:r>
          </a:p>
          <a:p>
            <a:pPr lvl="2"/>
            <a:r>
              <a:rPr lang="en-GB" dirty="0"/>
              <a:t>- Bottom-up approach characterized by active and direct involvement from the community.</a:t>
            </a:r>
          </a:p>
          <a:p>
            <a:pPr lvl="2"/>
            <a:r>
              <a:rPr lang="en-GB" dirty="0"/>
              <a:t>- Involves authentic participation, where locals are engaged in decision-making processes.</a:t>
            </a:r>
          </a:p>
          <a:p>
            <a:pPr lvl="2"/>
            <a:r>
              <a:rPr lang="en-GB" dirty="0"/>
              <a:t>- Communities have the freedom to plan and shape their own development.</a:t>
            </a:r>
          </a:p>
          <a:p>
            <a:pPr lvl="2"/>
            <a:r>
              <a:rPr lang="en-GB" dirty="0"/>
              <a:t>- Driven by the community's initiative and desire for self-determination.</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50918872"/>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1-6- Forms of community participation in tourism:</a:t>
            </a:r>
          </a:p>
          <a:p>
            <a:pPr lvl="2"/>
            <a:r>
              <a:rPr lang="en-GB" b="1" dirty="0"/>
              <a:t>2- Induced Participation</a:t>
            </a:r>
          </a:p>
          <a:p>
            <a:pPr lvl="2"/>
            <a:r>
              <a:rPr lang="en-GB" dirty="0"/>
              <a:t>- Top-down approach where participation is passive, formal, and mostly indirect.</a:t>
            </a:r>
          </a:p>
          <a:p>
            <a:pPr lvl="2"/>
            <a:r>
              <a:rPr lang="en-GB" dirty="0"/>
              <a:t>-Often involves tokenism and manipulation, leading to pseudo-participation.</a:t>
            </a:r>
          </a:p>
          <a:p>
            <a:pPr lvl="2"/>
            <a:r>
              <a:rPr lang="en-GB" dirty="0"/>
              <a:t>- Communities may participate in the implementation process and share some benefits.</a:t>
            </a:r>
          </a:p>
          <a:p>
            <a:pPr lvl="2"/>
            <a:r>
              <a:rPr lang="en-GB" dirty="0"/>
              <a:t>- Choices are limited to pre-determined alternatives, and genuine influence on decision-making is minimal.</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1335693470"/>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1-6- Forms of community participation in tourism:</a:t>
            </a:r>
          </a:p>
          <a:p>
            <a:pPr lvl="2"/>
            <a:r>
              <a:rPr lang="en-GB" b="1" dirty="0"/>
              <a:t>3- Coercive Participation</a:t>
            </a:r>
          </a:p>
          <a:p>
            <a:pPr lvl="2"/>
            <a:r>
              <a:rPr lang="en-GB" dirty="0"/>
              <a:t>- Top-down approach with passive, formal, and indirect participation.</a:t>
            </a:r>
          </a:p>
          <a:p>
            <a:pPr lvl="2"/>
            <a:r>
              <a:rPr lang="en-GB" dirty="0"/>
              <a:t>- Communities may be involved in implementation but do not necessarily share in the benefits.</a:t>
            </a:r>
          </a:p>
          <a:p>
            <a:pPr lvl="2"/>
            <a:r>
              <a:rPr lang="en-GB" dirty="0"/>
              <a:t>- Choices are restricted to a few pre-determined options or none at all.</a:t>
            </a:r>
          </a:p>
          <a:p>
            <a:pPr lvl="2"/>
            <a:r>
              <a:rPr lang="en-GB" dirty="0"/>
              <a:t>- Reflects paternalism, non-participation, and a high degree of tokenism and manipulation, where the appearance of participation is created without meaningful influence or control.</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630437842"/>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1-What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1- Socio-cultural Benefits of CBT</a:t>
            </a:r>
          </a:p>
          <a:p>
            <a:pPr lvl="2"/>
            <a:r>
              <a:rPr lang="en-GB" b="1" dirty="0"/>
              <a:t>Enhanced human capital: </a:t>
            </a:r>
          </a:p>
          <a:p>
            <a:pPr lvl="2"/>
            <a:r>
              <a:rPr lang="en-GB" dirty="0"/>
              <a:t>- Providing training and education for locals to improve skills in areas such as planning, production, business development, and managing tourism-related businesses.</a:t>
            </a:r>
          </a:p>
          <a:p>
            <a:pPr lvl="2"/>
            <a:r>
              <a:rPr lang="en-GB" b="1" dirty="0"/>
              <a:t>Enhanced social capital</a:t>
            </a:r>
          </a:p>
          <a:p>
            <a:pPr lvl="2"/>
            <a:r>
              <a:rPr lang="en-GB" b="1" dirty="0"/>
              <a:t>- </a:t>
            </a:r>
            <a:r>
              <a:rPr lang="en-GB" dirty="0"/>
              <a:t>Strengthening community institutions, improving connections, and fostering collaboration among public, non-governmental, private, and civil society organizations in tourism development.</a:t>
            </a:r>
          </a:p>
          <a:p>
            <a:pPr lvl="2"/>
            <a:r>
              <a:rPr lang="en-GB" b="1" dirty="0"/>
              <a:t>Good governance:</a:t>
            </a:r>
          </a:p>
          <a:p>
            <a:pPr lvl="2"/>
            <a:r>
              <a:rPr lang="en-GB" dirty="0"/>
              <a:t>- Promoting participatory planning at all levels, ensuring transparency and accountability.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35627377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1- Socio-cultural Benefits of CBT</a:t>
            </a:r>
          </a:p>
          <a:p>
            <a:pPr lvl="2"/>
            <a:r>
              <a:rPr lang="en-GB" b="1" dirty="0"/>
              <a:t>Community development: </a:t>
            </a:r>
          </a:p>
          <a:p>
            <a:pPr lvl="2"/>
            <a:r>
              <a:rPr lang="en-GB" b="1" dirty="0"/>
              <a:t>- </a:t>
            </a:r>
            <a:r>
              <a:rPr lang="en-GB" dirty="0"/>
              <a:t>Strengthening community identity, pride, social cohesion, empowerment, and social equity by involving locals in the planning, development, management, and monitoring processes, while reducing emigration and attracting immigration.</a:t>
            </a:r>
          </a:p>
          <a:p>
            <a:pPr lvl="2"/>
            <a:r>
              <a:rPr lang="en-GB" b="1" dirty="0"/>
              <a:t>Increased local quality of life: </a:t>
            </a:r>
          </a:p>
          <a:p>
            <a:pPr lvl="2"/>
            <a:r>
              <a:rPr lang="en-GB" dirty="0"/>
              <a:t>- Enhancing local health and living standards through improved sanitation, sewage systems, public facilities, infrastructure, and services like roads, water supply, electricity, and telecommunications.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2824592382"/>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1- Socio-cultural Benefits of CBT</a:t>
            </a:r>
          </a:p>
          <a:p>
            <a:pPr lvl="2"/>
            <a:r>
              <a:rPr lang="en-GB" b="1" dirty="0"/>
              <a:t>Preserving and promoting local culture and heritage:</a:t>
            </a:r>
          </a:p>
          <a:p>
            <a:pPr lvl="2"/>
            <a:r>
              <a:rPr lang="en-GB" dirty="0"/>
              <a:t> - Increasing community engagement in conserving natural, cultural, and heritage resources, as income generation from tourism is directly linked to the preservation of these assets.</a:t>
            </a:r>
          </a:p>
          <a:p>
            <a:pPr lvl="2"/>
            <a:r>
              <a:rPr lang="en-GB" b="1" dirty="0"/>
              <a:t>Improved cultural relations: </a:t>
            </a:r>
          </a:p>
          <a:p>
            <a:pPr lvl="2"/>
            <a:r>
              <a:rPr lang="en-GB" dirty="0"/>
              <a:t>- Fostering inter- and intra-cultural exchange and dialogue between local communities and tourists, enhancing mutual understanding and respect.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86933479"/>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2- Economic Benefits of CBT</a:t>
            </a:r>
          </a:p>
          <a:p>
            <a:pPr lvl="2"/>
            <a:r>
              <a:rPr lang="en-GB" b="1" dirty="0"/>
              <a:t>Increased local income: </a:t>
            </a:r>
          </a:p>
          <a:p>
            <a:pPr lvl="2"/>
            <a:r>
              <a:rPr lang="en-GB" dirty="0"/>
              <a:t>-Boosting revenues and creating employment opportunities.</a:t>
            </a:r>
          </a:p>
          <a:p>
            <a:pPr lvl="2"/>
            <a:r>
              <a:rPr lang="en-GB" b="1" dirty="0"/>
              <a:t>Poverty alleviation: </a:t>
            </a:r>
          </a:p>
          <a:p>
            <a:pPr lvl="2"/>
            <a:r>
              <a:rPr lang="en-GB" dirty="0"/>
              <a:t>- Helping to reduce poverty within the community.</a:t>
            </a:r>
          </a:p>
          <a:p>
            <a:pPr lvl="2"/>
            <a:r>
              <a:rPr lang="en-GB" b="1" dirty="0"/>
              <a:t>Economic recovery: </a:t>
            </a:r>
          </a:p>
          <a:p>
            <a:pPr lvl="2"/>
            <a:r>
              <a:rPr lang="en-GB" dirty="0"/>
              <a:t>- Contributing to the revitalization of local economies.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1979769240"/>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Benefits of Community-Based Tourism</a:t>
            </a:r>
          </a:p>
          <a:p>
            <a:pPr lvl="2"/>
            <a:r>
              <a:rPr lang="en-GB" b="1" dirty="0"/>
              <a:t>Economic Benefits of CBT</a:t>
            </a:r>
          </a:p>
          <a:p>
            <a:pPr lvl="2"/>
            <a:r>
              <a:rPr lang="en-GB" b="1" dirty="0"/>
              <a:t>Improved infrastructure: </a:t>
            </a:r>
          </a:p>
          <a:p>
            <a:pPr lvl="2"/>
            <a:r>
              <a:rPr lang="en-GB" dirty="0"/>
              <a:t>- Enhancing local infrastructure as a result of tourism development.</a:t>
            </a:r>
          </a:p>
          <a:p>
            <a:pPr lvl="2"/>
            <a:r>
              <a:rPr lang="en-GB" b="1" dirty="0"/>
              <a:t>Harmony with other sustainable economic activities:</a:t>
            </a:r>
          </a:p>
          <a:p>
            <a:pPr lvl="2"/>
            <a:r>
              <a:rPr lang="en-GB" dirty="0"/>
              <a:t>- Complementing and aligning with existing sustainable economic initiatives.</a:t>
            </a:r>
          </a:p>
          <a:p>
            <a:pPr lvl="2"/>
            <a:r>
              <a:rPr lang="en-GB" b="1" dirty="0"/>
              <a:t>Development of linkages among sectors: </a:t>
            </a:r>
          </a:p>
          <a:p>
            <a:pPr lvl="2"/>
            <a:r>
              <a:rPr lang="en-GB" dirty="0"/>
              <a:t>- Fostering connections between different economic sectors.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2104640808"/>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2- Economic Benefits of CBT</a:t>
            </a:r>
          </a:p>
          <a:p>
            <a:pPr lvl="2"/>
            <a:r>
              <a:rPr lang="en-GB" b="1" dirty="0"/>
              <a:t>Creation of markets for existing products and services: </a:t>
            </a:r>
          </a:p>
          <a:p>
            <a:pPr lvl="2"/>
            <a:r>
              <a:rPr lang="en-GB" dirty="0"/>
              <a:t>- Opening up new markets for locally produced goods and services.</a:t>
            </a:r>
          </a:p>
          <a:p>
            <a:pPr lvl="2"/>
            <a:r>
              <a:rPr lang="en-GB" b="1" dirty="0"/>
              <a:t>Contribution to balanced development: </a:t>
            </a:r>
          </a:p>
          <a:p>
            <a:pPr lvl="2"/>
            <a:r>
              <a:rPr lang="en-GB" dirty="0"/>
              <a:t>- Promoting economic diversity, reducing reliance on a few sectors, and improving the geographical distribution of employment and income opportunities.</a:t>
            </a:r>
          </a:p>
          <a:p>
            <a:pPr lvl="2"/>
            <a:r>
              <a:rPr lang="en-GB" b="1" dirty="0"/>
              <a:t>Increased flow of resources:</a:t>
            </a:r>
          </a:p>
          <a:p>
            <a:pPr lvl="2"/>
            <a:r>
              <a:rPr lang="en-GB" dirty="0"/>
              <a:t>- </a:t>
            </a:r>
            <a:r>
              <a:rPr lang="en-GB" dirty="0" err="1"/>
              <a:t>Channeling</a:t>
            </a:r>
            <a:r>
              <a:rPr lang="en-GB" dirty="0"/>
              <a:t> more resources into local development projects and initiatives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2762912127"/>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3- Environmental Benefits of CBT</a:t>
            </a:r>
          </a:p>
          <a:p>
            <a:pPr lvl="2"/>
            <a:r>
              <a:rPr lang="en-GB" b="1" dirty="0"/>
              <a:t>Sustainable use and development: </a:t>
            </a:r>
          </a:p>
          <a:p>
            <a:pPr lvl="2"/>
            <a:r>
              <a:rPr lang="en-GB" dirty="0"/>
              <a:t>- Promoting the responsible use and development of sensitive natural environments.</a:t>
            </a:r>
          </a:p>
          <a:p>
            <a:pPr lvl="2"/>
            <a:r>
              <a:rPr lang="en-GB" b="1" dirty="0"/>
              <a:t>Conservation of local natural resources: </a:t>
            </a:r>
          </a:p>
          <a:p>
            <a:pPr lvl="2"/>
            <a:r>
              <a:rPr lang="en-GB" dirty="0"/>
              <a:t>- Ensuring the preservation of local natural assets for future generations.</a:t>
            </a:r>
          </a:p>
          <a:p>
            <a:pPr lvl="2"/>
            <a:r>
              <a:rPr lang="en-GB" b="1" dirty="0"/>
              <a:t>Diversification of resource use: </a:t>
            </a:r>
          </a:p>
          <a:p>
            <a:pPr lvl="2"/>
            <a:r>
              <a:rPr lang="en-GB" dirty="0"/>
              <a:t>- Encouraging the use of a variety of resources instead of over-relying on a single one.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3183372789"/>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a:t>
            </a:r>
            <a:r>
              <a:rPr lang="nl-NL" dirty="0" err="1"/>
              <a:t>What</a:t>
            </a:r>
            <a:r>
              <a:rPr lang="nl-NL" dirty="0"/>
              <a:t> is Community-</a:t>
            </a:r>
            <a:r>
              <a:rPr lang="nl-NL" dirty="0" err="1"/>
              <a:t>Based</a:t>
            </a:r>
            <a:r>
              <a:rPr lang="nl-NL" dirty="0"/>
              <a:t> </a:t>
            </a:r>
            <a:r>
              <a:rPr lang="nl-NL" dirty="0" err="1"/>
              <a:t>Tourism</a:t>
            </a:r>
            <a:r>
              <a:rPr lang="nl-NL" dirty="0"/>
              <a: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1-7- Benefits of Community-Based Tourism</a:t>
            </a:r>
          </a:p>
          <a:p>
            <a:pPr lvl="2"/>
            <a:r>
              <a:rPr lang="en-GB" b="1" dirty="0"/>
              <a:t>3- Environmental Benefits of CBT</a:t>
            </a:r>
          </a:p>
          <a:p>
            <a:pPr lvl="2"/>
            <a:r>
              <a:rPr lang="en-GB" b="1" dirty="0"/>
              <a:t>Promotion of non-consumptive uses: </a:t>
            </a:r>
          </a:p>
          <a:p>
            <a:pPr lvl="2"/>
            <a:r>
              <a:rPr lang="en-GB" dirty="0"/>
              <a:t>- Supporting activities that do not deplete natural resources, such as eco-tourism.</a:t>
            </a:r>
          </a:p>
          <a:p>
            <a:pPr lvl="2"/>
            <a:r>
              <a:rPr lang="en-GB" b="1" dirty="0"/>
              <a:t>Increased environmental awareness: </a:t>
            </a:r>
          </a:p>
          <a:p>
            <a:pPr lvl="2"/>
            <a:r>
              <a:rPr lang="en-GB" dirty="0"/>
              <a:t>- Raising awareness about environmental issues at both national and local levels.</a:t>
            </a:r>
          </a:p>
          <a:p>
            <a:pPr lvl="2"/>
            <a:r>
              <a:rPr lang="en-GB" b="1" dirty="0"/>
              <a:t>Improved understanding of the environment-economic development relationship: </a:t>
            </a:r>
          </a:p>
          <a:p>
            <a:pPr lvl="2"/>
            <a:r>
              <a:rPr lang="en-GB" dirty="0"/>
              <a:t>-Enhancing understanding of how sustainable economic development is linked to environmental preservation</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1181084638"/>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The development process, strategies, and activities for CBT vary depending on the specific characteristics of the destination, such as its geographic, social, cultural, and economic context.</a:t>
            </a:r>
          </a:p>
          <a:p>
            <a:pPr lvl="2"/>
            <a:r>
              <a:rPr lang="en-GB" dirty="0"/>
              <a:t>- As a result, there is no universal framework or standardized approach that applies to all destinations. </a:t>
            </a:r>
          </a:p>
          <a:p>
            <a:pPr lvl="2"/>
            <a:r>
              <a:rPr lang="en-GB" dirty="0"/>
              <a:t>- Each CBT initiative is distinct, shaped by the unique attributes of the destination, its development phase, and the roles, responsibilities, and actions of the involved stakeholders.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1368052919"/>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This concept can be explained through Butler’s Product Life Cycle Model (1980), which outlines the life stages of destinations across six phases: </a:t>
            </a:r>
            <a:r>
              <a:rPr lang="en-GB" b="1" dirty="0"/>
              <a:t>exploration, involvement, development, consolidation, and stagnation</a:t>
            </a:r>
            <a:r>
              <a:rPr lang="en-GB" dirty="0"/>
              <a:t>. </a:t>
            </a:r>
          </a:p>
          <a:p>
            <a:pPr lvl="2"/>
            <a:r>
              <a:rPr lang="en-GB" dirty="0"/>
              <a:t>- Following stagnation, a destination may either enter a stage of decline or witness revitalization.</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pic>
        <p:nvPicPr>
          <p:cNvPr id="3" name="Picture 2">
            <a:extLst>
              <a:ext uri="{FF2B5EF4-FFF2-40B4-BE49-F238E27FC236}">
                <a16:creationId xmlns:a16="http://schemas.microsoft.com/office/drawing/2014/main" id="{763A30DF-D9C2-E7DD-3987-2001C07A51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4461" y="2660238"/>
            <a:ext cx="7642155" cy="3793098"/>
          </a:xfrm>
          <a:prstGeom prst="rect">
            <a:avLst/>
          </a:prstGeom>
        </p:spPr>
      </p:pic>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2207587345"/>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Butler’s Product Life Cycle Model (1980):</a:t>
            </a:r>
          </a:p>
          <a:p>
            <a:pPr lvl="2"/>
            <a:r>
              <a:rPr lang="en-GB" dirty="0"/>
              <a:t>- The exploration stage marks the beginning of a destination's development when it is relatively unknown, with low visitor numbers and limited access, facilities, and local expertise.</a:t>
            </a:r>
          </a:p>
          <a:p>
            <a:pPr lvl="2"/>
            <a:r>
              <a:rPr lang="en-GB" dirty="0"/>
              <a:t>- As the destination is discovered, word-of-mouth advertising by early tourists attracts more potential </a:t>
            </a:r>
            <a:r>
              <a:rPr lang="en-GB" dirty="0" err="1"/>
              <a:t>travelers</a:t>
            </a:r>
            <a:r>
              <a:rPr lang="en-GB" dirty="0"/>
              <a:t>.</a:t>
            </a:r>
          </a:p>
          <a:p>
            <a:pPr lvl="2"/>
            <a:r>
              <a:rPr lang="en-GB" dirty="0"/>
              <a:t>- This increase in interest is often followed by the development of attractions and hospitality amenities to accommodate growing tourist demands.</a:t>
            </a:r>
          </a:p>
          <a:p>
            <a:pPr lvl="2"/>
            <a:r>
              <a:rPr lang="en-GB" dirty="0"/>
              <a:t>- As tourist arrivals continue to rise, </a:t>
            </a:r>
          </a:p>
          <a:p>
            <a:pPr lvl="2"/>
            <a:r>
              <a:rPr lang="en-GB" dirty="0"/>
              <a:t>the destination may reach or exceed its </a:t>
            </a:r>
          </a:p>
          <a:p>
            <a:pPr lvl="2"/>
            <a:r>
              <a:rPr lang="en-GB" dirty="0"/>
              <a:t>carrying capacity, defined by its social and </a:t>
            </a:r>
          </a:p>
          <a:p>
            <a:pPr lvl="2"/>
            <a:r>
              <a:rPr lang="en-GB" dirty="0"/>
              <a:t>environmental limits.</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pic>
        <p:nvPicPr>
          <p:cNvPr id="3" name="Picture 2">
            <a:extLst>
              <a:ext uri="{FF2B5EF4-FFF2-40B4-BE49-F238E27FC236}">
                <a16:creationId xmlns:a16="http://schemas.microsoft.com/office/drawing/2014/main" id="{763A30DF-D9C2-E7DD-3987-2001C07A51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2855" y="2996953"/>
            <a:ext cx="6963761" cy="3456384"/>
          </a:xfrm>
          <a:prstGeom prst="rect">
            <a:avLst/>
          </a:prstGeom>
        </p:spPr>
      </p:pic>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54649441"/>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Butler’s Product Life Cycle Model (1980):</a:t>
            </a:r>
          </a:p>
          <a:p>
            <a:pPr lvl="2"/>
            <a:r>
              <a:rPr lang="en-GB" dirty="0"/>
              <a:t>- At this point, the destination may enter a stagnation stage, where further growth becomes unsustainable without significant interventions.</a:t>
            </a:r>
          </a:p>
          <a:p>
            <a:pPr lvl="2"/>
            <a:r>
              <a:rPr lang="en-GB" dirty="0"/>
              <a:t>- The future of the destination depends on the efforts and decisions of destination authorities:</a:t>
            </a:r>
          </a:p>
          <a:p>
            <a:pPr marL="285750" lvl="2" indent="-285750">
              <a:buFont typeface="Wingdings" pitchFamily="2" charset="2"/>
              <a:buChar char="Ø"/>
            </a:pPr>
            <a:r>
              <a:rPr lang="en-GB" dirty="0"/>
              <a:t>Decline is likely if authorities fail to address challenges effectively or make poor marketing decisions.</a:t>
            </a:r>
          </a:p>
          <a:p>
            <a:pPr marL="285750" lvl="2" indent="-285750">
              <a:buFont typeface="Wingdings" pitchFamily="2" charset="2"/>
              <a:buChar char="Ø"/>
            </a:pPr>
            <a:r>
              <a:rPr lang="en-GB" dirty="0"/>
              <a:t>Rejuvenation is possible if authorities</a:t>
            </a:r>
          </a:p>
          <a:p>
            <a:pPr lvl="2"/>
            <a:r>
              <a:rPr lang="en-GB" dirty="0"/>
              <a:t> identify and address the root causes of</a:t>
            </a:r>
          </a:p>
          <a:p>
            <a:pPr lvl="2"/>
            <a:r>
              <a:rPr lang="en-GB" dirty="0"/>
              <a:t> stagnation, implementing strategies for</a:t>
            </a:r>
          </a:p>
          <a:p>
            <a:pPr lvl="2"/>
            <a:r>
              <a:rPr lang="en-GB" dirty="0"/>
              <a:t> recovery and sustainable growth.</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pic>
        <p:nvPicPr>
          <p:cNvPr id="3" name="Picture 2">
            <a:extLst>
              <a:ext uri="{FF2B5EF4-FFF2-40B4-BE49-F238E27FC236}">
                <a16:creationId xmlns:a16="http://schemas.microsoft.com/office/drawing/2014/main" id="{763A30DF-D9C2-E7DD-3987-2001C07A51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3031" y="2937477"/>
            <a:ext cx="7083585" cy="3515859"/>
          </a:xfrm>
          <a:prstGeom prst="rect">
            <a:avLst/>
          </a:prstGeom>
        </p:spPr>
      </p:pic>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2049492177"/>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Community-based tourism development process has different stages including: </a:t>
            </a:r>
          </a:p>
          <a:p>
            <a:pPr lvl="2"/>
            <a:r>
              <a:rPr lang="en-GB" dirty="0"/>
              <a:t>1- Participatory Planning and Development</a:t>
            </a:r>
          </a:p>
          <a:p>
            <a:pPr lvl="2"/>
            <a:r>
              <a:rPr lang="en-GB" dirty="0"/>
              <a:t>2- Situation Analysis (Research)</a:t>
            </a:r>
          </a:p>
          <a:p>
            <a:pPr lvl="2"/>
            <a:r>
              <a:rPr lang="en-GB" dirty="0"/>
              <a:t>3- Visioning and Planning</a:t>
            </a:r>
          </a:p>
          <a:p>
            <a:pPr lvl="2"/>
            <a:r>
              <a:rPr lang="en-GB" dirty="0"/>
              <a:t>4- Development and Investment</a:t>
            </a:r>
          </a:p>
          <a:p>
            <a:pPr lvl="2"/>
            <a:r>
              <a:rPr lang="en-GB" dirty="0"/>
              <a:t>5- Monitoring and Control</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3440555152"/>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 Participatory Planning and Development</a:t>
            </a:r>
          </a:p>
          <a:p>
            <a:pPr lvl="2"/>
            <a:r>
              <a:rPr lang="en-GB" dirty="0"/>
              <a:t>- The primary principle of CBT is the active participation of all stakeholders in the planning and development process.</a:t>
            </a:r>
          </a:p>
          <a:p>
            <a:pPr lvl="2"/>
            <a:r>
              <a:rPr lang="en-GB" dirty="0"/>
              <a:t>- A communal sense of ownership is essential for the success of CBT.</a:t>
            </a:r>
          </a:p>
          <a:p>
            <a:pPr lvl="2"/>
            <a:r>
              <a:rPr lang="en-GB" dirty="0"/>
              <a:t>- Communities can only actively engage in tourism projects when they feel a strong sense of ownership over the initiatives.</a:t>
            </a:r>
          </a:p>
          <a:p>
            <a:pPr lvl="2"/>
            <a:r>
              <a:rPr lang="en-GB" dirty="0"/>
              <a:t>- Governments play a key role by providing a supportive policy framework that facilitates community involvement in the visioning, planning, development, management, and equitable sharing of CBT benefits and costs.</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3058263599"/>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lnSpcReduction="10000"/>
          </a:bodyPr>
          <a:lstStyle/>
          <a:p>
            <a:pPr lvl="2"/>
            <a:r>
              <a:rPr lang="en-GB" b="1" dirty="0"/>
              <a:t>1- Participatory Planning and Development</a:t>
            </a:r>
          </a:p>
          <a:p>
            <a:pPr lvl="2"/>
            <a:r>
              <a:rPr lang="en-GB" dirty="0"/>
              <a:t>- Civil society organizations (including educational institutions, NGOs, trade associations, and journalists) contribute by:</a:t>
            </a:r>
          </a:p>
          <a:p>
            <a:pPr marL="285750" lvl="2" indent="-285750">
              <a:buFont typeface="Wingdings" pitchFamily="2" charset="2"/>
              <a:buChar char="Ø"/>
            </a:pPr>
            <a:r>
              <a:rPr lang="en-GB" dirty="0"/>
              <a:t>Raising awareness about CBT.</a:t>
            </a:r>
          </a:p>
          <a:p>
            <a:pPr marL="285750" lvl="2" indent="-285750">
              <a:buFont typeface="Wingdings" pitchFamily="2" charset="2"/>
              <a:buChar char="Ø"/>
            </a:pPr>
            <a:r>
              <a:rPr lang="en-GB" dirty="0"/>
              <a:t>Offering awards and recognition.</a:t>
            </a:r>
          </a:p>
          <a:p>
            <a:pPr marL="285750" lvl="2" indent="-285750">
              <a:buFont typeface="Wingdings" pitchFamily="2" charset="2"/>
              <a:buChar char="Ø"/>
            </a:pPr>
            <a:r>
              <a:rPr lang="en-GB" dirty="0"/>
              <a:t>Providing training and disseminating information.</a:t>
            </a:r>
          </a:p>
          <a:p>
            <a:pPr marL="285750" lvl="2" indent="-285750">
              <a:buFont typeface="Wingdings" pitchFamily="2" charset="2"/>
              <a:buChar char="Ø"/>
            </a:pPr>
            <a:r>
              <a:rPr lang="en-GB" dirty="0"/>
              <a:t>Conducting research on CBT practices and impacts.</a:t>
            </a:r>
          </a:p>
          <a:p>
            <a:pPr marL="285750" lvl="2" indent="-285750">
              <a:buFont typeface="Wingdings" pitchFamily="2" charset="2"/>
              <a:buChar char="Ø"/>
            </a:pPr>
            <a:r>
              <a:rPr lang="en-GB" dirty="0"/>
              <a:t>Facilitating collaboration among stakeholders.</a:t>
            </a:r>
          </a:p>
          <a:p>
            <a:pPr marL="285750" lvl="2" indent="-285750">
              <a:buFont typeface="Wingdings" pitchFamily="2" charset="2"/>
              <a:buChar char="Ø"/>
            </a:pPr>
            <a:r>
              <a:rPr lang="en-GB" dirty="0"/>
              <a:t>Assisting locals in voicing their concerns and opinions.</a:t>
            </a:r>
          </a:p>
          <a:p>
            <a:pPr lvl="2"/>
            <a:r>
              <a:rPr lang="en-GB" dirty="0"/>
              <a:t>- Citizen participation is crucial to ensure the planning process is effective, equitable, and legitimate, provided that:</a:t>
            </a:r>
          </a:p>
          <a:p>
            <a:pPr marL="285750" lvl="2" indent="-285750">
              <a:buFont typeface="Wingdings" pitchFamily="2" charset="2"/>
              <a:buChar char="Ø"/>
            </a:pPr>
            <a:r>
              <a:rPr lang="en-GB" dirty="0"/>
              <a:t>Participants represent the entire community.</a:t>
            </a:r>
          </a:p>
          <a:p>
            <a:pPr marL="285750" lvl="2" indent="-285750">
              <a:buFont typeface="Wingdings" pitchFamily="2" charset="2"/>
              <a:buChar char="Ø"/>
            </a:pPr>
            <a:r>
              <a:rPr lang="en-GB" dirty="0"/>
              <a:t>They prioritize collective interests over individual gains</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2143995334"/>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Situation Analysis (Research)</a:t>
            </a:r>
          </a:p>
          <a:p>
            <a:pPr lvl="2"/>
            <a:r>
              <a:rPr lang="en-GB" dirty="0"/>
              <a:t>- Situation Analysis is the initial and crucial stage in the development of Community-Based Tourism (CBT).</a:t>
            </a:r>
          </a:p>
          <a:p>
            <a:pPr lvl="2"/>
            <a:r>
              <a:rPr lang="en-GB" dirty="0"/>
              <a:t>- Research is conducted to ensure the effective and efficient use of limited resources.</a:t>
            </a:r>
          </a:p>
          <a:p>
            <a:pPr lvl="2"/>
            <a:r>
              <a:rPr lang="en-GB" dirty="0"/>
              <a:t>- The current situation of the destination is thoroughly assessed, focusing on key factors and challenges.</a:t>
            </a:r>
          </a:p>
          <a:p>
            <a:pPr lvl="2"/>
            <a:r>
              <a:rPr lang="en-GB" dirty="0"/>
              <a:t>- The process begins with an emphasis on locals as the primary beneficiaries of CBT and its destination brand development.</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3847168623"/>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 Visioning and Planning</a:t>
            </a:r>
          </a:p>
          <a:p>
            <a:pPr lvl="2"/>
            <a:r>
              <a:rPr lang="en-GB" dirty="0"/>
              <a:t>- At this stage, the elements of the CBT destination brand are identified, along with the marketing mix elements tailored for the target markets.</a:t>
            </a:r>
          </a:p>
          <a:p>
            <a:pPr lvl="2"/>
            <a:r>
              <a:rPr lang="en-GB" dirty="0"/>
              <a:t>- Financial resource analysis is conducted to determine the available funds and the support required from governments, donors, and lenders.</a:t>
            </a:r>
          </a:p>
          <a:p>
            <a:pPr lvl="2"/>
            <a:r>
              <a:rPr lang="en-GB" dirty="0"/>
              <a:t>- The policy and programs needed to support CBT are identified.</a:t>
            </a:r>
          </a:p>
          <a:p>
            <a:pPr lvl="2"/>
            <a:r>
              <a:rPr lang="en-GB" dirty="0"/>
              <a:t>- Educational needs for both individual and institutional capacity building are assessed.</a:t>
            </a:r>
          </a:p>
          <a:p>
            <a:pPr lvl="2"/>
            <a:endParaRPr lang="en-GB" b="1"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4087128774"/>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b="1" dirty="0"/>
          </a:p>
          <a:p>
            <a:pPr lvl="2"/>
            <a:r>
              <a:rPr lang="en-GB" b="1" dirty="0"/>
              <a:t>4- Development and Investment</a:t>
            </a:r>
          </a:p>
          <a:p>
            <a:pPr lvl="2"/>
            <a:r>
              <a:rPr lang="en-GB" b="1" dirty="0"/>
              <a:t>- </a:t>
            </a:r>
            <a:r>
              <a:rPr lang="en-GB" dirty="0"/>
              <a:t>The CBT brand concept is finalized, including its </a:t>
            </a:r>
            <a:r>
              <a:rPr lang="en-GB" dirty="0" err="1"/>
              <a:t>color</a:t>
            </a:r>
            <a:r>
              <a:rPr lang="en-GB" dirty="0"/>
              <a:t> scheme, logo, slogan, brand personality, planned steps, actions, and tactics are implemented to bring the concept to life.</a:t>
            </a:r>
          </a:p>
          <a:p>
            <a:pPr lvl="2"/>
            <a:r>
              <a:rPr lang="en-GB" dirty="0"/>
              <a:t>- Necessary investments are made in various forms: financial resources, time and effort, and community hope and commitment</a:t>
            </a:r>
          </a:p>
          <a:p>
            <a:pPr lvl="2"/>
            <a:endParaRPr lang="en-GB" b="1"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493426543"/>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Community-</a:t>
            </a:r>
            <a:r>
              <a:rPr lang="nl-NL" sz="3200" dirty="0" err="1"/>
              <a:t>Based</a:t>
            </a:r>
            <a:r>
              <a:rPr lang="nl-NL" sz="3200" dirty="0"/>
              <a:t> </a:t>
            </a:r>
            <a:r>
              <a:rPr lang="nl-NL" sz="3200" dirty="0" err="1"/>
              <a:t>Tourism</a:t>
            </a:r>
            <a:r>
              <a:rPr lang="nl-NL" sz="3200" dirty="0"/>
              <a:t> Development </a:t>
            </a:r>
            <a:r>
              <a:rPr lang="nl-NL" sz="3200" dirty="0" err="1"/>
              <a:t>Process</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5- Monitoring and Control</a:t>
            </a:r>
          </a:p>
          <a:p>
            <a:pPr lvl="2"/>
            <a:r>
              <a:rPr lang="en-GB" dirty="0"/>
              <a:t>- The criteria and mechanisms established during the Planning Stage are used to evaluate progress and ensure alignment with the goals and objectives.</a:t>
            </a:r>
          </a:p>
          <a:p>
            <a:pPr lvl="2"/>
            <a:r>
              <a:rPr lang="en-GB" dirty="0"/>
              <a:t>- Monitoring occurs at both the micro level (individual business activities) and the macro level (overall destination development).</a:t>
            </a:r>
          </a:p>
          <a:p>
            <a:pPr lvl="2"/>
            <a:r>
              <a:rPr lang="en-GB" dirty="0"/>
              <a:t>- Progress is assessed to:</a:t>
            </a:r>
          </a:p>
          <a:p>
            <a:pPr marL="285750" lvl="2" indent="-285750">
              <a:buFont typeface="Wingdings" pitchFamily="2" charset="2"/>
              <a:buChar char="Ø"/>
            </a:pPr>
            <a:r>
              <a:rPr lang="en-GB" dirty="0"/>
              <a:t>Determine alignment with stated goals.</a:t>
            </a:r>
          </a:p>
          <a:p>
            <a:pPr marL="285750" lvl="2" indent="-285750">
              <a:buFont typeface="Wingdings" pitchFamily="2" charset="2"/>
              <a:buChar char="Ø"/>
            </a:pPr>
            <a:r>
              <a:rPr lang="en-GB" dirty="0"/>
              <a:t>Compare outcomes against benchmarks and milestones.</a:t>
            </a:r>
          </a:p>
          <a:p>
            <a:pPr marL="285750" lvl="2" indent="-285750">
              <a:buFont typeface="Wingdings" pitchFamily="2" charset="2"/>
              <a:buChar char="Ø"/>
            </a:pPr>
            <a:r>
              <a:rPr lang="en-GB" dirty="0"/>
              <a:t>Based on the findings, necessary adjustments are identified and implemented to stay on track</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4" name="TextBox 3">
            <a:extLst>
              <a:ext uri="{FF2B5EF4-FFF2-40B4-BE49-F238E27FC236}">
                <a16:creationId xmlns:a16="http://schemas.microsoft.com/office/drawing/2014/main" id="{468146A6-1F29-1795-54CB-2787C50E1E80}"/>
              </a:ext>
            </a:extLst>
          </p:cNvPr>
          <p:cNvSpPr txBox="1"/>
          <p:nvPr/>
        </p:nvSpPr>
        <p:spPr>
          <a:xfrm>
            <a:off x="5916058" y="623554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446EF190-E241-914A-7975-C4F02142E29D}"/>
              </a:ext>
            </a:extLst>
          </p:cNvPr>
          <p:cNvSpPr txBox="1"/>
          <p:nvPr/>
        </p:nvSpPr>
        <p:spPr>
          <a:xfrm>
            <a:off x="6147412" y="6224530"/>
            <a:ext cx="0" cy="0"/>
          </a:xfrm>
          <a:prstGeom prst="rect">
            <a:avLst/>
          </a:prstGeom>
          <a:noFill/>
        </p:spPr>
        <p:txBody>
          <a:bodyPr wrap="none" lIns="108000" tIns="108000" rIns="108000" bIns="108000" rtlCol="0">
            <a:noAutofit/>
          </a:bodyPr>
          <a:lstStyle/>
          <a:p>
            <a:r>
              <a:rPr lang="en-DE" noProof="0" dirty="0">
                <a:solidFill>
                  <a:schemeClr val="bg2"/>
                </a:solidFill>
              </a:rPr>
              <a:t>                                                       Sourse: Butler (1980).</a:t>
            </a:r>
          </a:p>
        </p:txBody>
      </p:sp>
    </p:spTree>
    <p:extLst>
      <p:ext uri="{BB962C8B-B14F-4D97-AF65-F5344CB8AC3E}">
        <p14:creationId xmlns:p14="http://schemas.microsoft.com/office/powerpoint/2010/main" val="2507688739"/>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05BA89BA-D495-3522-D225-4033FCAF7A17}"/>
              </a:ext>
            </a:extLst>
          </p:cNvPr>
          <p:cNvSpPr>
            <a:spLocks noGrp="1"/>
          </p:cNvSpPr>
          <p:nvPr>
            <p:ph type="body" orient="vert" idx="1"/>
          </p:nvPr>
        </p:nvSpPr>
        <p:spPr/>
        <p:txBody>
          <a:bodyPr>
            <a:normAutofit/>
          </a:bodyPr>
          <a:lstStyle/>
          <a:p>
            <a:pPr marL="0" indent="0" algn="ctr">
              <a:buNone/>
            </a:pPr>
            <a:r>
              <a:rPr lang="en-DE" sz="3200" dirty="0"/>
              <a:t>DISCUSSION </a:t>
            </a:r>
          </a:p>
          <a:p>
            <a:pPr marL="0" indent="0" algn="ctr">
              <a:buNone/>
            </a:pPr>
            <a:endParaRPr lang="en-DE" sz="3200" dirty="0"/>
          </a:p>
          <a:p>
            <a:pPr marL="0" indent="0" algn="ctr">
              <a:buNone/>
            </a:pPr>
            <a:endParaRPr lang="en-DE" sz="3200" dirty="0"/>
          </a:p>
          <a:p>
            <a:pPr marL="0" indent="0" algn="ctr">
              <a:buNone/>
            </a:pPr>
            <a:r>
              <a:rPr lang="en-US" sz="3200" dirty="0"/>
              <a:t>How can we overcome the failure of CBT?</a:t>
            </a:r>
            <a:endParaRPr lang="en-DE" sz="3200" dirty="0"/>
          </a:p>
        </p:txBody>
      </p:sp>
      <p:sp>
        <p:nvSpPr>
          <p:cNvPr id="4" name="Slide Number Placeholder 3">
            <a:extLst>
              <a:ext uri="{FF2B5EF4-FFF2-40B4-BE49-F238E27FC236}">
                <a16:creationId xmlns:a16="http://schemas.microsoft.com/office/drawing/2014/main" id="{1B479CB8-9794-CF42-66FE-E72C543A3A1E}"/>
              </a:ext>
            </a:extLst>
          </p:cNvPr>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3241726523"/>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346</TotalTime>
  <Words>3165</Words>
  <Application>Microsoft Macintosh PowerPoint</Application>
  <PresentationFormat>Custom</PresentationFormat>
  <Paragraphs>337</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Minion</vt:lpstr>
      <vt:lpstr>Arial</vt:lpstr>
      <vt:lpstr>Georgia</vt:lpstr>
      <vt:lpstr>Calibri</vt:lpstr>
      <vt:lpstr>Wingdings</vt:lpstr>
      <vt:lpstr>Corporate template-set Universiteit Leiden</vt:lpstr>
      <vt:lpstr>Sociology of Tourism  European Institute of Innovation, Entrepreneurship and Technology Lessingstraße 79, 13158 Berlin, Germany </vt:lpstr>
      <vt:lpstr>Index</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What is Community-Based Tourism?</vt:lpstr>
      <vt:lpstr>1- What is Community-Based Tourism?</vt:lpstr>
      <vt:lpstr>1- What is Community-Based Tourism?</vt:lpstr>
      <vt:lpstr>1- What is Community-Based Tourism?</vt:lpstr>
      <vt:lpstr>1-What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1- What is Community-Based Tourism?</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2- Community-Based Tourism Development Process</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2025-01-17T14:24:50Z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