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256" r:id="rId5"/>
    <p:sldId id="482" r:id="rId6"/>
    <p:sldId id="355" r:id="rId7"/>
    <p:sldId id="41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5" r:id="rId20"/>
    <p:sldId id="494" r:id="rId21"/>
    <p:sldId id="496" r:id="rId22"/>
    <p:sldId id="497" r:id="rId23"/>
    <p:sldId id="500" r:id="rId24"/>
    <p:sldId id="518" r:id="rId25"/>
    <p:sldId id="501" r:id="rId26"/>
    <p:sldId id="502" r:id="rId27"/>
    <p:sldId id="519" r:id="rId28"/>
    <p:sldId id="520" r:id="rId29"/>
    <p:sldId id="521" r:id="rId30"/>
    <p:sldId id="503" r:id="rId31"/>
    <p:sldId id="504" r:id="rId32"/>
    <p:sldId id="507" r:id="rId33"/>
    <p:sldId id="505" r:id="rId34"/>
    <p:sldId id="506" r:id="rId35"/>
    <p:sldId id="508" r:id="rId36"/>
    <p:sldId id="509" r:id="rId37"/>
    <p:sldId id="510" r:id="rId38"/>
    <p:sldId id="511" r:id="rId39"/>
    <p:sldId id="512" r:id="rId40"/>
    <p:sldId id="513" r:id="rId41"/>
    <p:sldId id="514" r:id="rId42"/>
    <p:sldId id="515" r:id="rId43"/>
    <p:sldId id="516" r:id="rId44"/>
    <p:sldId id="517" r:id="rId45"/>
    <p:sldId id="269" r:id="rId46"/>
  </p:sldIdLst>
  <p:sldSz cx="12198350" cy="6858000"/>
  <p:notesSz cx="6858000" cy="9144000"/>
  <p:embeddedFontLs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Georgia" panose="02040502050405020303" pitchFamily="18" charset="0"/>
      <p:regular r:id="rId53"/>
      <p:bold r:id="rId54"/>
      <p:italic r:id="rId55"/>
      <p:boldItalic r:id="rId56"/>
    </p:embeddedFont>
    <p:embeddedFont>
      <p:font typeface="Minion" panose="02000503070000020003" pitchFamily="2" charset="0"/>
      <p:regular r:id="rId57"/>
      <p:bold r:id="rId58"/>
      <p:italic r:id="rId59"/>
      <p:boldItalic r:id="rId60"/>
    </p:embeddedFont>
  </p:embeddedFontLst>
  <p:custDataLst>
    <p:tags r:id="rId6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  <a:srgbClr val="2E6E77"/>
    <a:srgbClr val="3D8C98"/>
    <a:srgbClr val="A82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1.xml"/><Relationship Id="rId61" Type="http://schemas.openxmlformats.org/officeDocument/2006/relationships/tags" Target="tags/tag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font" Target="fonts/font3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1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6.fntdata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28-01-2026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28-01-2026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28-01-2026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COVID-19 and tourism consumer protection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development of an International Code for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the Protection of Tourists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International Code for the Protection of Tourists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4- The Challenges in Harmonizing Consumer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Protection Standards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32652058-2EB6-87D9-1B1D-1BFCEE25B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-219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1- </a:t>
            </a:r>
            <a:r>
              <a:rPr lang="en-US" sz="3200" b="1" dirty="0">
                <a:solidFill>
                  <a:schemeClr val="bg1"/>
                </a:solidFill>
              </a:rPr>
              <a:t>COVID-19 AND TOURISM CONSUMER PROTECTION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COVID-19 as a Global Tourism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March 2020: WHO declares COVID-19 a global pandemic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Immediate impact on global mobility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Sudden border closures and travel bans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sector among the hardest hit worldwide</a:t>
            </a: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Tourists Stranded Abroad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Millions of tourists stranded internationally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Limited access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Accommodation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Healthcare services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Reliable information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High levels of uncertainty and insecurity</a:t>
            </a:r>
          </a:p>
        </p:txBody>
      </p:sp>
    </p:spTree>
    <p:extLst>
      <p:ext uri="{BB962C8B-B14F-4D97-AF65-F5344CB8AC3E}">
        <p14:creationId xmlns:p14="http://schemas.microsoft.com/office/powerpoint/2010/main" val="264108933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Tourist Vulnerability During the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placed in a vulnerable legal and economic position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Who is responsible for assistance?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Who bears the costs?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Weak bargaining power within the tourism value chain</a:t>
            </a:r>
          </a:p>
        </p:txBody>
      </p:sp>
    </p:spTree>
    <p:extLst>
      <p:ext uri="{BB962C8B-B14F-4D97-AF65-F5344CB8AC3E}">
        <p14:creationId xmlns:p14="http://schemas.microsoft.com/office/powerpoint/2010/main" val="427464024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Confinement in Tourism Facilities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confined in: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Emergence of legal issues related to: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6CBCD7B-D371-4480-AD03-E63B2D6F82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260570"/>
              </p:ext>
            </p:extLst>
          </p:nvPr>
        </p:nvGraphicFramePr>
        <p:xfrm>
          <a:off x="1323754" y="5150626"/>
          <a:ext cx="6503613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213">
                  <a:extLst>
                    <a:ext uri="{9D8B030D-6E8A-4147-A177-3AD203B41FA5}">
                      <a16:colId xmlns:a16="http://schemas.microsoft.com/office/drawing/2014/main" val="3580175387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533296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Liability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Cost allocation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852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Duty of care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5321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FD2893F-085F-ECB2-C4ED-155DD90B7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891930"/>
              </p:ext>
            </p:extLst>
          </p:nvPr>
        </p:nvGraphicFramePr>
        <p:xfrm>
          <a:off x="1323754" y="3781626"/>
          <a:ext cx="5046642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6402">
                  <a:extLst>
                    <a:ext uri="{9D8B030D-6E8A-4147-A177-3AD203B41FA5}">
                      <a16:colId xmlns:a16="http://schemas.microsoft.com/office/drawing/2014/main" val="358017538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533296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Cruise ships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Resorts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852321"/>
                  </a:ext>
                </a:extLst>
              </a:tr>
              <a:tr h="267553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Hotels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53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59328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Lack of Coordination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Poor coordination among: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stakeholders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National authorities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Different countries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Inconsistent and unequal measures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Disparities even within the same country</a:t>
            </a:r>
          </a:p>
        </p:txBody>
      </p:sp>
    </p:spTree>
    <p:extLst>
      <p:ext uri="{BB962C8B-B14F-4D97-AF65-F5344CB8AC3E}">
        <p14:creationId xmlns:p14="http://schemas.microsoft.com/office/powerpoint/2010/main" val="291674244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Repatriation and Assistance Challenges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 responsibility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Assisting tourists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Repatriation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Delays and unequal access to support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Absence of clear international rules</a:t>
            </a:r>
          </a:p>
        </p:txBody>
      </p:sp>
    </p:spTree>
    <p:extLst>
      <p:ext uri="{BB962C8B-B14F-4D97-AF65-F5344CB8AC3E}">
        <p14:creationId xmlns:p14="http://schemas.microsoft.com/office/powerpoint/2010/main" val="40683816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52839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Role of Travel Insurance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Epidemics usually excluded from standard travel insurance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Insurance providers refused responsibility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left without financial protection</a:t>
            </a:r>
          </a:p>
        </p:txBody>
      </p:sp>
    </p:spTree>
    <p:extLst>
      <p:ext uri="{BB962C8B-B14F-4D97-AF65-F5344CB8AC3E}">
        <p14:creationId xmlns:p14="http://schemas.microsoft.com/office/powerpoint/2010/main" val="241372550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Flight Cancellations and Refund Issues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Millions of flights and trips cancelled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Unequal treatment of tourists: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Full refunds for some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Date/route changes at higher costs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Forced acceptance of vouchers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Delays of months in receiving compensation</a:t>
            </a:r>
          </a:p>
        </p:txBody>
      </p:sp>
    </p:spTree>
    <p:extLst>
      <p:ext uri="{BB962C8B-B14F-4D97-AF65-F5344CB8AC3E}">
        <p14:creationId xmlns:p14="http://schemas.microsoft.com/office/powerpoint/2010/main" val="333553533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Fragmentation of International Tourism Law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unified international legal framework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 consumer rights weakly protected globally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COVID-19 exposed major legal gaps</a:t>
            </a:r>
          </a:p>
        </p:txBody>
      </p:sp>
    </p:spTree>
    <p:extLst>
      <p:ext uri="{BB962C8B-B14F-4D97-AF65-F5344CB8AC3E}">
        <p14:creationId xmlns:p14="http://schemas.microsoft.com/office/powerpoint/2010/main" val="324444087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The European Union Case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EU provides relatively high consumer protection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However: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Disparity in national decisions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Lack of coordination among Member States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Highlighted limits of regional protection</a:t>
            </a:r>
          </a:p>
        </p:txBody>
      </p:sp>
    </p:spTree>
    <p:extLst>
      <p:ext uri="{BB962C8B-B14F-4D97-AF65-F5344CB8AC3E}">
        <p14:creationId xmlns:p14="http://schemas.microsoft.com/office/powerpoint/2010/main" val="110707899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Toward an International Legal Framework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for international rules 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 assistance in emergencies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Repatriation mechanisms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minimum global consumer protection standards</a:t>
            </a:r>
          </a:p>
        </p:txBody>
      </p:sp>
    </p:spTree>
    <p:extLst>
      <p:ext uri="{BB962C8B-B14F-4D97-AF65-F5344CB8AC3E}">
        <p14:creationId xmlns:p14="http://schemas.microsoft.com/office/powerpoint/2010/main" val="57702026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Post-COVID Tourism Consumer Protection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Harmonisation</a:t>
            </a:r>
            <a:r>
              <a:rPr lang="en-US" dirty="0">
                <a:solidFill>
                  <a:schemeClr val="bg1"/>
                </a:solidFill>
              </a:rPr>
              <a:t> of consumer rights internationally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Clear definition of tourist rights and obligations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Special focus on crisis and emergency situations</a:t>
            </a:r>
          </a:p>
        </p:txBody>
      </p:sp>
    </p:spTree>
    <p:extLst>
      <p:ext uri="{BB962C8B-B14F-4D97-AF65-F5344CB8AC3E}">
        <p14:creationId xmlns:p14="http://schemas.microsoft.com/office/powerpoint/2010/main" val="315845368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8F4C2B3D-348E-C41B-F56B-D11CEB558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3" y="1977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-1" y="1268760"/>
            <a:ext cx="7395319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2- </a:t>
            </a:r>
            <a:r>
              <a:rPr lang="en-US" sz="3200" b="1" dirty="0">
                <a:solidFill>
                  <a:schemeClr val="bg1"/>
                </a:solidFill>
              </a:rPr>
              <a:t>THE DEVELOPMENT OF AN INTERNATIONAL CODE FOR THE PROTECTION OF TOURISTS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201024048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UNWTO Initiative (2020)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September 2020: UNWTO Executive Council establishes an intergovernmental committee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Objective: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Develop an International Code for the Protection of Tourists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40053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UNWTO Emergency Recommendations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October 2020: UNWTO Secretariat issues recommendations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 on assistance to tourists in emergency situations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Intended to form Chapter 1 of the Code</a:t>
            </a:r>
          </a:p>
        </p:txBody>
      </p:sp>
    </p:spTree>
    <p:extLst>
      <p:ext uri="{BB962C8B-B14F-4D97-AF65-F5344CB8AC3E}">
        <p14:creationId xmlns:p14="http://schemas.microsoft.com/office/powerpoint/2010/main" val="321256959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Building on Previous UNWTO Work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Draft international conventions on tourist protection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Previous work on rights and obligations of tourism service providers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Code builds on existing legal and policy frameworks</a:t>
            </a:r>
          </a:p>
        </p:txBody>
      </p:sp>
    </p:spTree>
    <p:extLst>
      <p:ext uri="{BB962C8B-B14F-4D97-AF65-F5344CB8AC3E}">
        <p14:creationId xmlns:p14="http://schemas.microsoft.com/office/powerpoint/2010/main" val="335272881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Objectives of Chapter 1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a Common Terminology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Clarify Scope and Meaning of Terms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Facilitate Application and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54890039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Objectives of Chapter 2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Minimum International Standards for Emergency Assistance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Prevention of Emergencies and Disruptions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Information Provision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Direct Assistance to Tourists in Emergencies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Repatriation and Travel Support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Cooperation and Coordination</a:t>
            </a:r>
          </a:p>
        </p:txBody>
      </p:sp>
    </p:spTree>
    <p:extLst>
      <p:ext uri="{BB962C8B-B14F-4D97-AF65-F5344CB8AC3E}">
        <p14:creationId xmlns:p14="http://schemas.microsoft.com/office/powerpoint/2010/main" val="38024468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Four Core Themes of Chapter 2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Prevention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Information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Assistance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Repatriation</a:t>
            </a:r>
          </a:p>
        </p:txBody>
      </p:sp>
    </p:spTree>
    <p:extLst>
      <p:ext uri="{BB962C8B-B14F-4D97-AF65-F5344CB8AC3E}">
        <p14:creationId xmlns:p14="http://schemas.microsoft.com/office/powerpoint/2010/main" val="3530142704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Ex-Post and Ex-Ante Protection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Ex-post: Assistance and repatriation during emergencies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Ex-ante: Prevention and information obligations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 on preparedness and risk reduction</a:t>
            </a:r>
          </a:p>
        </p:txBody>
      </p:sp>
    </p:spTree>
    <p:extLst>
      <p:ext uri="{BB962C8B-B14F-4D97-AF65-F5344CB8AC3E}">
        <p14:creationId xmlns:p14="http://schemas.microsoft.com/office/powerpoint/2010/main" val="74043469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3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Harmonize Minimum International Standards for Consumer Protection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Strengthen Contractual Protection of Tourists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Tourist Rights in Emergency Situations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Set Principles for Digital Tourism Services</a:t>
            </a:r>
          </a:p>
        </p:txBody>
      </p:sp>
    </p:spTree>
    <p:extLst>
      <p:ext uri="{BB962C8B-B14F-4D97-AF65-F5344CB8AC3E}">
        <p14:creationId xmlns:p14="http://schemas.microsoft.com/office/powerpoint/2010/main" val="412228700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4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Alternative Dispute Resolution (ADR)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Reduce Litigation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Fair and Non-Discriminatory Solutions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Provide Expedited and Efficient Processes</a:t>
            </a:r>
          </a:p>
        </p:txBody>
      </p:sp>
    </p:spTree>
    <p:extLst>
      <p:ext uri="{BB962C8B-B14F-4D97-AF65-F5344CB8AC3E}">
        <p14:creationId xmlns:p14="http://schemas.microsoft.com/office/powerpoint/2010/main" val="194366465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4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Alternative Dispute Resolution (ADR)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Reduce Litigation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Fair and Non-Discriminatory Solutions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Provide Expedited and Efficient Processes</a:t>
            </a:r>
          </a:p>
        </p:txBody>
      </p:sp>
    </p:spTree>
    <p:extLst>
      <p:ext uri="{BB962C8B-B14F-4D97-AF65-F5344CB8AC3E}">
        <p14:creationId xmlns:p14="http://schemas.microsoft.com/office/powerpoint/2010/main" val="226868264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3EDEAA80-FAA1-2149-4765-47D73AFD0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3" y="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-1" y="1268760"/>
            <a:ext cx="7395319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3- </a:t>
            </a:r>
            <a:r>
              <a:rPr lang="en-US" sz="3200" b="1" dirty="0">
                <a:solidFill>
                  <a:schemeClr val="bg1"/>
                </a:solidFill>
              </a:rPr>
              <a:t>INTERNATIONAL CODE FOR THE PROTECTION OF TOURISTS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428815523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Role of UNWTO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UNWTO leading efforts to develop international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Current work on an International Code for the Protection of Tourists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Builds on earlier, unfinished legal initiatives</a:t>
            </a:r>
          </a:p>
        </p:txBody>
      </p:sp>
    </p:spTree>
    <p:extLst>
      <p:ext uri="{BB962C8B-B14F-4D97-AF65-F5344CB8AC3E}">
        <p14:creationId xmlns:p14="http://schemas.microsoft.com/office/powerpoint/2010/main" val="279853540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First Draft Convention (2011)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UNWTO General Assembly launches draft convention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Initial scope limited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Assistance to tourists in emergency situations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Selected accommodation standards</a:t>
            </a:r>
          </a:p>
        </p:txBody>
      </p:sp>
    </p:spTree>
    <p:extLst>
      <p:ext uri="{BB962C8B-B14F-4D97-AF65-F5344CB8AC3E}">
        <p14:creationId xmlns:p14="http://schemas.microsoft.com/office/powerpoint/2010/main" val="1126498041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Origins: Icelandic Volcano Crisis (2010)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Volcanic ash cloud disrupted global travel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Airspace closures across Europe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Thousands of tourists stranded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 assistance and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93391388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Similarities with COVID-19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Border closures and travel bans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Stranded tourists worldwide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Lack of coordination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Unclear allocation of responsibilities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COVID-19 impacts far greater in scale</a:t>
            </a:r>
          </a:p>
        </p:txBody>
      </p:sp>
    </p:spTree>
    <p:extLst>
      <p:ext uri="{BB962C8B-B14F-4D97-AF65-F5344CB8AC3E}">
        <p14:creationId xmlns:p14="http://schemas.microsoft.com/office/powerpoint/2010/main" val="305115440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Request to Expand the Mandate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Working group included: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Member States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International organizations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sector stakeholders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Argued scope was too narrow</a:t>
            </a:r>
          </a:p>
        </p:txBody>
      </p:sp>
    </p:spTree>
    <p:extLst>
      <p:ext uri="{BB962C8B-B14F-4D97-AF65-F5344CB8AC3E}">
        <p14:creationId xmlns:p14="http://schemas.microsoft.com/office/powerpoint/2010/main" val="62261803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Why Expansion Was Needed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is cross-border by nature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National laws differ widely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Existing international rules insufficient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to </a:t>
            </a:r>
            <a:r>
              <a:rPr lang="en-US" dirty="0" err="1">
                <a:solidFill>
                  <a:schemeClr val="bg1"/>
                </a:solidFill>
              </a:rPr>
              <a:t>harmonise</a:t>
            </a:r>
            <a:r>
              <a:rPr lang="en-US" dirty="0">
                <a:solidFill>
                  <a:schemeClr val="bg1"/>
                </a:solidFill>
              </a:rPr>
              <a:t> national legislations</a:t>
            </a:r>
          </a:p>
        </p:txBody>
      </p:sp>
    </p:spTree>
    <p:extLst>
      <p:ext uri="{BB962C8B-B14F-4D97-AF65-F5344CB8AC3E}">
        <p14:creationId xmlns:p14="http://schemas.microsoft.com/office/powerpoint/2010/main" val="319409151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Inclusion of Package Travel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Scope expanded to include package travel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Coincided with EU revision of Package Travel Directive (1999)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Strengthened consumer protection dimension</a:t>
            </a:r>
          </a:p>
        </p:txBody>
      </p:sp>
    </p:spTree>
    <p:extLst>
      <p:ext uri="{BB962C8B-B14F-4D97-AF65-F5344CB8AC3E}">
        <p14:creationId xmlns:p14="http://schemas.microsoft.com/office/powerpoint/2010/main" val="394606638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Design of the Draft Convention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Combination of: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Mandatory minimum standards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Voluntary recommended practices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Aim: balance commitment and flexibility</a:t>
            </a:r>
          </a:p>
        </p:txBody>
      </p:sp>
    </p:spTree>
    <p:extLst>
      <p:ext uri="{BB962C8B-B14F-4D97-AF65-F5344CB8AC3E}">
        <p14:creationId xmlns:p14="http://schemas.microsoft.com/office/powerpoint/2010/main" val="120135286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Guarantees for Ratifying States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Minimum protection framework ensured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Flexibility for voluntary implementation of other provisions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Attempt to encourage broader participation</a:t>
            </a:r>
          </a:p>
        </p:txBody>
      </p:sp>
    </p:spTree>
    <p:extLst>
      <p:ext uri="{BB962C8B-B14F-4D97-AF65-F5344CB8AC3E}">
        <p14:creationId xmlns:p14="http://schemas.microsoft.com/office/powerpoint/2010/main" val="584507419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Political Challenges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- 2017 survey among Member States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Very low interest in negotiating binding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Lack of political will</a:t>
            </a:r>
          </a:p>
        </p:txBody>
      </p:sp>
    </p:spTree>
    <p:extLst>
      <p:ext uri="{BB962C8B-B14F-4D97-AF65-F5344CB8AC3E}">
        <p14:creationId xmlns:p14="http://schemas.microsoft.com/office/powerpoint/2010/main" val="159923193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Link to the International Code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International Code revives earlier efforts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Focuses on realistic, flexible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Emphasis on emergencies and consumer rights</a:t>
            </a:r>
          </a:p>
        </p:txBody>
      </p:sp>
    </p:spTree>
    <p:extLst>
      <p:ext uri="{BB962C8B-B14F-4D97-AF65-F5344CB8AC3E}">
        <p14:creationId xmlns:p14="http://schemas.microsoft.com/office/powerpoint/2010/main" val="1882748950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6A6AE-0F88-5D80-6655-95EF4971F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7057" y="1977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315200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4- </a:t>
            </a:r>
            <a:r>
              <a:rPr lang="en-US" sz="2800" b="1" dirty="0">
                <a:solidFill>
                  <a:schemeClr val="bg1"/>
                </a:solidFill>
              </a:rPr>
              <a:t>THE CHALLENGES IN HARMONIZING CONSUMER PROTECTION STANDARDS</a:t>
            </a:r>
          </a:p>
          <a:p>
            <a:pPr algn="ctr"/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734894651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E6E56A-BB98-055B-86DC-FC0103154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836712"/>
            <a:ext cx="4896544" cy="656759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Challenges in Harmonizing Consumer Protection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Link to the International Code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International Code revives earlier efforts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Focuses on realistic, flexible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Emphasis on emergencies and consumer rights</a:t>
            </a:r>
          </a:p>
        </p:txBody>
      </p:sp>
    </p:spTree>
    <p:extLst>
      <p:ext uri="{BB962C8B-B14F-4D97-AF65-F5344CB8AC3E}">
        <p14:creationId xmlns:p14="http://schemas.microsoft.com/office/powerpoint/2010/main" val="2410359994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E6E56A-BB98-055B-86DC-FC0103154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836712"/>
            <a:ext cx="4896544" cy="656759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Challenges in Harmonizing Consumer Protection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Discussion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bg1"/>
                </a:solidFill>
              </a:rPr>
              <a:t>What are the Challenges in Harmonizing Consumer Protection Standards Globally?</a:t>
            </a:r>
          </a:p>
        </p:txBody>
      </p:sp>
    </p:spTree>
    <p:extLst>
      <p:ext uri="{BB962C8B-B14F-4D97-AF65-F5344CB8AC3E}">
        <p14:creationId xmlns:p14="http://schemas.microsoft.com/office/powerpoint/2010/main" val="4200871718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1190217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3970</TotalTime>
  <Words>1440</Words>
  <Application>Microsoft Macintosh PowerPoint</Application>
  <PresentationFormat>Custom</PresentationFormat>
  <Paragraphs>318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242</cp:revision>
  <dcterms:created xsi:type="dcterms:W3CDTF">2023-10-18T00:40:52Z</dcterms:created>
  <dcterms:modified xsi:type="dcterms:W3CDTF">2026-01-28T14:06:06Z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