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599" autoAdjust="0"/>
  </p:normalViewPr>
  <p:slideViewPr>
    <p:cSldViewPr snapToGrid="0">
      <p:cViewPr varScale="1">
        <p:scale>
          <a:sx n="63" d="100"/>
          <a:sy n="63" d="100"/>
        </p:scale>
        <p:origin x="102" y="10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5651E8-249F-46B2-8234-071C9DCFF184}" type="datetimeFigureOut">
              <a:rPr lang="en-US" smtClean="0"/>
              <a:t>5/21/2025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1B914E-912F-4D32-803B-3CBBE1DAB333}" type="slidenum">
              <a:rPr lang="en-US" smtClean="0"/>
              <a:t>‹#›</a:t>
            </a:fld>
            <a:endParaRPr lang="en-US"/>
          </a:p>
        </p:txBody>
      </p:sp>
    </p:spTree>
    <p:extLst>
      <p:ext uri="{BB962C8B-B14F-4D97-AF65-F5344CB8AC3E}">
        <p14:creationId xmlns:p14="http://schemas.microsoft.com/office/powerpoint/2010/main" val="24059960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Scope</a:t>
            </a:r>
          </a:p>
          <a:p>
            <a:r>
              <a:rPr lang="en-US" sz="1200" kern="1200" dirty="0">
                <a:solidFill>
                  <a:schemeClr val="tx1"/>
                </a:solidFill>
                <a:effectLst/>
                <a:latin typeface="+mn-lt"/>
                <a:ea typeface="+mn-ea"/>
                <a:cs typeface="+mn-cs"/>
              </a:rPr>
              <a:t>The scope of this assignment includes </a:t>
            </a:r>
            <a:r>
              <a:rPr lang="en-US" sz="1200" kern="1200" dirty="0" err="1">
                <a:solidFill>
                  <a:schemeClr val="tx1"/>
                </a:solidFill>
                <a:effectLst/>
                <a:latin typeface="+mn-lt"/>
                <a:ea typeface="+mn-ea"/>
                <a:cs typeface="+mn-cs"/>
              </a:rPr>
              <a:t>analysing</a:t>
            </a:r>
            <a:r>
              <a:rPr lang="en-US" sz="1200" kern="1200" dirty="0">
                <a:solidFill>
                  <a:schemeClr val="tx1"/>
                </a:solidFill>
                <a:effectLst/>
                <a:latin typeface="+mn-lt"/>
                <a:ea typeface="+mn-ea"/>
                <a:cs typeface="+mn-cs"/>
              </a:rPr>
              <a:t> the impact of the COVID-19 pandemic on the tourism startup workforce in </a:t>
            </a:r>
            <a:r>
              <a:rPr lang="en-US" sz="1200" b="1" i="1" kern="1200" dirty="0">
                <a:solidFill>
                  <a:schemeClr val="tx1"/>
                </a:solidFill>
                <a:effectLst/>
                <a:latin typeface="+mn-lt"/>
                <a:ea typeface="+mn-ea"/>
                <a:cs typeface="+mn-cs"/>
              </a:rPr>
              <a:t>“South America”</a:t>
            </a:r>
            <a:r>
              <a:rPr lang="en-US" sz="1200" kern="1200" dirty="0">
                <a:solidFill>
                  <a:schemeClr val="tx1"/>
                </a:solidFill>
                <a:effectLst/>
                <a:latin typeface="+mn-lt"/>
                <a:ea typeface="+mn-ea"/>
                <a:cs typeface="+mn-cs"/>
              </a:rPr>
              <a:t> and identifying strategies to enhance workforce resilience. It will focus on </a:t>
            </a:r>
            <a:r>
              <a:rPr lang="en-US" sz="1200" b="1" i="1" kern="1200" dirty="0">
                <a:solidFill>
                  <a:schemeClr val="tx1"/>
                </a:solidFill>
                <a:effectLst/>
                <a:latin typeface="+mn-lt"/>
                <a:ea typeface="+mn-ea"/>
                <a:cs typeface="+mn-cs"/>
              </a:rPr>
              <a:t>“gig workers”</a:t>
            </a:r>
            <a:r>
              <a:rPr lang="en-US" sz="1200" kern="1200" dirty="0">
                <a:solidFill>
                  <a:schemeClr val="tx1"/>
                </a:solidFill>
                <a:effectLst/>
                <a:latin typeface="+mn-lt"/>
                <a:ea typeface="+mn-ea"/>
                <a:cs typeface="+mn-cs"/>
              </a:rPr>
              <a:t>, roles that combine remote and in-office tasks and using digital means to bring new employees on board. Additionally, the assignment involves creating posts for social media jobs, rebranding the </a:t>
            </a:r>
            <a:r>
              <a:rPr lang="en-US" sz="1200" b="1" i="1" kern="1200" dirty="0">
                <a:solidFill>
                  <a:schemeClr val="tx1"/>
                </a:solidFill>
                <a:effectLst/>
                <a:latin typeface="+mn-lt"/>
                <a:ea typeface="+mn-ea"/>
                <a:cs typeface="+mn-cs"/>
              </a:rPr>
              <a:t>“EVP and using AI tools”</a:t>
            </a:r>
            <a:r>
              <a:rPr lang="en-US" sz="1200" kern="1200" dirty="0">
                <a:solidFill>
                  <a:schemeClr val="tx1"/>
                </a:solidFill>
                <a:effectLst/>
                <a:latin typeface="+mn-lt"/>
                <a:ea typeface="+mn-ea"/>
                <a:cs typeface="+mn-cs"/>
              </a:rPr>
              <a:t> to track how employees are doing. It also suggests methods to incorporate wellness practices for a sustainable development strategy.</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2</a:t>
            </a:fld>
            <a:endParaRPr lang="en-US"/>
          </a:p>
        </p:txBody>
      </p:sp>
    </p:spTree>
    <p:extLst>
      <p:ext uri="{BB962C8B-B14F-4D97-AF65-F5344CB8AC3E}">
        <p14:creationId xmlns:p14="http://schemas.microsoft.com/office/powerpoint/2010/main" val="1622088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1. Leveraging Gig Workers:</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With such a platform, scheduling and registering</a:t>
            </a:r>
            <a:r>
              <a:rPr lang="en-US" sz="1200" b="1" i="1" kern="1200" dirty="0">
                <a:solidFill>
                  <a:schemeClr val="tx1"/>
                </a:solidFill>
                <a:effectLst/>
                <a:latin typeface="+mn-lt"/>
                <a:ea typeface="+mn-ea"/>
                <a:cs typeface="+mn-cs"/>
              </a:rPr>
              <a:t> “gig workers”</a:t>
            </a:r>
            <a:r>
              <a:rPr lang="en-US" sz="1200" kern="1200" dirty="0">
                <a:solidFill>
                  <a:schemeClr val="tx1"/>
                </a:solidFill>
                <a:effectLst/>
                <a:latin typeface="+mn-lt"/>
                <a:ea typeface="+mn-ea"/>
                <a:cs typeface="+mn-cs"/>
              </a:rPr>
              <a:t> can become much simpler for organizations. In addition, giving workers training on the company’s values and customer service helps them keep up standards even when their work is temporary.</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3</a:t>
            </a:fld>
            <a:endParaRPr lang="en-US"/>
          </a:p>
        </p:txBody>
      </p:sp>
    </p:spTree>
    <p:extLst>
      <p:ext uri="{BB962C8B-B14F-4D97-AF65-F5344CB8AC3E}">
        <p14:creationId xmlns:p14="http://schemas.microsoft.com/office/powerpoint/2010/main" val="945846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3. Implementing Digital Onboarding:</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Digital onboarding is vital for integrating both gig and hybrid workers quickly and effectively. An effective system for digital onboarding offers virtual orientation, e-courses on ethics, security and interacting with customers (</a:t>
            </a:r>
            <a:r>
              <a:rPr lang="en-US" sz="1200" kern="1200" dirty="0" err="1">
                <a:solidFill>
                  <a:schemeClr val="tx1"/>
                </a:solidFill>
                <a:effectLst/>
                <a:latin typeface="+mn-lt"/>
                <a:ea typeface="+mn-ea"/>
                <a:cs typeface="+mn-cs"/>
              </a:rPr>
              <a:t>Zuiker</a:t>
            </a:r>
            <a:r>
              <a:rPr lang="en-US" sz="1200" kern="1200" dirty="0">
                <a:solidFill>
                  <a:schemeClr val="tx1"/>
                </a:solidFill>
                <a:effectLst/>
                <a:latin typeface="+mn-lt"/>
                <a:ea typeface="+mn-ea"/>
                <a:cs typeface="+mn-cs"/>
              </a:rPr>
              <a:t> &amp; </a:t>
            </a:r>
            <a:r>
              <a:rPr lang="en-US" sz="1200" kern="1200" dirty="0" err="1">
                <a:solidFill>
                  <a:schemeClr val="tx1"/>
                </a:solidFill>
                <a:effectLst/>
                <a:latin typeface="+mn-lt"/>
                <a:ea typeface="+mn-ea"/>
                <a:cs typeface="+mn-cs"/>
              </a:rPr>
              <a:t>Westerlaken</a:t>
            </a:r>
            <a:r>
              <a:rPr lang="en-US" sz="1200" kern="1200" dirty="0">
                <a:solidFill>
                  <a:schemeClr val="tx1"/>
                </a:solidFill>
                <a:effectLst/>
                <a:latin typeface="+mn-lt"/>
                <a:ea typeface="+mn-ea"/>
                <a:cs typeface="+mn-cs"/>
              </a:rPr>
              <a:t>, 2024). Using AI for training gives employees a personalized approach, and checklists make it certain that all required elements are finished. Besides, guiding employees through their onboarding tasks using a mobile app improves participation and cuts down on the time it takes to train them. Training materials offered as part of digital onboarding assist remote workers in staying informed (</a:t>
            </a:r>
            <a:r>
              <a:rPr lang="en-US" sz="1200" kern="1200" dirty="0" err="1">
                <a:solidFill>
                  <a:schemeClr val="tx1"/>
                </a:solidFill>
                <a:effectLst/>
                <a:latin typeface="+mn-lt"/>
                <a:ea typeface="+mn-ea"/>
                <a:cs typeface="+mn-cs"/>
              </a:rPr>
              <a:t>Godinho</a:t>
            </a:r>
            <a:r>
              <a:rPr lang="en-US" sz="1200" kern="1200" dirty="0">
                <a:solidFill>
                  <a:schemeClr val="tx1"/>
                </a:solidFill>
                <a:effectLst/>
                <a:latin typeface="+mn-lt"/>
                <a:ea typeface="+mn-ea"/>
                <a:cs typeface="+mn-cs"/>
              </a:rPr>
              <a:t> et al. 2023).</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Building a resilient workforce in the tourism startup sector requires a multifaceted approach, integrating </a:t>
            </a:r>
            <a:r>
              <a:rPr lang="en-US" sz="1200" b="1" i="1" kern="1200" dirty="0">
                <a:solidFill>
                  <a:schemeClr val="tx1"/>
                </a:solidFill>
                <a:effectLst/>
                <a:latin typeface="+mn-lt"/>
                <a:ea typeface="+mn-ea"/>
                <a:cs typeface="+mn-cs"/>
              </a:rPr>
              <a:t>“gig workers, hybrid roles, and digital onboarding”</a:t>
            </a:r>
            <a:r>
              <a:rPr lang="en-US" sz="1200" kern="1200" dirty="0">
                <a:solidFill>
                  <a:schemeClr val="tx1"/>
                </a:solidFill>
                <a:effectLst/>
                <a:latin typeface="+mn-lt"/>
                <a:ea typeface="+mn-ea"/>
                <a:cs typeface="+mn-cs"/>
              </a:rPr>
              <a:t>. Tourism startups that focus on flexible, skill-based and supportive workplaces are better equipped to recover after COVID and maintain loyalty among their employees.</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4</a:t>
            </a:fld>
            <a:endParaRPr lang="en-US"/>
          </a:p>
        </p:txBody>
      </p:sp>
    </p:spTree>
    <p:extLst>
      <p:ext uri="{BB962C8B-B14F-4D97-AF65-F5344CB8AC3E}">
        <p14:creationId xmlns:p14="http://schemas.microsoft.com/office/powerpoint/2010/main" val="3660522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job posts are described in interesting ways, using images and symbols like </a:t>
            </a:r>
            <a:r>
              <a:rPr lang="en-US" sz="1200" kern="1200" dirty="0" err="1">
                <a:solidFill>
                  <a:schemeClr val="tx1"/>
                </a:solidFill>
                <a:effectLst/>
                <a:latin typeface="+mn-lt"/>
                <a:ea typeface="+mn-ea"/>
                <a:cs typeface="+mn-cs"/>
              </a:rPr>
              <a:t>emojis</a:t>
            </a:r>
            <a:r>
              <a:rPr lang="en-US" sz="1200" kern="1200" dirty="0">
                <a:solidFill>
                  <a:schemeClr val="tx1"/>
                </a:solidFill>
                <a:effectLst/>
                <a:latin typeface="+mn-lt"/>
                <a:ea typeface="+mn-ea"/>
                <a:cs typeface="+mn-cs"/>
              </a:rPr>
              <a:t> to </a:t>
            </a:r>
            <a:r>
              <a:rPr lang="en-US" sz="1200" kern="1200" dirty="0" err="1">
                <a:solidFill>
                  <a:schemeClr val="tx1"/>
                </a:solidFill>
                <a:effectLst/>
                <a:latin typeface="+mn-lt"/>
                <a:ea typeface="+mn-ea"/>
                <a:cs typeface="+mn-cs"/>
              </a:rPr>
              <a:t>emphasise</a:t>
            </a:r>
            <a:r>
              <a:rPr lang="en-US" sz="1200" kern="1200" dirty="0">
                <a:solidFill>
                  <a:schemeClr val="tx1"/>
                </a:solidFill>
                <a:effectLst/>
                <a:latin typeface="+mn-lt"/>
                <a:ea typeface="+mn-ea"/>
                <a:cs typeface="+mn-cs"/>
              </a:rPr>
              <a:t> that one can work from home and enjoy fair compensation. This shows that the company is targeting skilled workers who prefer remote work. The posts further highlight the importance of advancing in a career and gaining diverse abilities, especially for digital marketers, web designers and staff involved in managing clients (</a:t>
            </a:r>
            <a:r>
              <a:rPr lang="en-US" sz="1200" kern="1200" dirty="0" err="1">
                <a:solidFill>
                  <a:schemeClr val="tx1"/>
                </a:solidFill>
                <a:effectLst/>
                <a:latin typeface="+mn-lt"/>
                <a:ea typeface="+mn-ea"/>
                <a:cs typeface="+mn-cs"/>
              </a:rPr>
              <a:t>linkedin</a:t>
            </a:r>
            <a:r>
              <a:rPr lang="en-US" sz="1200" kern="1200" dirty="0">
                <a:solidFill>
                  <a:schemeClr val="tx1"/>
                </a:solidFill>
                <a:effectLst/>
                <a:latin typeface="+mn-lt"/>
                <a:ea typeface="+mn-ea"/>
                <a:cs typeface="+mn-cs"/>
              </a:rPr>
              <a:t>, 2025). The jobs are advertised as paying USD salaries to appeal to workers in </a:t>
            </a:r>
            <a:r>
              <a:rPr lang="en-US" sz="1200" b="1" i="1" kern="1200" dirty="0">
                <a:solidFill>
                  <a:schemeClr val="tx1"/>
                </a:solidFill>
                <a:effectLst/>
                <a:latin typeface="+mn-lt"/>
                <a:ea typeface="+mn-ea"/>
                <a:cs typeface="+mn-cs"/>
              </a:rPr>
              <a:t>“Latin America”</a:t>
            </a:r>
            <a:r>
              <a:rPr lang="en-US" sz="1200" kern="1200" dirty="0">
                <a:solidFill>
                  <a:schemeClr val="tx1"/>
                </a:solidFill>
                <a:effectLst/>
                <a:latin typeface="+mn-lt"/>
                <a:ea typeface="+mn-ea"/>
                <a:cs typeface="+mn-cs"/>
              </a:rPr>
              <a:t> who want steady income and to advance financially (</a:t>
            </a:r>
            <a:r>
              <a:rPr lang="en-US" sz="1200" kern="1200" dirty="0" err="1">
                <a:solidFill>
                  <a:schemeClr val="tx1"/>
                </a:solidFill>
                <a:effectLst/>
                <a:latin typeface="+mn-lt"/>
                <a:ea typeface="+mn-ea"/>
                <a:cs typeface="+mn-cs"/>
              </a:rPr>
              <a:t>linkedin</a:t>
            </a:r>
            <a:r>
              <a:rPr lang="en-US" sz="1200" kern="1200" dirty="0">
                <a:solidFill>
                  <a:schemeClr val="tx1"/>
                </a:solidFill>
                <a:effectLst/>
                <a:latin typeface="+mn-lt"/>
                <a:ea typeface="+mn-ea"/>
                <a:cs typeface="+mn-cs"/>
              </a:rPr>
              <a:t>, 2025). Overall, job listings on social media use transparency, nice graphics and clear guidance on salaries, which attracts the best remote employees in the tourism sector after COVID-19.</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5</a:t>
            </a:fld>
            <a:endParaRPr lang="en-US"/>
          </a:p>
        </p:txBody>
      </p:sp>
    </p:spTree>
    <p:extLst>
      <p:ext uri="{BB962C8B-B14F-4D97-AF65-F5344CB8AC3E}">
        <p14:creationId xmlns:p14="http://schemas.microsoft.com/office/powerpoint/2010/main" val="160406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Shared experiences from workers and vibrant images of the workplace from social media campaigns often increase the appeal of a company’s brand with employees. Wellness initiatives make the brand prepare for the post-pandemic workforce’s new expectations.</a:t>
            </a:r>
          </a:p>
          <a:p>
            <a:r>
              <a:rPr lang="en-US" sz="1200" kern="1200" dirty="0">
                <a:solidFill>
                  <a:schemeClr val="tx1"/>
                </a:solidFill>
                <a:effectLst/>
                <a:latin typeface="+mn-lt"/>
                <a:ea typeface="+mn-ea"/>
                <a:cs typeface="+mn-cs"/>
              </a:rPr>
              <a:t>Pay, benefits, career progression, work setting and workplace culture all require adjustments to match a strong and flexible team.</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6</a:t>
            </a:fld>
            <a:endParaRPr lang="en-US"/>
          </a:p>
        </p:txBody>
      </p:sp>
    </p:spTree>
    <p:extLst>
      <p:ext uri="{BB962C8B-B14F-4D97-AF65-F5344CB8AC3E}">
        <p14:creationId xmlns:p14="http://schemas.microsoft.com/office/powerpoint/2010/main" val="2631717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Adding these features to the EVP allows tourism startups to develop a dedicated team and keep employees happy and loyal after the pandemic.</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7</a:t>
            </a:fld>
            <a:endParaRPr lang="en-US"/>
          </a:p>
        </p:txBody>
      </p:sp>
    </p:spTree>
    <p:extLst>
      <p:ext uri="{BB962C8B-B14F-4D97-AF65-F5344CB8AC3E}">
        <p14:creationId xmlns:p14="http://schemas.microsoft.com/office/powerpoint/2010/main" val="3131663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Automation, based on performance insights, can handle situations such as declining productivity or delays in providing services. Additionally, when an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integrates well with collaboration tools, it creates a culture where people are encouraged to be honest and work together. Using AI-supported staff performance dashboards helps with managing the modern workforce, offering insights that increase workforce productivity, engagement and achievements over the long term.</a:t>
            </a:r>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8</a:t>
            </a:fld>
            <a:endParaRPr lang="en-US"/>
          </a:p>
        </p:txBody>
      </p:sp>
    </p:spTree>
    <p:extLst>
      <p:ext uri="{BB962C8B-B14F-4D97-AF65-F5344CB8AC3E}">
        <p14:creationId xmlns:p14="http://schemas.microsoft.com/office/powerpoint/2010/main" val="630516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Exploring this subject increases my awareness of the effects of the pandemic and teaches me skills to handle people in tourism in the coming years.</a:t>
            </a:r>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9</a:t>
            </a:fld>
            <a:endParaRPr lang="en-US"/>
          </a:p>
        </p:txBody>
      </p:sp>
    </p:spTree>
    <p:extLst>
      <p:ext uri="{BB962C8B-B14F-4D97-AF65-F5344CB8AC3E}">
        <p14:creationId xmlns:p14="http://schemas.microsoft.com/office/powerpoint/2010/main" val="3892379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Also, the study suggests rebranding EVP to focus mainly on employee compensation, benefit programs, opportunities for promotion, the office culture and physical surroundings. If tourism startups pay decent wages, help their staff manage their work hours and offer ways to grow, workers are more likely to remain satisfied. Lastly, using AI-powered staff performance dashboards makes it possible to closely monitor and control the business at any moment. Joining these dashboards with Lark makes it possible for people to automate their work, easily share information and improve team communication. Overall, applying these approaches is important for re-establishing a dependable and adaptable workforce, which is necessary to maintain recovery in the tourism sector after the pandemic.</a:t>
            </a:r>
          </a:p>
          <a:p>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10</a:t>
            </a:fld>
            <a:endParaRPr lang="en-US"/>
          </a:p>
        </p:txBody>
      </p:sp>
    </p:spTree>
    <p:extLst>
      <p:ext uri="{BB962C8B-B14F-4D97-AF65-F5344CB8AC3E}">
        <p14:creationId xmlns:p14="http://schemas.microsoft.com/office/powerpoint/2010/main" val="1913812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4. Foster a Supportive Work Culture:</a:t>
            </a:r>
            <a:r>
              <a:rPr lang="en-US" sz="1200" kern="1200" dirty="0">
                <a:solidFill>
                  <a:schemeClr val="tx1"/>
                </a:solidFill>
                <a:effectLst/>
                <a:latin typeface="+mn-lt"/>
                <a:ea typeface="+mn-ea"/>
                <a:cs typeface="+mn-cs"/>
              </a:rPr>
              <a:t> Work to ensure employees feel comfortable and appreciated at work. Foster conversations, review progress with team members often and notice and commend hard work individually or as a group to improve team morale.</a:t>
            </a:r>
          </a:p>
          <a:p>
            <a:r>
              <a:rPr lang="en-US" sz="1200" b="1" kern="1200" dirty="0">
                <a:solidFill>
                  <a:schemeClr val="tx1"/>
                </a:solidFill>
                <a:effectLst/>
                <a:latin typeface="+mn-lt"/>
                <a:ea typeface="+mn-ea"/>
                <a:cs typeface="+mn-cs"/>
              </a:rPr>
              <a:t>5. Continuous Professional Development:</a:t>
            </a:r>
            <a:r>
              <a:rPr lang="en-US" sz="1200" kern="1200" dirty="0">
                <a:solidFill>
                  <a:schemeClr val="tx1"/>
                </a:solidFill>
                <a:effectLst/>
                <a:latin typeface="+mn-lt"/>
                <a:ea typeface="+mn-ea"/>
                <a:cs typeface="+mn-cs"/>
              </a:rPr>
              <a:t> Continuously introduce courses to improve employees’ ability to handle challenges, relate well with others and show flexible leadership. Preparing employees for challenges builds a sustainable work environment.</a:t>
            </a:r>
          </a:p>
          <a:p>
            <a:r>
              <a:rPr lang="en-US" sz="1200" kern="1200" dirty="0">
                <a:solidFill>
                  <a:schemeClr val="tx1"/>
                </a:solidFill>
                <a:effectLst/>
                <a:latin typeface="+mn-lt"/>
                <a:ea typeface="+mn-ea"/>
                <a:cs typeface="+mn-cs"/>
              </a:rPr>
              <a:t>Applying these strategies helps create a stable, strong and active workforce, leading to better growth and loyalty among employees.</a:t>
            </a:r>
            <a:endParaRPr lang="en-US" dirty="0"/>
          </a:p>
        </p:txBody>
      </p:sp>
      <p:sp>
        <p:nvSpPr>
          <p:cNvPr id="4" name="Slide Number Placeholder 3"/>
          <p:cNvSpPr>
            <a:spLocks noGrp="1"/>
          </p:cNvSpPr>
          <p:nvPr>
            <p:ph type="sldNum" sz="quarter" idx="10"/>
          </p:nvPr>
        </p:nvSpPr>
        <p:spPr/>
        <p:txBody>
          <a:bodyPr/>
          <a:lstStyle/>
          <a:p>
            <a:fld id="{EE1B914E-912F-4D32-803B-3CBBE1DAB333}" type="slidenum">
              <a:rPr lang="en-US" smtClean="0"/>
              <a:t>11</a:t>
            </a:fld>
            <a:endParaRPr lang="en-US"/>
          </a:p>
        </p:txBody>
      </p:sp>
    </p:spTree>
    <p:extLst>
      <p:ext uri="{BB962C8B-B14F-4D97-AF65-F5344CB8AC3E}">
        <p14:creationId xmlns:p14="http://schemas.microsoft.com/office/powerpoint/2010/main" val="1967240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073881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943980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516421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A7ED56-BB5D-4522-8967-EA478225B209}"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365715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A7ED56-BB5D-4522-8967-EA478225B209}" type="datetimeFigureOut">
              <a:rPr lang="en-US" smtClean="0"/>
              <a:t>5/21/2025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818034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A7ED56-BB5D-4522-8967-EA478225B209}" type="datetimeFigureOut">
              <a:rPr lang="en-US" smtClean="0"/>
              <a:t>5/21/2025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4276636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7ED56-BB5D-4522-8967-EA478225B209}" type="datetimeFigureOut">
              <a:rPr lang="en-US" smtClean="0"/>
              <a:t>5/21/2025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188138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A7ED56-BB5D-4522-8967-EA478225B209}"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198304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CA7ED56-BB5D-4522-8967-EA478225B209}" type="datetimeFigureOut">
              <a:rPr lang="en-US" smtClean="0"/>
              <a:t>5/21/2025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60581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790872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24500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84692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416932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446191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5977949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A7ED56-BB5D-4522-8967-EA478225B209}" type="datetimeFigureOut">
              <a:rPr lang="en-US" smtClean="0"/>
              <a:t>5/21/2025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29EA5-88E3-46E4-8C80-F83C5660EE3F}" type="slidenum">
              <a:rPr lang="en-US" smtClean="0"/>
              <a:t>‹#›</a:t>
            </a:fld>
            <a:endParaRPr lang="en-US"/>
          </a:p>
        </p:txBody>
      </p:sp>
    </p:spTree>
    <p:extLst>
      <p:ext uri="{BB962C8B-B14F-4D97-AF65-F5344CB8AC3E}">
        <p14:creationId xmlns:p14="http://schemas.microsoft.com/office/powerpoint/2010/main" val="3243253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CA7ED56-BB5D-4522-8967-EA478225B209}" type="datetimeFigureOut">
              <a:rPr lang="en-US" smtClean="0"/>
              <a:t>5/21/2025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C729EA5-88E3-46E4-8C80-F83C5660EE3F}" type="slidenum">
              <a:rPr lang="en-US" smtClean="0"/>
              <a:t>‹#›</a:t>
            </a:fld>
            <a:endParaRPr lang="en-US"/>
          </a:p>
        </p:txBody>
      </p:sp>
    </p:spTree>
    <p:extLst>
      <p:ext uri="{BB962C8B-B14F-4D97-AF65-F5344CB8AC3E}">
        <p14:creationId xmlns:p14="http://schemas.microsoft.com/office/powerpoint/2010/main" val="13905898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hrone.cloud/blog/employee-value-proposition/" TargetMode="External"/><Relationship Id="rId2" Type="http://schemas.openxmlformats.org/officeDocument/2006/relationships/hyperlink" Target="https://www.linkedin.com/posts/latamdotjobs_remotejobs-latamjobs-jobopportunities-activity-7239651925820870656-UA4d" TargetMode="External"/><Relationship Id="rId1" Type="http://schemas.openxmlformats.org/officeDocument/2006/relationships/slideLayout" Target="../slideLayouts/slideLayout2.xml"/><Relationship Id="rId4" Type="http://schemas.openxmlformats.org/officeDocument/2006/relationships/hyperlink" Target="https://www.larksuite.com/en_us/blog/ai-dashboard"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8039" y="2041863"/>
            <a:ext cx="10921041" cy="2774273"/>
          </a:xfrm>
        </p:spPr>
        <p:txBody>
          <a:bodyPr/>
          <a:lstStyle/>
          <a:p>
            <a:pPr algn="ctr"/>
            <a:r>
              <a:rPr lang="en-US" sz="3200" b="1" dirty="0">
                <a:solidFill>
                  <a:schemeClr val="tx1"/>
                </a:solidFill>
                <a:latin typeface="Times New Roman" panose="02020603050405020304" pitchFamily="18" charset="0"/>
                <a:cs typeface="Times New Roman" panose="02020603050405020304" pitchFamily="18" charset="0"/>
              </a:rPr>
              <a:t>TALENT DEVELOPMENT STRATEGY FOR POST-COVID TOURISM STARTUPS</a:t>
            </a:r>
            <a:br>
              <a:rPr lang="en-US" sz="3200" dirty="0">
                <a:solidFill>
                  <a:schemeClr val="tx1"/>
                </a:solidFill>
                <a:latin typeface="Times New Roman" panose="02020603050405020304" pitchFamily="18" charset="0"/>
                <a:cs typeface="Times New Roman" panose="02020603050405020304" pitchFamily="18" charset="0"/>
              </a:rPr>
            </a:br>
            <a:r>
              <a:rPr lang="en-US" sz="3200" b="1" dirty="0">
                <a:solidFill>
                  <a:schemeClr val="tx1"/>
                </a:solidFill>
                <a:latin typeface="Times New Roman" panose="02020603050405020304" pitchFamily="18" charset="0"/>
                <a:cs typeface="Times New Roman" panose="02020603050405020304" pitchFamily="18" charset="0"/>
              </a:rPr>
              <a:t>SUBMITTED BY : PRADEEP SHUBASH</a:t>
            </a:r>
            <a:br>
              <a:rPr lang="en-US" sz="3200" dirty="0">
                <a:solidFill>
                  <a:schemeClr val="tx1"/>
                </a:solidFill>
                <a:latin typeface="Times New Roman" panose="02020603050405020304" pitchFamily="18" charset="0"/>
                <a:cs typeface="Times New Roman" panose="02020603050405020304" pitchFamily="18" charset="0"/>
              </a:rPr>
            </a:b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2257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INTRODUCTION</a:t>
            </a:r>
            <a:br>
              <a:rPr lang="en-US" sz="3200" b="1"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423169"/>
            <a:ext cx="8596668" cy="3880773"/>
          </a:xfrm>
        </p:spPr>
        <p:txBody>
          <a:bodyPr>
            <a:noAutofit/>
          </a:bodyPr>
          <a:lstStyle/>
          <a:p>
            <a:pPr marL="0" indent="0">
              <a:buNone/>
            </a:pPr>
            <a:r>
              <a:rPr lang="en-US" sz="1600" b="1" dirty="0">
                <a:latin typeface="Times New Roman" panose="02020603050405020304" pitchFamily="18" charset="0"/>
                <a:cs typeface="Times New Roman" panose="02020603050405020304" pitchFamily="18" charset="0"/>
              </a:rPr>
              <a:t>Outline the background</a:t>
            </a:r>
          </a:p>
          <a:p>
            <a:r>
              <a:rPr lang="en-US" sz="1600" dirty="0">
                <a:latin typeface="Times New Roman" panose="02020603050405020304" pitchFamily="18" charset="0"/>
                <a:cs typeface="Times New Roman" panose="02020603050405020304" pitchFamily="18" charset="0"/>
              </a:rPr>
              <a:t>The </a:t>
            </a:r>
            <a:r>
              <a:rPr lang="en-US" sz="1600" b="1" i="1" dirty="0">
                <a:latin typeface="Times New Roman" panose="02020603050405020304" pitchFamily="18" charset="0"/>
                <a:cs typeface="Times New Roman" panose="02020603050405020304" pitchFamily="18" charset="0"/>
              </a:rPr>
              <a:t>“tourism and hospitality industry”</a:t>
            </a:r>
            <a:r>
              <a:rPr lang="en-US" sz="1600" dirty="0">
                <a:latin typeface="Times New Roman" panose="02020603050405020304" pitchFamily="18" charset="0"/>
                <a:cs typeface="Times New Roman" panose="02020603050405020304" pitchFamily="18" charset="0"/>
              </a:rPr>
              <a:t> in </a:t>
            </a:r>
            <a:r>
              <a:rPr lang="en-US" sz="1600" b="1" i="1" dirty="0">
                <a:latin typeface="Times New Roman" panose="02020603050405020304" pitchFamily="18" charset="0"/>
                <a:cs typeface="Times New Roman" panose="02020603050405020304" pitchFamily="18" charset="0"/>
              </a:rPr>
              <a:t>“South America”</a:t>
            </a:r>
            <a:r>
              <a:rPr lang="en-US" sz="1600" dirty="0">
                <a:latin typeface="Times New Roman" panose="02020603050405020304" pitchFamily="18" charset="0"/>
                <a:cs typeface="Times New Roman" panose="02020603050405020304" pitchFamily="18" charset="0"/>
              </a:rPr>
              <a:t> faced unprecedented challenges due to the </a:t>
            </a:r>
            <a:r>
              <a:rPr lang="en-US" sz="1600" b="1" i="1" dirty="0">
                <a:latin typeface="Times New Roman" panose="02020603050405020304" pitchFamily="18" charset="0"/>
                <a:cs typeface="Times New Roman" panose="02020603050405020304" pitchFamily="18" charset="0"/>
              </a:rPr>
              <a:t>“COVID-19 pandemic”</a:t>
            </a:r>
            <a:r>
              <a:rPr lang="en-US" sz="1600" dirty="0">
                <a:latin typeface="Times New Roman" panose="02020603050405020304" pitchFamily="18" charset="0"/>
                <a:cs typeface="Times New Roman" panose="02020603050405020304" pitchFamily="18" charset="0"/>
              </a:rPr>
              <a:t>, leading to workforce disruptions and a decline in employee loyalty. </a:t>
            </a:r>
          </a:p>
          <a:p>
            <a:r>
              <a:rPr lang="en-US" sz="1600" dirty="0">
                <a:latin typeface="Times New Roman" panose="02020603050405020304" pitchFamily="18" charset="0"/>
                <a:cs typeface="Times New Roman" panose="02020603050405020304" pitchFamily="18" charset="0"/>
              </a:rPr>
              <a:t>As the industry recovers from the pandemic, new hotel chains should look for innovative ways to attract and keep talented workers. </a:t>
            </a:r>
          </a:p>
          <a:p>
            <a:r>
              <a:rPr lang="en-US" sz="1600" dirty="0">
                <a:latin typeface="Times New Roman" panose="02020603050405020304" pitchFamily="18" charset="0"/>
                <a:cs typeface="Times New Roman" panose="02020603050405020304" pitchFamily="18" charset="0"/>
              </a:rPr>
              <a:t>This assignment aims to restore the workforce by including gig workers, combining traditional and online positions and using online methods for joining new employees. </a:t>
            </a:r>
          </a:p>
          <a:p>
            <a:r>
              <a:rPr lang="en-US" sz="1600" dirty="0">
                <a:latin typeface="Times New Roman" panose="02020603050405020304" pitchFamily="18" charset="0"/>
                <a:cs typeface="Times New Roman" panose="02020603050405020304" pitchFamily="18" charset="0"/>
              </a:rPr>
              <a:t>It also highlights that updating the EVP and providing AI-powered dashboards for workers will help a company keep its workforce strong and loyal after the pandemic.</a:t>
            </a:r>
          </a:p>
          <a:p>
            <a:pPr marL="0" indent="0">
              <a:buNone/>
            </a:pPr>
            <a:r>
              <a:rPr lang="en-US" sz="1600" b="1" dirty="0">
                <a:latin typeface="Times New Roman" panose="02020603050405020304" pitchFamily="18" charset="0"/>
                <a:cs typeface="Times New Roman" panose="02020603050405020304" pitchFamily="18" charset="0"/>
              </a:rPr>
              <a:t>Objectives</a:t>
            </a:r>
          </a:p>
          <a:p>
            <a:pPr lvl="0"/>
            <a:r>
              <a:rPr lang="en-US" sz="1600" dirty="0">
                <a:latin typeface="Times New Roman" panose="02020603050405020304" pitchFamily="18" charset="0"/>
                <a:cs typeface="Times New Roman" panose="02020603050405020304" pitchFamily="18" charset="0"/>
              </a:rPr>
              <a:t>To develop a talent rebuilding strategy incorporating gig workers, hybrid roles, and digital onboarding.</a:t>
            </a:r>
          </a:p>
          <a:p>
            <a:pPr lvl="0"/>
            <a:r>
              <a:rPr lang="en-US" sz="1600" dirty="0">
                <a:latin typeface="Times New Roman" panose="02020603050405020304" pitchFamily="18" charset="0"/>
                <a:cs typeface="Times New Roman" panose="02020603050405020304" pitchFamily="18" charset="0"/>
              </a:rPr>
              <a:t>To create engaging social media job posts and rebrand EVP content to attract skilled talent.</a:t>
            </a:r>
          </a:p>
          <a:p>
            <a:pPr lvl="0"/>
            <a:r>
              <a:rPr lang="en-US" sz="1600" dirty="0">
                <a:latin typeface="Times New Roman" panose="02020603050405020304" pitchFamily="18" charset="0"/>
                <a:cs typeface="Times New Roman" panose="02020603050405020304" pitchFamily="18" charset="0"/>
              </a:rPr>
              <a:t>To analyze AI-enabled staff performance dashboards and recommend strategies for long-term workforce resilience and wellness.</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870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MAIN BODY</a:t>
            </a:r>
            <a:br>
              <a:rPr lang="en-US" sz="3200" b="1"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marL="0" indent="0">
              <a:buNone/>
            </a:pPr>
            <a:r>
              <a:rPr lang="en-US" sz="1600" b="1" dirty="0">
                <a:latin typeface="Times New Roman" panose="02020603050405020304" pitchFamily="18" charset="0"/>
                <a:cs typeface="Times New Roman" panose="02020603050405020304" pitchFamily="18" charset="0"/>
              </a:rPr>
              <a:t>Talent Rebuilding Strategy for Post-COVID Tourism Startups</a:t>
            </a:r>
          </a:p>
          <a:p>
            <a:r>
              <a:rPr lang="en-US" sz="1600" dirty="0">
                <a:latin typeface="Times New Roman" panose="02020603050405020304" pitchFamily="18" charset="0"/>
                <a:cs typeface="Times New Roman" panose="02020603050405020304" pitchFamily="18" charset="0"/>
              </a:rPr>
              <a:t>The COVID-19 pandemic significantly impacted the tourism and hospitality industry, leading to massive job losses and disruptions in workforce stability. </a:t>
            </a:r>
          </a:p>
          <a:p>
            <a:r>
              <a:rPr lang="en-US" sz="1600" dirty="0">
                <a:latin typeface="Times New Roman" panose="02020603050405020304" pitchFamily="18" charset="0"/>
                <a:cs typeface="Times New Roman" panose="02020603050405020304" pitchFamily="18" charset="0"/>
              </a:rPr>
              <a:t>While the industry is recovering, startups in tourism should develop flexible plans to hire, keep and develop talented workers (Liu-</a:t>
            </a:r>
            <a:r>
              <a:rPr lang="en-US" sz="1600" dirty="0" err="1">
                <a:latin typeface="Times New Roman" panose="02020603050405020304" pitchFamily="18" charset="0"/>
                <a:cs typeface="Times New Roman" panose="02020603050405020304" pitchFamily="18" charset="0"/>
              </a:rPr>
              <a:t>Lastres</a:t>
            </a:r>
            <a:r>
              <a:rPr lang="en-US" sz="1600" dirty="0">
                <a:latin typeface="Times New Roman" panose="02020603050405020304" pitchFamily="18" charset="0"/>
                <a:cs typeface="Times New Roman" panose="02020603050405020304" pitchFamily="18" charset="0"/>
              </a:rPr>
              <a:t>, Wen &amp; Huang, 2023). </a:t>
            </a:r>
          </a:p>
          <a:p>
            <a:r>
              <a:rPr lang="en-US" sz="1600" dirty="0">
                <a:latin typeface="Times New Roman" panose="02020603050405020304" pitchFamily="18" charset="0"/>
                <a:cs typeface="Times New Roman" panose="02020603050405020304" pitchFamily="18" charset="0"/>
              </a:rPr>
              <a:t>The main aspects of the strategy are </a:t>
            </a:r>
            <a:r>
              <a:rPr lang="en-US" sz="1600" b="1" i="1" dirty="0">
                <a:latin typeface="Times New Roman" panose="02020603050405020304" pitchFamily="18" charset="0"/>
                <a:cs typeface="Times New Roman" panose="02020603050405020304" pitchFamily="18" charset="0"/>
              </a:rPr>
              <a:t>“gig workers, hybrid roles and digital onboarding”</a:t>
            </a:r>
            <a:r>
              <a:rPr lang="en-US" sz="1600" dirty="0">
                <a:latin typeface="Times New Roman" panose="02020603050405020304" pitchFamily="18" charset="0"/>
                <a:cs typeface="Times New Roman" panose="02020603050405020304" pitchFamily="18" charset="0"/>
              </a:rPr>
              <a:t>.</a:t>
            </a:r>
          </a:p>
          <a:p>
            <a:r>
              <a:rPr lang="en-US" sz="1600" b="1" dirty="0">
                <a:latin typeface="Times New Roman" panose="02020603050405020304" pitchFamily="18" charset="0"/>
                <a:cs typeface="Times New Roman" panose="02020603050405020304" pitchFamily="18" charset="0"/>
              </a:rPr>
              <a:t>1. Leveraging Gig Workers:</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In the post-COVID landscape, </a:t>
            </a:r>
            <a:r>
              <a:rPr lang="en-US" sz="1600" b="1" i="1" dirty="0">
                <a:latin typeface="Times New Roman" panose="02020603050405020304" pitchFamily="18" charset="0"/>
                <a:cs typeface="Times New Roman" panose="02020603050405020304" pitchFamily="18" charset="0"/>
              </a:rPr>
              <a:t>“gig workers”</a:t>
            </a:r>
            <a:r>
              <a:rPr lang="en-US" sz="1600" dirty="0">
                <a:latin typeface="Times New Roman" panose="02020603050405020304" pitchFamily="18" charset="0"/>
                <a:cs typeface="Times New Roman" panose="02020603050405020304" pitchFamily="18" charset="0"/>
              </a:rPr>
              <a:t> offer flexibility and scalability for tourism startups. </a:t>
            </a:r>
          </a:p>
          <a:p>
            <a:r>
              <a:rPr lang="en-US" sz="1600" dirty="0">
                <a:latin typeface="Times New Roman" panose="02020603050405020304" pitchFamily="18" charset="0"/>
                <a:cs typeface="Times New Roman" panose="02020603050405020304" pitchFamily="18" charset="0"/>
              </a:rPr>
              <a:t>They, including freelance guides, part-time service workers and event planners on a contract basis, help staff hotels during busy seasons but only work for a limited time. </a:t>
            </a:r>
          </a:p>
          <a:p>
            <a:r>
              <a:rPr lang="en-US" sz="1600" dirty="0">
                <a:latin typeface="Times New Roman" panose="02020603050405020304" pitchFamily="18" charset="0"/>
                <a:cs typeface="Times New Roman" panose="02020603050405020304" pitchFamily="18" charset="0"/>
              </a:rPr>
              <a:t>It is important to have clear agreements that allow gig workers flexible schedules and ensure they are paid fairly (</a:t>
            </a:r>
            <a:r>
              <a:rPr lang="en-US" sz="1600" dirty="0" err="1">
                <a:latin typeface="Times New Roman" panose="02020603050405020304" pitchFamily="18" charset="0"/>
                <a:cs typeface="Times New Roman" panose="02020603050405020304" pitchFamily="18" charset="0"/>
              </a:rPr>
              <a:t>Mahato</a:t>
            </a:r>
            <a:r>
              <a:rPr lang="en-US" sz="1600" dirty="0">
                <a:latin typeface="Times New Roman" panose="02020603050405020304" pitchFamily="18" charset="0"/>
                <a:cs typeface="Times New Roman" panose="02020603050405020304" pitchFamily="18" charset="0"/>
              </a:rPr>
              <a:t>, Kumar &amp; Jena, 2021).</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3321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p:txBody>
          <a:bodyPr>
            <a:normAutofit/>
          </a:bodyPr>
          <a:lstStyle/>
          <a:p>
            <a:r>
              <a:rPr lang="en-US" sz="1600" b="1" dirty="0">
                <a:latin typeface="Times New Roman" panose="02020603050405020304" pitchFamily="18" charset="0"/>
                <a:cs typeface="Times New Roman" panose="02020603050405020304" pitchFamily="18" charset="0"/>
              </a:rPr>
              <a:t>2. Adopting Hybrid Roles:</a:t>
            </a:r>
            <a:endParaRPr lang="en-US" sz="1600" dirty="0">
              <a:latin typeface="Times New Roman" panose="02020603050405020304" pitchFamily="18" charset="0"/>
              <a:cs typeface="Times New Roman" panose="02020603050405020304" pitchFamily="18" charset="0"/>
            </a:endParaRPr>
          </a:p>
          <a:p>
            <a:r>
              <a:rPr lang="en-US" sz="1600" b="1" i="1" dirty="0">
                <a:latin typeface="Times New Roman" panose="02020603050405020304" pitchFamily="18" charset="0"/>
                <a:cs typeface="Times New Roman" panose="02020603050405020304" pitchFamily="18" charset="0"/>
              </a:rPr>
              <a:t>“Hybrid roles”</a:t>
            </a:r>
            <a:r>
              <a:rPr lang="en-US" sz="1600" dirty="0">
                <a:latin typeface="Times New Roman" panose="02020603050405020304" pitchFamily="18" charset="0"/>
                <a:cs typeface="Times New Roman" panose="02020603050405020304" pitchFamily="18" charset="0"/>
              </a:rPr>
              <a:t> are crucial for increasing workforce efficiency while maintaining flexibility. </a:t>
            </a:r>
          </a:p>
          <a:p>
            <a:r>
              <a:rPr lang="en-US" sz="1600" dirty="0">
                <a:latin typeface="Times New Roman" panose="02020603050405020304" pitchFamily="18" charset="0"/>
                <a:cs typeface="Times New Roman" panose="02020603050405020304" pitchFamily="18" charset="0"/>
              </a:rPr>
              <a:t>People in tourism startups use both customer service skills and digital abilities, such as managing accounts on</a:t>
            </a:r>
            <a:r>
              <a:rPr lang="en-US" sz="1600" b="1" i="1" dirty="0">
                <a:latin typeface="Times New Roman" panose="02020603050405020304" pitchFamily="18" charset="0"/>
                <a:cs typeface="Times New Roman" panose="02020603050405020304" pitchFamily="18" charset="0"/>
              </a:rPr>
              <a:t> “social media and handling reservation systems”</a:t>
            </a:r>
            <a:r>
              <a:rPr lang="en-US" sz="1600" dirty="0">
                <a:latin typeface="Times New Roman" panose="02020603050405020304" pitchFamily="18" charset="0"/>
                <a:cs typeface="Times New Roman" panose="02020603050405020304" pitchFamily="18" charset="0"/>
              </a:rPr>
              <a:t>. </a:t>
            </a:r>
          </a:p>
          <a:p>
            <a:r>
              <a:rPr lang="en-US" sz="1600" dirty="0">
                <a:latin typeface="Times New Roman" panose="02020603050405020304" pitchFamily="18" charset="0"/>
                <a:cs typeface="Times New Roman" panose="02020603050405020304" pitchFamily="18" charset="0"/>
              </a:rPr>
              <a:t>Employing this method makes it easy to perform different tasks at the same time and cut down on hiring costs. </a:t>
            </a:r>
          </a:p>
          <a:p>
            <a:r>
              <a:rPr lang="en-US" sz="1600" dirty="0">
                <a:latin typeface="Times New Roman" panose="02020603050405020304" pitchFamily="18" charset="0"/>
                <a:cs typeface="Times New Roman" panose="02020603050405020304" pitchFamily="18" charset="0"/>
              </a:rPr>
              <a:t>In order to set up hybrid roles in startups, companies should check which skills are needed and provide staff with the necessary training (</a:t>
            </a:r>
            <a:r>
              <a:rPr lang="en-US" sz="1600" dirty="0" err="1">
                <a:latin typeface="Times New Roman" panose="02020603050405020304" pitchFamily="18" charset="0"/>
                <a:cs typeface="Times New Roman" panose="02020603050405020304" pitchFamily="18" charset="0"/>
              </a:rPr>
              <a:t>Radonić</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Vukmirović</a:t>
            </a:r>
            <a:r>
              <a:rPr lang="en-US" sz="1600" dirty="0">
                <a:latin typeface="Times New Roman" panose="02020603050405020304" pitchFamily="18" charset="0"/>
                <a:cs typeface="Times New Roman" panose="02020603050405020304" pitchFamily="18" charset="0"/>
              </a:rPr>
              <a:t> &amp; </a:t>
            </a:r>
            <a:r>
              <a:rPr lang="en-US" sz="1600" dirty="0" err="1">
                <a:latin typeface="Times New Roman" panose="02020603050405020304" pitchFamily="18" charset="0"/>
                <a:cs typeface="Times New Roman" panose="02020603050405020304" pitchFamily="18" charset="0"/>
              </a:rPr>
              <a:t>Milosavljević</a:t>
            </a:r>
            <a:r>
              <a:rPr lang="en-US" sz="1600" dirty="0">
                <a:latin typeface="Times New Roman" panose="02020603050405020304" pitchFamily="18" charset="0"/>
                <a:cs typeface="Times New Roman" panose="02020603050405020304" pitchFamily="18" charset="0"/>
              </a:rPr>
              <a:t>, 2021). </a:t>
            </a:r>
          </a:p>
          <a:p>
            <a:r>
              <a:rPr lang="en-US" sz="1600" dirty="0">
                <a:latin typeface="Times New Roman" panose="02020603050405020304" pitchFamily="18" charset="0"/>
                <a:cs typeface="Times New Roman" panose="02020603050405020304" pitchFamily="18" charset="0"/>
              </a:rPr>
              <a:t>Sharing the responsibilities of the front desk and virtual customer service can support the company’s operations in challenging times.</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5976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a:xfrm>
            <a:off x="397114" y="1974645"/>
            <a:ext cx="6136421" cy="4173793"/>
          </a:xfrm>
        </p:spPr>
        <p:txBody>
          <a:bodyPr>
            <a:normAutofit/>
          </a:bodyPr>
          <a:lstStyle/>
          <a:p>
            <a:r>
              <a:rPr lang="en-US" sz="1600" dirty="0">
                <a:latin typeface="Times New Roman" panose="02020603050405020304" pitchFamily="18" charset="0"/>
                <a:cs typeface="Times New Roman" panose="02020603050405020304" pitchFamily="18" charset="0"/>
              </a:rPr>
              <a:t>The social media job posts </a:t>
            </a:r>
            <a:r>
              <a:rPr lang="en-US" sz="1600" dirty="0" err="1">
                <a:latin typeface="Times New Roman" panose="02020603050405020304" pitchFamily="18" charset="0"/>
                <a:cs typeface="Times New Roman" panose="02020603050405020304" pitchFamily="18" charset="0"/>
              </a:rPr>
              <a:t>analysed</a:t>
            </a:r>
            <a:r>
              <a:rPr lang="en-US" sz="1600" dirty="0">
                <a:latin typeface="Times New Roman" panose="02020603050405020304" pitchFamily="18" charset="0"/>
                <a:cs typeface="Times New Roman" panose="02020603050405020304" pitchFamily="18" charset="0"/>
              </a:rPr>
              <a:t> focus on attracting remote talent from </a:t>
            </a:r>
            <a:r>
              <a:rPr lang="en-US" sz="1600" b="1" i="1" dirty="0">
                <a:latin typeface="Times New Roman" panose="02020603050405020304" pitchFamily="18" charset="0"/>
                <a:cs typeface="Times New Roman" panose="02020603050405020304" pitchFamily="18" charset="0"/>
              </a:rPr>
              <a:t>“Latin America (LATAM)”</a:t>
            </a:r>
            <a:r>
              <a:rPr lang="en-US" sz="1600" dirty="0">
                <a:latin typeface="Times New Roman" panose="02020603050405020304" pitchFamily="18" charset="0"/>
                <a:cs typeface="Times New Roman" panose="02020603050405020304" pitchFamily="18" charset="0"/>
              </a:rPr>
              <a:t> by offering competitive </a:t>
            </a:r>
            <a:r>
              <a:rPr lang="en-US" sz="1600" b="1" i="1" dirty="0">
                <a:latin typeface="Times New Roman" panose="02020603050405020304" pitchFamily="18" charset="0"/>
                <a:cs typeface="Times New Roman" panose="02020603050405020304" pitchFamily="18" charset="0"/>
              </a:rPr>
              <a:t>“USD salaries”</a:t>
            </a:r>
            <a:r>
              <a:rPr lang="en-US" sz="1600" dirty="0">
                <a:latin typeface="Times New Roman" panose="02020603050405020304" pitchFamily="18" charset="0"/>
                <a:cs typeface="Times New Roman" panose="02020603050405020304" pitchFamily="18" charset="0"/>
              </a:rPr>
              <a:t>, a significant pull factor for job seekers in the region. Six remote job posts include clear salary information, helping to bring in the right candidates.</a:t>
            </a:r>
          </a:p>
          <a:p>
            <a:r>
              <a:rPr lang="en-US" sz="1600" b="1" i="1" dirty="0">
                <a:latin typeface="Times New Roman" panose="02020603050405020304" pitchFamily="18" charset="0"/>
                <a:cs typeface="Times New Roman" panose="02020603050405020304" pitchFamily="18" charset="0"/>
              </a:rPr>
              <a:t>The roles include:</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1. E-Commerce Specialist - $1,500 - $2,500 USD/month</a:t>
            </a:r>
          </a:p>
          <a:p>
            <a:r>
              <a:rPr lang="en-US" sz="1600" dirty="0">
                <a:latin typeface="Times New Roman" panose="02020603050405020304" pitchFamily="18" charset="0"/>
                <a:cs typeface="Times New Roman" panose="02020603050405020304" pitchFamily="18" charset="0"/>
              </a:rPr>
              <a:t>2. Brand Manager - $1,200 - $1,800 USD/month</a:t>
            </a:r>
          </a:p>
          <a:p>
            <a:r>
              <a:rPr lang="en-US" sz="1600" dirty="0">
                <a:latin typeface="Times New Roman" panose="02020603050405020304" pitchFamily="18" charset="0"/>
                <a:cs typeface="Times New Roman" panose="02020603050405020304" pitchFamily="18" charset="0"/>
              </a:rPr>
              <a:t>3. Organic Growth Lead - $2,000 - $3,500 USD/month</a:t>
            </a:r>
          </a:p>
          <a:p>
            <a:r>
              <a:rPr lang="en-US" sz="1600" dirty="0">
                <a:latin typeface="Times New Roman" panose="02020603050405020304" pitchFamily="18" charset="0"/>
                <a:cs typeface="Times New Roman" panose="02020603050405020304" pitchFamily="18" charset="0"/>
              </a:rPr>
              <a:t>4. </a:t>
            </a:r>
            <a:r>
              <a:rPr lang="en-US" sz="1600" dirty="0" err="1">
                <a:latin typeface="Times New Roman" panose="02020603050405020304" pitchFamily="18" charset="0"/>
                <a:cs typeface="Times New Roman" panose="02020603050405020304" pitchFamily="18" charset="0"/>
              </a:rPr>
              <a:t>HubSpot</a:t>
            </a:r>
            <a:r>
              <a:rPr lang="en-US" sz="1600" dirty="0">
                <a:latin typeface="Times New Roman" panose="02020603050405020304" pitchFamily="18" charset="0"/>
                <a:cs typeface="Times New Roman" panose="02020603050405020304" pitchFamily="18" charset="0"/>
              </a:rPr>
              <a:t> Specialist- $1,300 - $1,800 USD/month</a:t>
            </a:r>
          </a:p>
          <a:p>
            <a:r>
              <a:rPr lang="en-US" sz="1600" dirty="0">
                <a:latin typeface="Times New Roman" panose="02020603050405020304" pitchFamily="18" charset="0"/>
                <a:cs typeface="Times New Roman" panose="02020603050405020304" pitchFamily="18" charset="0"/>
              </a:rPr>
              <a:t>5. Web Designer - $1,500 - $2,500 USD/month</a:t>
            </a:r>
          </a:p>
          <a:p>
            <a:r>
              <a:rPr lang="en-US" sz="1600" dirty="0">
                <a:latin typeface="Times New Roman" panose="02020603050405020304" pitchFamily="18" charset="0"/>
                <a:cs typeface="Times New Roman" panose="02020603050405020304" pitchFamily="18" charset="0"/>
              </a:rPr>
              <a:t>6. Travel Account Manager - $1,000 - $2,000 USD/month</a:t>
            </a:r>
          </a:p>
          <a:p>
            <a:endParaRPr lang="en-US" sz="1600" dirty="0">
              <a:latin typeface="Times New Roman" panose="02020603050405020304" pitchFamily="18" charset="0"/>
              <a:cs typeface="Times New Roman" panose="02020603050405020304" pitchFamily="18" charset="0"/>
            </a:endParaRPr>
          </a:p>
        </p:txBody>
      </p:sp>
      <p:pic>
        <p:nvPicPr>
          <p:cNvPr id="4" name="image2.png"/>
          <p:cNvPicPr/>
          <p:nvPr/>
        </p:nvPicPr>
        <p:blipFill>
          <a:blip r:embed="rId3"/>
          <a:srcRect/>
          <a:stretch>
            <a:fillRect/>
          </a:stretch>
        </p:blipFill>
        <p:spPr>
          <a:xfrm>
            <a:off x="6813755" y="1401097"/>
            <a:ext cx="5200650" cy="5305425"/>
          </a:xfrm>
          <a:prstGeom prst="rect">
            <a:avLst/>
          </a:prstGeom>
          <a:ln w="25400">
            <a:solidFill>
              <a:srgbClr val="000000"/>
            </a:solidFill>
            <a:prstDash val="solid"/>
          </a:ln>
        </p:spPr>
      </p:pic>
    </p:spTree>
    <p:extLst>
      <p:ext uri="{BB962C8B-B14F-4D97-AF65-F5344CB8AC3E}">
        <p14:creationId xmlns:p14="http://schemas.microsoft.com/office/powerpoint/2010/main" val="2887644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a:xfrm>
            <a:off x="733594" y="1297858"/>
            <a:ext cx="6611103" cy="3880773"/>
          </a:xfrm>
        </p:spPr>
        <p:txBody>
          <a:bodyPr>
            <a:noAutofit/>
          </a:bodyPr>
          <a:lstStyle/>
          <a:p>
            <a:r>
              <a:rPr lang="en-US" sz="1600" dirty="0">
                <a:latin typeface="Times New Roman" panose="02020603050405020304" pitchFamily="18" charset="0"/>
                <a:cs typeface="Times New Roman" panose="02020603050405020304" pitchFamily="18" charset="0"/>
              </a:rPr>
              <a:t>For the startup to scout qualified employees and keep them, it should highlight in its EVP that there is room for career advancement, flexible work practices and concern for employees’ well-being.</a:t>
            </a:r>
          </a:p>
          <a:p>
            <a:pPr marL="0" indent="0">
              <a:buNone/>
            </a:pPr>
            <a:r>
              <a:rPr lang="en-US" sz="1600" b="1" i="1" dirty="0">
                <a:latin typeface="Times New Roman" panose="02020603050405020304" pitchFamily="18" charset="0"/>
                <a:cs typeface="Times New Roman" panose="02020603050405020304" pitchFamily="18" charset="0"/>
              </a:rPr>
              <a:t>1. Compensation:</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Many professionals are drawn to companies that pay competitive wages. </a:t>
            </a:r>
          </a:p>
          <a:p>
            <a:r>
              <a:rPr lang="en-US" sz="1600" dirty="0">
                <a:latin typeface="Times New Roman" panose="02020603050405020304" pitchFamily="18" charset="0"/>
                <a:cs typeface="Times New Roman" panose="02020603050405020304" pitchFamily="18" charset="0"/>
              </a:rPr>
              <a:t>Transparency in salary and the use of performance-based incentives should be standard for startups. </a:t>
            </a:r>
          </a:p>
          <a:p>
            <a:r>
              <a:rPr lang="en-US" sz="1600" dirty="0">
                <a:latin typeface="Times New Roman" panose="02020603050405020304" pitchFamily="18" charset="0"/>
                <a:cs typeface="Times New Roman" panose="02020603050405020304" pitchFamily="18" charset="0"/>
              </a:rPr>
              <a:t>Sharing salary information in USD could strongly attract Latin American applicants by making their pay equal in international terms and secure.</a:t>
            </a:r>
          </a:p>
          <a:p>
            <a:pPr marL="0" indent="0">
              <a:buNone/>
            </a:pPr>
            <a:r>
              <a:rPr lang="en-US" sz="1600" b="1" i="1" dirty="0">
                <a:latin typeface="Times New Roman" panose="02020603050405020304" pitchFamily="18" charset="0"/>
                <a:cs typeface="Times New Roman" panose="02020603050405020304" pitchFamily="18" charset="0"/>
              </a:rPr>
              <a:t>2. Benefits:</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A rebranded EVP ought to stress the wide range of benefits provided for employees’ well-being and their work hours (</a:t>
            </a:r>
            <a:r>
              <a:rPr lang="en-US" sz="1600" dirty="0" err="1">
                <a:latin typeface="Times New Roman" panose="02020603050405020304" pitchFamily="18" charset="0"/>
                <a:cs typeface="Times New Roman" panose="02020603050405020304" pitchFamily="18" charset="0"/>
              </a:rPr>
              <a:t>Näppä</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Styvén</a:t>
            </a:r>
            <a:r>
              <a:rPr lang="en-US" sz="1600" dirty="0">
                <a:latin typeface="Times New Roman" panose="02020603050405020304" pitchFamily="18" charset="0"/>
                <a:cs typeface="Times New Roman" panose="02020603050405020304" pitchFamily="18" charset="0"/>
              </a:rPr>
              <a:t> &amp; Robertson, 2025). </a:t>
            </a:r>
          </a:p>
          <a:p>
            <a:r>
              <a:rPr lang="en-US" sz="1600" dirty="0">
                <a:latin typeface="Times New Roman" panose="02020603050405020304" pitchFamily="18" charset="0"/>
                <a:cs typeface="Times New Roman" panose="02020603050405020304" pitchFamily="18" charset="0"/>
              </a:rPr>
              <a:t>This covers healthcare packages, assistance for mental health, options for altered schedules and compensation for those working remotely. </a:t>
            </a:r>
          </a:p>
          <a:p>
            <a:r>
              <a:rPr lang="en-US" sz="1600" dirty="0">
                <a:latin typeface="Times New Roman" panose="02020603050405020304" pitchFamily="18" charset="0"/>
                <a:cs typeface="Times New Roman" panose="02020603050405020304" pitchFamily="18" charset="0"/>
              </a:rPr>
              <a:t>If a company provides health-related benefits for both mind and body, it can lead to improved employee happiness and loyalty.</a:t>
            </a:r>
          </a:p>
          <a:p>
            <a:endParaRPr lang="en-US" sz="1600" dirty="0">
              <a:latin typeface="Times New Roman" panose="02020603050405020304" pitchFamily="18" charset="0"/>
              <a:cs typeface="Times New Roman" panose="02020603050405020304" pitchFamily="18" charset="0"/>
            </a:endParaRPr>
          </a:p>
        </p:txBody>
      </p:sp>
      <p:pic>
        <p:nvPicPr>
          <p:cNvPr id="4" name="image1.png"/>
          <p:cNvPicPr/>
          <p:nvPr/>
        </p:nvPicPr>
        <p:blipFill>
          <a:blip r:embed="rId3"/>
          <a:srcRect/>
          <a:stretch>
            <a:fillRect/>
          </a:stretch>
        </p:blipFill>
        <p:spPr>
          <a:xfrm>
            <a:off x="7201109" y="1941469"/>
            <a:ext cx="4858155" cy="2593550"/>
          </a:xfrm>
          <a:prstGeom prst="rect">
            <a:avLst/>
          </a:prstGeom>
          <a:ln w="25400">
            <a:solidFill>
              <a:srgbClr val="000000"/>
            </a:solidFill>
            <a:prstDash val="solid"/>
          </a:ln>
        </p:spPr>
      </p:pic>
    </p:spTree>
    <p:extLst>
      <p:ext uri="{BB962C8B-B14F-4D97-AF65-F5344CB8AC3E}">
        <p14:creationId xmlns:p14="http://schemas.microsoft.com/office/powerpoint/2010/main" val="566462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a:xfrm>
            <a:off x="323373" y="1526408"/>
            <a:ext cx="10605182" cy="3880773"/>
          </a:xfrm>
        </p:spPr>
        <p:txBody>
          <a:bodyPr>
            <a:noAutofit/>
          </a:bodyPr>
          <a:lstStyle/>
          <a:p>
            <a:pPr marL="0" indent="0">
              <a:buNone/>
            </a:pPr>
            <a:r>
              <a:rPr lang="en-US" sz="1600" b="1" i="1" dirty="0">
                <a:latin typeface="Times New Roman" panose="02020603050405020304" pitchFamily="18" charset="0"/>
                <a:cs typeface="Times New Roman" panose="02020603050405020304" pitchFamily="18" charset="0"/>
              </a:rPr>
              <a:t>3. Career Development:</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It is vital to concentrate on moving up in your career. Any tourism startup ought to highlight opportunities to learn, such as classes in digital skills, leadership seminars and access to online certifications. </a:t>
            </a:r>
          </a:p>
          <a:p>
            <a:r>
              <a:rPr lang="en-US" sz="1600" dirty="0">
                <a:latin typeface="Times New Roman" panose="02020603050405020304" pitchFamily="18" charset="0"/>
                <a:cs typeface="Times New Roman" panose="02020603050405020304" pitchFamily="18" charset="0"/>
              </a:rPr>
              <a:t>Having clear career plans and being part of mentorship programs encourages employees to grow professionally.</a:t>
            </a:r>
          </a:p>
          <a:p>
            <a:pPr marL="0" indent="0">
              <a:buNone/>
            </a:pPr>
            <a:r>
              <a:rPr lang="en-US" sz="1600" b="1" i="1" dirty="0">
                <a:latin typeface="Times New Roman" panose="02020603050405020304" pitchFamily="18" charset="0"/>
                <a:cs typeface="Times New Roman" panose="02020603050405020304" pitchFamily="18" charset="0"/>
              </a:rPr>
              <a:t>4. Work Environment:</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Having a supportive and inclusive remote workspace culture is necessary. </a:t>
            </a:r>
          </a:p>
          <a:p>
            <a:r>
              <a:rPr lang="en-US" sz="1600" dirty="0">
                <a:latin typeface="Times New Roman" panose="02020603050405020304" pitchFamily="18" charset="0"/>
                <a:cs typeface="Times New Roman" panose="02020603050405020304" pitchFamily="18" charset="0"/>
              </a:rPr>
              <a:t>Provide employees with digital tools for getting started and join them in virtual events that focus on team-building (</a:t>
            </a:r>
            <a:r>
              <a:rPr lang="en-US" sz="1600" dirty="0" err="1">
                <a:latin typeface="Times New Roman" panose="02020603050405020304" pitchFamily="18" charset="0"/>
                <a:cs typeface="Times New Roman" panose="02020603050405020304" pitchFamily="18" charset="0"/>
              </a:rPr>
              <a:t>hrone</a:t>
            </a:r>
            <a:r>
              <a:rPr lang="en-US" sz="1600" dirty="0">
                <a:latin typeface="Times New Roman" panose="02020603050405020304" pitchFamily="18" charset="0"/>
                <a:cs typeface="Times New Roman" panose="02020603050405020304" pitchFamily="18" charset="0"/>
              </a:rPr>
              <a:t>, 2025). </a:t>
            </a:r>
          </a:p>
          <a:p>
            <a:r>
              <a:rPr lang="en-US" sz="1600" dirty="0">
                <a:latin typeface="Times New Roman" panose="02020603050405020304" pitchFamily="18" charset="0"/>
                <a:cs typeface="Times New Roman" panose="02020603050405020304" pitchFamily="18" charset="0"/>
              </a:rPr>
              <a:t>Moreover, a flexible and hybrid approach to working supports people with different lifestyles.</a:t>
            </a:r>
          </a:p>
          <a:p>
            <a:pPr marL="0" indent="0">
              <a:buNone/>
            </a:pPr>
            <a:r>
              <a:rPr lang="en-US" sz="1600" b="1" i="1" dirty="0">
                <a:latin typeface="Times New Roman" panose="02020603050405020304" pitchFamily="18" charset="0"/>
                <a:cs typeface="Times New Roman" panose="02020603050405020304" pitchFamily="18" charset="0"/>
              </a:rPr>
              <a:t>5. Culture:</a:t>
            </a:r>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The new EVP should embody a lively, open and cooperative company culture. </a:t>
            </a:r>
          </a:p>
          <a:p>
            <a:r>
              <a:rPr lang="en-US" sz="1600" dirty="0">
                <a:latin typeface="Times New Roman" panose="02020603050405020304" pitchFamily="18" charset="0"/>
                <a:cs typeface="Times New Roman" panose="02020603050405020304" pitchFamily="18" charset="0"/>
              </a:rPr>
              <a:t>Highlighting the well-being of employees, team efforts, and communication strengthens the sense of belonging, even when working away from each other (</a:t>
            </a:r>
            <a:r>
              <a:rPr lang="en-US" sz="1600" dirty="0" err="1">
                <a:latin typeface="Times New Roman" panose="02020603050405020304" pitchFamily="18" charset="0"/>
                <a:cs typeface="Times New Roman" panose="02020603050405020304" pitchFamily="18" charset="0"/>
              </a:rPr>
              <a:t>Binu</a:t>
            </a:r>
            <a:r>
              <a:rPr lang="en-US" sz="1600" dirty="0">
                <a:latin typeface="Times New Roman" panose="02020603050405020304" pitchFamily="18" charset="0"/>
                <a:cs typeface="Times New Roman" panose="02020603050405020304" pitchFamily="18" charset="0"/>
              </a:rPr>
              <a:t> Raj, 2021). </a:t>
            </a:r>
          </a:p>
          <a:p>
            <a:r>
              <a:rPr lang="en-US" sz="1600" dirty="0">
                <a:latin typeface="Times New Roman" panose="02020603050405020304" pitchFamily="18" charset="0"/>
                <a:cs typeface="Times New Roman" panose="02020603050405020304" pitchFamily="18" charset="0"/>
              </a:rPr>
              <a:t>Promoting practices </a:t>
            </a:r>
            <a:r>
              <a:rPr lang="en-US" sz="1600" dirty="0" err="1">
                <a:latin typeface="Times New Roman" panose="02020603050405020304" pitchFamily="18" charset="0"/>
                <a:cs typeface="Times New Roman" panose="02020603050405020304" pitchFamily="18" charset="0"/>
              </a:rPr>
              <a:t>centred</a:t>
            </a:r>
            <a:r>
              <a:rPr lang="en-US" sz="1600" dirty="0">
                <a:latin typeface="Times New Roman" panose="02020603050405020304" pitchFamily="18" charset="0"/>
                <a:cs typeface="Times New Roman" panose="02020603050405020304" pitchFamily="18" charset="0"/>
              </a:rPr>
              <a:t> on feedback proves that the </a:t>
            </a:r>
            <a:r>
              <a:rPr lang="en-US" sz="1600" dirty="0" err="1">
                <a:latin typeface="Times New Roman" panose="02020603050405020304" pitchFamily="18" charset="0"/>
                <a:cs typeface="Times New Roman" panose="02020603050405020304" pitchFamily="18" charset="0"/>
              </a:rPr>
              <a:t>organisation</a:t>
            </a:r>
            <a:r>
              <a:rPr lang="en-US" sz="1600" dirty="0">
                <a:latin typeface="Times New Roman" panose="02020603050405020304" pitchFamily="18" charset="0"/>
                <a:cs typeface="Times New Roman" panose="02020603050405020304" pitchFamily="18" charset="0"/>
              </a:rPr>
              <a:t> is focused on always improving itself.</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7841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a:xfrm>
            <a:off x="677333" y="2160590"/>
            <a:ext cx="6534627" cy="3827256"/>
          </a:xfrm>
        </p:spPr>
        <p:txBody>
          <a:bodyPr>
            <a:normAutofit/>
          </a:bodyPr>
          <a:lstStyle/>
          <a:p>
            <a:r>
              <a:rPr lang="en-US" sz="1600" dirty="0">
                <a:latin typeface="Times New Roman" panose="02020603050405020304" pitchFamily="18" charset="0"/>
                <a:cs typeface="Times New Roman" panose="02020603050405020304" pitchFamily="18" charset="0"/>
              </a:rPr>
              <a:t>Using staff performance dashboards with AI can greatly help an organization manage its workers, increase productivity and make decisions. </a:t>
            </a:r>
          </a:p>
          <a:p>
            <a:r>
              <a:rPr lang="en-US" sz="1600" dirty="0">
                <a:latin typeface="Times New Roman" panose="02020603050405020304" pitchFamily="18" charset="0"/>
                <a:cs typeface="Times New Roman" panose="02020603050405020304" pitchFamily="18" charset="0"/>
              </a:rPr>
              <a:t>They rely on sophisticated tools and algorithms to regularly check, assess and improve how employees are performing. </a:t>
            </a:r>
          </a:p>
          <a:p>
            <a:r>
              <a:rPr lang="en-US" sz="1600" dirty="0">
                <a:latin typeface="Times New Roman" panose="02020603050405020304" pitchFamily="18" charset="0"/>
                <a:cs typeface="Times New Roman" panose="02020603050405020304" pitchFamily="18" charset="0"/>
              </a:rPr>
              <a:t>The main goal of these dashboards is to deliver useful information about productivity, tasks being finished, employees’ attendance and engagement. </a:t>
            </a:r>
          </a:p>
          <a:p>
            <a:r>
              <a:rPr lang="en-US" sz="1600" dirty="0">
                <a:latin typeface="Times New Roman" panose="02020603050405020304" pitchFamily="18" charset="0"/>
                <a:cs typeface="Times New Roman" panose="02020603050405020304" pitchFamily="18" charset="0"/>
              </a:rPr>
              <a:t>With information gathered from </a:t>
            </a:r>
            <a:r>
              <a:rPr lang="en-US" sz="1600" b="1" i="1" dirty="0">
                <a:latin typeface="Times New Roman" panose="02020603050405020304" pitchFamily="18" charset="0"/>
                <a:cs typeface="Times New Roman" panose="02020603050405020304" pitchFamily="18" charset="0"/>
              </a:rPr>
              <a:t>“management tools, CRM systems and employee reviews, AI dashboards allow managers”</a:t>
            </a:r>
            <a:r>
              <a:rPr lang="en-US" sz="1600" dirty="0">
                <a:latin typeface="Times New Roman" panose="02020603050405020304" pitchFamily="18" charset="0"/>
                <a:cs typeface="Times New Roman" panose="02020603050405020304" pitchFamily="18" charset="0"/>
              </a:rPr>
              <a:t> to spot the places where improvement is needed (</a:t>
            </a:r>
            <a:r>
              <a:rPr lang="en-US" sz="1600" dirty="0" err="1">
                <a:latin typeface="Times New Roman" panose="02020603050405020304" pitchFamily="18" charset="0"/>
                <a:cs typeface="Times New Roman" panose="02020603050405020304" pitchFamily="18" charset="0"/>
              </a:rPr>
              <a:t>larksuite</a:t>
            </a:r>
            <a:r>
              <a:rPr lang="en-US" sz="1600" dirty="0">
                <a:latin typeface="Times New Roman" panose="02020603050405020304" pitchFamily="18" charset="0"/>
                <a:cs typeface="Times New Roman" panose="02020603050405020304" pitchFamily="18" charset="0"/>
              </a:rPr>
              <a:t>, 2025). </a:t>
            </a:r>
          </a:p>
          <a:p>
            <a:r>
              <a:rPr lang="en-US" sz="1600" dirty="0">
                <a:latin typeface="Times New Roman" panose="02020603050405020304" pitchFamily="18" charset="0"/>
                <a:cs typeface="Times New Roman" panose="02020603050405020304" pitchFamily="18" charset="0"/>
              </a:rPr>
              <a:t>Using Lark with “AI dashboards in tourism startups affected by COVID-19” can give them a much bigger advantage (</a:t>
            </a:r>
            <a:r>
              <a:rPr lang="en-US" sz="1600" dirty="0" err="1">
                <a:latin typeface="Times New Roman" panose="02020603050405020304" pitchFamily="18" charset="0"/>
                <a:cs typeface="Times New Roman" panose="02020603050405020304" pitchFamily="18" charset="0"/>
              </a:rPr>
              <a:t>larksuite</a:t>
            </a:r>
            <a:r>
              <a:rPr lang="en-US" sz="1600" dirty="0">
                <a:latin typeface="Times New Roman" panose="02020603050405020304" pitchFamily="18" charset="0"/>
                <a:cs typeface="Times New Roman" panose="02020603050405020304" pitchFamily="18" charset="0"/>
              </a:rPr>
              <a:t>, 2025).</a:t>
            </a:r>
          </a:p>
        </p:txBody>
      </p:sp>
      <p:pic>
        <p:nvPicPr>
          <p:cNvPr id="4" name="image3.png"/>
          <p:cNvPicPr/>
          <p:nvPr/>
        </p:nvPicPr>
        <p:blipFill>
          <a:blip r:embed="rId3"/>
          <a:srcRect/>
          <a:stretch>
            <a:fillRect/>
          </a:stretch>
        </p:blipFill>
        <p:spPr>
          <a:xfrm>
            <a:off x="7413523" y="2160590"/>
            <a:ext cx="4778477" cy="3827256"/>
          </a:xfrm>
          <a:prstGeom prst="rect">
            <a:avLst/>
          </a:prstGeom>
          <a:ln w="12700">
            <a:solidFill>
              <a:srgbClr val="000000"/>
            </a:solidFill>
            <a:prstDash val="solid"/>
          </a:ln>
        </p:spPr>
      </p:pic>
    </p:spTree>
    <p:extLst>
      <p:ext uri="{BB962C8B-B14F-4D97-AF65-F5344CB8AC3E}">
        <p14:creationId xmlns:p14="http://schemas.microsoft.com/office/powerpoint/2010/main" val="1534013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p:txBody>
          <a:bodyPr>
            <a:normAutofit/>
          </a:bodyPr>
          <a:lstStyle/>
          <a:p>
            <a:r>
              <a:rPr lang="en-US" sz="1600" dirty="0">
                <a:latin typeface="Times New Roman" panose="02020603050405020304" pitchFamily="18" charset="0"/>
                <a:cs typeface="Times New Roman" panose="02020603050405020304" pitchFamily="18" charset="0"/>
              </a:rPr>
              <a:t>I selected this topic since the COVID-19 pandemic greatly influenced tourism, disrupting employment and reducing staff loyalty. </a:t>
            </a:r>
          </a:p>
          <a:p>
            <a:r>
              <a:rPr lang="en-US" sz="1600" dirty="0">
                <a:latin typeface="Times New Roman" panose="02020603050405020304" pitchFamily="18" charset="0"/>
                <a:cs typeface="Times New Roman" panose="02020603050405020304" pitchFamily="18" charset="0"/>
              </a:rPr>
              <a:t>While recovering, South America’s tourism industry needs to enhance its talent strategies to become stable. </a:t>
            </a:r>
          </a:p>
          <a:p>
            <a:r>
              <a:rPr lang="en-US" sz="1600" dirty="0">
                <a:latin typeface="Times New Roman" panose="02020603050405020304" pitchFamily="18" charset="0"/>
                <a:cs typeface="Times New Roman" panose="02020603050405020304" pitchFamily="18" charset="0"/>
              </a:rPr>
              <a:t>It gives me a chance to check out creative strategies for managing a workforce, using gig workers, hybrid jobs, and online joining methods. </a:t>
            </a:r>
          </a:p>
          <a:p>
            <a:r>
              <a:rPr lang="en-US" sz="1600" dirty="0">
                <a:latin typeface="Times New Roman" panose="02020603050405020304" pitchFamily="18" charset="0"/>
                <a:cs typeface="Times New Roman" panose="02020603050405020304" pitchFamily="18" charset="0"/>
              </a:rPr>
              <a:t>It is normal now for companies to introduce </a:t>
            </a:r>
            <a:r>
              <a:rPr lang="en-US" sz="1600" b="1" i="1" dirty="0">
                <a:latin typeface="Times New Roman" panose="02020603050405020304" pitchFamily="18" charset="0"/>
                <a:cs typeface="Times New Roman" panose="02020603050405020304" pitchFamily="18" charset="0"/>
              </a:rPr>
              <a:t>“AI-driven dashboards” </a:t>
            </a:r>
            <a:r>
              <a:rPr lang="en-US" sz="1600" dirty="0">
                <a:latin typeface="Times New Roman" panose="02020603050405020304" pitchFamily="18" charset="0"/>
                <a:cs typeface="Times New Roman" panose="02020603050405020304" pitchFamily="18" charset="0"/>
              </a:rPr>
              <a:t>and alter their </a:t>
            </a:r>
            <a:r>
              <a:rPr lang="en-US" sz="1600" b="1" i="1" dirty="0">
                <a:latin typeface="Times New Roman" panose="02020603050405020304" pitchFamily="18" charset="0"/>
                <a:cs typeface="Times New Roman" panose="02020603050405020304" pitchFamily="18" charset="0"/>
              </a:rPr>
              <a:t>“EVP (Employee Value Proposition)”</a:t>
            </a:r>
            <a:r>
              <a:rPr lang="en-US" sz="1600" dirty="0">
                <a:latin typeface="Times New Roman" panose="02020603050405020304" pitchFamily="18" charset="0"/>
                <a:cs typeface="Times New Roman" panose="02020603050405020304" pitchFamily="18" charset="0"/>
              </a:rPr>
              <a:t> to focus on staff retention and higher performance. </a:t>
            </a:r>
          </a:p>
        </p:txBody>
      </p:sp>
    </p:spTree>
    <p:extLst>
      <p:ext uri="{BB962C8B-B14F-4D97-AF65-F5344CB8AC3E}">
        <p14:creationId xmlns:p14="http://schemas.microsoft.com/office/powerpoint/2010/main" val="4259038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CONCLUSION</a:t>
            </a:r>
            <a:br>
              <a:rPr lang="en-US" sz="3200" b="1"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sz="1600" b="1" dirty="0">
                <a:latin typeface="Times New Roman" panose="02020603050405020304" pitchFamily="18" charset="0"/>
                <a:cs typeface="Times New Roman" panose="02020603050405020304" pitchFamily="18" charset="0"/>
              </a:rPr>
              <a:t>Summarize key findings </a:t>
            </a:r>
          </a:p>
          <a:p>
            <a:r>
              <a:rPr lang="en-US" sz="1600" dirty="0">
                <a:latin typeface="Times New Roman" panose="02020603050405020304" pitchFamily="18" charset="0"/>
                <a:cs typeface="Times New Roman" panose="02020603050405020304" pitchFamily="18" charset="0"/>
              </a:rPr>
              <a:t>It is concluded in the study that startup hotels in </a:t>
            </a:r>
            <a:r>
              <a:rPr lang="en-US" sz="1600" b="1" i="1" dirty="0">
                <a:latin typeface="Times New Roman" panose="02020603050405020304" pitchFamily="18" charset="0"/>
                <a:cs typeface="Times New Roman" panose="02020603050405020304" pitchFamily="18" charset="0"/>
              </a:rPr>
              <a:t>“South America’s tourism sector”</a:t>
            </a:r>
            <a:r>
              <a:rPr lang="en-US" sz="1600" dirty="0">
                <a:latin typeface="Times New Roman" panose="02020603050405020304" pitchFamily="18" charset="0"/>
                <a:cs typeface="Times New Roman" panose="02020603050405020304" pitchFamily="18" charset="0"/>
              </a:rPr>
              <a:t> should adopt innovative approaches to workforce management. </a:t>
            </a:r>
          </a:p>
          <a:p>
            <a:r>
              <a:rPr lang="en-US" sz="1600" dirty="0">
                <a:latin typeface="Times New Roman" panose="02020603050405020304" pitchFamily="18" charset="0"/>
                <a:cs typeface="Times New Roman" panose="02020603050405020304" pitchFamily="18" charset="0"/>
              </a:rPr>
              <a:t>Due to the pandemic, the workforce became less stable, which made employees less loyal. </a:t>
            </a:r>
          </a:p>
          <a:p>
            <a:r>
              <a:rPr lang="en-US" sz="1600" dirty="0">
                <a:latin typeface="Times New Roman" panose="02020603050405020304" pitchFamily="18" charset="0"/>
                <a:cs typeface="Times New Roman" panose="02020603050405020304" pitchFamily="18" charset="0"/>
              </a:rPr>
              <a:t>The study suggests using </a:t>
            </a:r>
            <a:r>
              <a:rPr lang="en-US" sz="1600" b="1" i="1" dirty="0">
                <a:latin typeface="Times New Roman" panose="02020603050405020304" pitchFamily="18" charset="0"/>
                <a:cs typeface="Times New Roman" panose="02020603050405020304" pitchFamily="18" charset="0"/>
              </a:rPr>
              <a:t>“gig workers, staff with hybrid roles and digital onboarding”</a:t>
            </a:r>
            <a:r>
              <a:rPr lang="en-US" sz="1600" dirty="0">
                <a:latin typeface="Times New Roman" panose="02020603050405020304" pitchFamily="18" charset="0"/>
                <a:cs typeface="Times New Roman" panose="02020603050405020304" pitchFamily="18" charset="0"/>
              </a:rPr>
              <a:t> as the main building blocks of a strong strategy to rebuild the workforce. </a:t>
            </a:r>
          </a:p>
          <a:p>
            <a:r>
              <a:rPr lang="en-US" sz="1600" dirty="0">
                <a:latin typeface="Times New Roman" panose="02020603050405020304" pitchFamily="18" charset="0"/>
                <a:cs typeface="Times New Roman" panose="02020603050405020304" pitchFamily="18" charset="0"/>
              </a:rPr>
              <a:t>Gig workers simply work when they want and as many shifts as needed, helping businesses deal with busy seasons on shorter notice. </a:t>
            </a:r>
          </a:p>
          <a:p>
            <a:r>
              <a:rPr lang="en-US" sz="1600" dirty="0">
                <a:latin typeface="Times New Roman" panose="02020603050405020304" pitchFamily="18" charset="0"/>
                <a:cs typeface="Times New Roman" panose="02020603050405020304" pitchFamily="18" charset="0"/>
              </a:rPr>
              <a:t>Hybrid jobs involve both providing customer service and having digital skills to improve efficiency among the workers. </a:t>
            </a:r>
          </a:p>
          <a:p>
            <a:r>
              <a:rPr lang="en-US" sz="1600" dirty="0">
                <a:latin typeface="Times New Roman" panose="02020603050405020304" pitchFamily="18" charset="0"/>
                <a:cs typeface="Times New Roman" panose="02020603050405020304" pitchFamily="18" charset="0"/>
              </a:rPr>
              <a:t>AI services for digital onboarding support quick integration of remote workers by delivering tailor-made training. </a:t>
            </a:r>
          </a:p>
        </p:txBody>
      </p:sp>
    </p:spTree>
    <p:extLst>
      <p:ext uri="{BB962C8B-B14F-4D97-AF65-F5344CB8AC3E}">
        <p14:creationId xmlns:p14="http://schemas.microsoft.com/office/powerpoint/2010/main" val="2960760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200" b="1" dirty="0">
                <a:latin typeface="Times New Roman" panose="02020603050405020304" pitchFamily="18" charset="0"/>
                <a:cs typeface="Times New Roman" panose="02020603050405020304" pitchFamily="18" charset="0"/>
              </a:rPr>
              <a:t>CONT…</a:t>
            </a:r>
          </a:p>
        </p:txBody>
      </p:sp>
      <p:sp>
        <p:nvSpPr>
          <p:cNvPr id="3" name="Content Placeholder 2"/>
          <p:cNvSpPr>
            <a:spLocks noGrp="1"/>
          </p:cNvSpPr>
          <p:nvPr>
            <p:ph idx="1"/>
          </p:nvPr>
        </p:nvSpPr>
        <p:spPr/>
        <p:txBody>
          <a:bodyPr>
            <a:noAutofit/>
          </a:bodyPr>
          <a:lstStyle/>
          <a:p>
            <a:pPr marL="0" indent="0">
              <a:buNone/>
            </a:pPr>
            <a:r>
              <a:rPr lang="en-US" sz="1600" b="1" dirty="0">
                <a:latin typeface="Times New Roman" panose="02020603050405020304" pitchFamily="18" charset="0"/>
                <a:cs typeface="Times New Roman" panose="02020603050405020304" pitchFamily="18" charset="0"/>
              </a:rPr>
              <a:t>Recommendations</a:t>
            </a:r>
          </a:p>
          <a:p>
            <a:r>
              <a:rPr lang="en-US" sz="1600" dirty="0">
                <a:latin typeface="Times New Roman" panose="02020603050405020304" pitchFamily="18" charset="0"/>
                <a:cs typeface="Times New Roman" panose="02020603050405020304" pitchFamily="18" charset="0"/>
              </a:rPr>
              <a:t>For the sustainable management of workers in post-COVID startups, including resilience and wellness practices in daily work, is necessary. Key recommendations are:</a:t>
            </a:r>
          </a:p>
          <a:p>
            <a:r>
              <a:rPr lang="en-US" sz="1600" b="1" dirty="0">
                <a:latin typeface="Times New Roman" panose="02020603050405020304" pitchFamily="18" charset="0"/>
                <a:cs typeface="Times New Roman" panose="02020603050405020304" pitchFamily="18" charset="0"/>
              </a:rPr>
              <a:t>1. Promote a Flexible Work Environment:</a:t>
            </a:r>
            <a:r>
              <a:rPr lang="en-US" sz="1600" dirty="0">
                <a:latin typeface="Times New Roman" panose="02020603050405020304" pitchFamily="18" charset="0"/>
                <a:cs typeface="Times New Roman" panose="02020603050405020304" pitchFamily="18" charset="0"/>
              </a:rPr>
              <a:t> Create job opportunities where employees can work both in the office and remotely. Being able to adapt to different schedules helps people manage their careers and family.</a:t>
            </a:r>
          </a:p>
          <a:p>
            <a:r>
              <a:rPr lang="en-US" sz="1600" b="1" dirty="0">
                <a:latin typeface="Times New Roman" panose="02020603050405020304" pitchFamily="18" charset="0"/>
                <a:cs typeface="Times New Roman" panose="02020603050405020304" pitchFamily="18" charset="0"/>
              </a:rPr>
              <a:t>2. Invest in Employee Well-Being:</a:t>
            </a:r>
            <a:r>
              <a:rPr lang="en-US" sz="1600" dirty="0">
                <a:latin typeface="Times New Roman" panose="02020603050405020304" pitchFamily="18" charset="0"/>
                <a:cs typeface="Times New Roman" panose="02020603050405020304" pitchFamily="18" charset="0"/>
              </a:rPr>
              <a:t> Add activities and resources that aim to enhance employee mental health, stress levels and physical condition. If employees face challenges at work, providing them with virtual counselling, mindfulness apps and workshops can support their well-being.</a:t>
            </a:r>
          </a:p>
          <a:p>
            <a:r>
              <a:rPr lang="en-US" sz="1600" b="1" dirty="0">
                <a:latin typeface="Times New Roman" panose="02020603050405020304" pitchFamily="18" charset="0"/>
                <a:cs typeface="Times New Roman" panose="02020603050405020304" pitchFamily="18" charset="0"/>
              </a:rPr>
              <a:t>3. Adopt Data-Driven Wellness Initiatives:</a:t>
            </a:r>
            <a:r>
              <a:rPr lang="en-US" sz="1600" dirty="0">
                <a:latin typeface="Times New Roman" panose="02020603050405020304" pitchFamily="18" charset="0"/>
                <a:cs typeface="Times New Roman" panose="02020603050405020304" pitchFamily="18" charset="0"/>
              </a:rPr>
              <a:t> Introduce wellness activities that use AI to record employee engagement, tasks assigned and feelings of stress. Act on the findings by supporting people who may be at risk of burnout and redistributing their work or giving them extra time to rest.</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1492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REFERENCES</a:t>
            </a:r>
            <a:br>
              <a:rPr lang="en-US" sz="3200" b="1"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3" y="1437918"/>
            <a:ext cx="9558047" cy="3880773"/>
          </a:xfrm>
        </p:spPr>
        <p:txBody>
          <a:bodyPr>
            <a:noAutofit/>
          </a:bodyPr>
          <a:lstStyle/>
          <a:p>
            <a:r>
              <a:rPr lang="en-US" sz="1200" b="1" i="1" dirty="0">
                <a:solidFill>
                  <a:schemeClr val="tx1"/>
                </a:solidFill>
                <a:latin typeface="Times New Roman" panose="02020603050405020304" pitchFamily="18" charset="0"/>
                <a:cs typeface="Times New Roman" panose="02020603050405020304" pitchFamily="18" charset="0"/>
              </a:rPr>
              <a:t>Journals</a:t>
            </a:r>
            <a:endParaRPr lang="en-US" sz="1200" dirty="0">
              <a:solidFill>
                <a:schemeClr val="tx1"/>
              </a:solidFill>
              <a:latin typeface="Times New Roman" panose="02020603050405020304" pitchFamily="18" charset="0"/>
              <a:cs typeface="Times New Roman" panose="02020603050405020304" pitchFamily="18" charset="0"/>
            </a:endParaRPr>
          </a:p>
          <a:p>
            <a:r>
              <a:rPr lang="en-US" sz="1200" dirty="0" err="1">
                <a:solidFill>
                  <a:schemeClr val="tx1"/>
                </a:solidFill>
                <a:latin typeface="Times New Roman" panose="02020603050405020304" pitchFamily="18" charset="0"/>
                <a:cs typeface="Times New Roman" panose="02020603050405020304" pitchFamily="18" charset="0"/>
              </a:rPr>
              <a:t>Binu</a:t>
            </a:r>
            <a:r>
              <a:rPr lang="en-US" sz="1200" dirty="0">
                <a:solidFill>
                  <a:schemeClr val="tx1"/>
                </a:solidFill>
                <a:latin typeface="Times New Roman" panose="02020603050405020304" pitchFamily="18" charset="0"/>
                <a:cs typeface="Times New Roman" panose="02020603050405020304" pitchFamily="18" charset="0"/>
              </a:rPr>
              <a:t> Raj, A. (2021). Impact of employee value proposition on employees’ intention to stay: moderating role of psychological contract and social identity. South Asian Journal of Business Studies, 10(2), 203-226. DOI 10.1108/SAJBS-10-2019-0183</a:t>
            </a:r>
          </a:p>
          <a:p>
            <a:r>
              <a:rPr lang="en-US" sz="1200" dirty="0" err="1">
                <a:solidFill>
                  <a:schemeClr val="tx1"/>
                </a:solidFill>
                <a:latin typeface="Times New Roman" panose="02020603050405020304" pitchFamily="18" charset="0"/>
                <a:cs typeface="Times New Roman" panose="02020603050405020304" pitchFamily="18" charset="0"/>
              </a:rPr>
              <a:t>Godinho</a:t>
            </a:r>
            <a:r>
              <a:rPr lang="en-US" sz="1200" dirty="0">
                <a:solidFill>
                  <a:schemeClr val="tx1"/>
                </a:solidFill>
                <a:latin typeface="Times New Roman" panose="02020603050405020304" pitchFamily="18" charset="0"/>
                <a:cs typeface="Times New Roman" panose="02020603050405020304" pitchFamily="18" charset="0"/>
              </a:rPr>
              <a:t>, T., Reis, I. P., </a:t>
            </a:r>
            <a:r>
              <a:rPr lang="en-US" sz="1200" dirty="0" err="1">
                <a:solidFill>
                  <a:schemeClr val="tx1"/>
                </a:solidFill>
                <a:latin typeface="Times New Roman" panose="02020603050405020304" pitchFamily="18" charset="0"/>
                <a:cs typeface="Times New Roman" panose="02020603050405020304" pitchFamily="18" charset="0"/>
              </a:rPr>
              <a:t>Carvalho</a:t>
            </a:r>
            <a:r>
              <a:rPr lang="en-US" sz="1200" dirty="0">
                <a:solidFill>
                  <a:schemeClr val="tx1"/>
                </a:solidFill>
                <a:latin typeface="Times New Roman" panose="02020603050405020304" pitchFamily="18" charset="0"/>
                <a:cs typeface="Times New Roman" panose="02020603050405020304" pitchFamily="18" charset="0"/>
              </a:rPr>
              <a:t>, R., &amp; </a:t>
            </a:r>
            <a:r>
              <a:rPr lang="en-US" sz="1200" dirty="0" err="1">
                <a:solidFill>
                  <a:schemeClr val="tx1"/>
                </a:solidFill>
                <a:latin typeface="Times New Roman" panose="02020603050405020304" pitchFamily="18" charset="0"/>
                <a:cs typeface="Times New Roman" panose="02020603050405020304" pitchFamily="18" charset="0"/>
              </a:rPr>
              <a:t>Martinho</a:t>
            </a:r>
            <a:r>
              <a:rPr lang="en-US" sz="1200" dirty="0">
                <a:solidFill>
                  <a:schemeClr val="tx1"/>
                </a:solidFill>
                <a:latin typeface="Times New Roman" panose="02020603050405020304" pitchFamily="18" charset="0"/>
                <a:cs typeface="Times New Roman" panose="02020603050405020304" pitchFamily="18" charset="0"/>
              </a:rPr>
              <a:t>, F. (2023). Onboarding handbook: An indispensable tool for onboarding processes. Administrative sciences, 13(3), 79. https://doi.org/10.3390/admsci13030079</a:t>
            </a:r>
          </a:p>
          <a:p>
            <a:r>
              <a:rPr lang="en-US" sz="1200" dirty="0">
                <a:solidFill>
                  <a:schemeClr val="tx1"/>
                </a:solidFill>
                <a:latin typeface="Times New Roman" panose="02020603050405020304" pitchFamily="18" charset="0"/>
                <a:cs typeface="Times New Roman" panose="02020603050405020304" pitchFamily="18" charset="0"/>
              </a:rPr>
              <a:t>Liu-</a:t>
            </a:r>
            <a:r>
              <a:rPr lang="en-US" sz="1200" dirty="0" err="1">
                <a:solidFill>
                  <a:schemeClr val="tx1"/>
                </a:solidFill>
                <a:latin typeface="Times New Roman" panose="02020603050405020304" pitchFamily="18" charset="0"/>
                <a:cs typeface="Times New Roman" panose="02020603050405020304" pitchFamily="18" charset="0"/>
              </a:rPr>
              <a:t>Lastres</a:t>
            </a:r>
            <a:r>
              <a:rPr lang="en-US" sz="1200" dirty="0">
                <a:solidFill>
                  <a:schemeClr val="tx1"/>
                </a:solidFill>
                <a:latin typeface="Times New Roman" panose="02020603050405020304" pitchFamily="18" charset="0"/>
                <a:cs typeface="Times New Roman" panose="02020603050405020304" pitchFamily="18" charset="0"/>
              </a:rPr>
              <a:t>, B., Wen, H., &amp; Huang, W. J. (2023). A reflection on the Great Resignation in the hospitality and tourism industry. International Journal of Contemporary Hospitality Management, 35(1), 235-249. https://doi.org/10.1108/IJCHM-05-2022-0551</a:t>
            </a:r>
          </a:p>
          <a:p>
            <a:r>
              <a:rPr lang="en-US" sz="1200" dirty="0" err="1">
                <a:solidFill>
                  <a:schemeClr val="tx1"/>
                </a:solidFill>
                <a:latin typeface="Times New Roman" panose="02020603050405020304" pitchFamily="18" charset="0"/>
                <a:cs typeface="Times New Roman" panose="02020603050405020304" pitchFamily="18" charset="0"/>
              </a:rPr>
              <a:t>Mahato</a:t>
            </a:r>
            <a:r>
              <a:rPr lang="en-US" sz="1200" dirty="0">
                <a:solidFill>
                  <a:schemeClr val="tx1"/>
                </a:solidFill>
                <a:latin typeface="Times New Roman" panose="02020603050405020304" pitchFamily="18" charset="0"/>
                <a:cs typeface="Times New Roman" panose="02020603050405020304" pitchFamily="18" charset="0"/>
              </a:rPr>
              <a:t>, M., Kumar, N., &amp; Jena, L. K. (2021). Re-thinking gig economy in conventional workforce post-COVID-19: A blended approach for upholding fair balance. Journal of Work-Applied Management, 13(2), 261-276. DOI 10.1108/JWAM-05-2021-0037</a:t>
            </a:r>
          </a:p>
          <a:p>
            <a:r>
              <a:rPr lang="en-US" sz="1200" dirty="0" err="1">
                <a:solidFill>
                  <a:schemeClr val="tx1"/>
                </a:solidFill>
                <a:latin typeface="Times New Roman" panose="02020603050405020304" pitchFamily="18" charset="0"/>
                <a:cs typeface="Times New Roman" panose="02020603050405020304" pitchFamily="18" charset="0"/>
              </a:rPr>
              <a:t>Näppä</a:t>
            </a:r>
            <a:r>
              <a:rPr lang="en-US" sz="1200" dirty="0">
                <a:solidFill>
                  <a:schemeClr val="tx1"/>
                </a:solidFill>
                <a:latin typeface="Times New Roman" panose="02020603050405020304" pitchFamily="18" charset="0"/>
                <a:cs typeface="Times New Roman" panose="02020603050405020304" pitchFamily="18" charset="0"/>
              </a:rPr>
              <a:t>, A., </a:t>
            </a:r>
            <a:r>
              <a:rPr lang="en-US" sz="1200" dirty="0" err="1">
                <a:solidFill>
                  <a:schemeClr val="tx1"/>
                </a:solidFill>
                <a:latin typeface="Times New Roman" panose="02020603050405020304" pitchFamily="18" charset="0"/>
                <a:cs typeface="Times New Roman" panose="02020603050405020304" pitchFamily="18" charset="0"/>
              </a:rPr>
              <a:t>Styvén</a:t>
            </a:r>
            <a:r>
              <a:rPr lang="en-US" sz="1200" dirty="0">
                <a:solidFill>
                  <a:schemeClr val="tx1"/>
                </a:solidFill>
                <a:latin typeface="Times New Roman" panose="02020603050405020304" pitchFamily="18" charset="0"/>
                <a:cs typeface="Times New Roman" panose="02020603050405020304" pitchFamily="18" charset="0"/>
              </a:rPr>
              <a:t>, M. E., &amp; Robertson, J. (2025). Employment in the tourism and hospitality industry: Toward a unified value proposition. Journal of Human Resources in Hospitality &amp; Tourism, 24(1), 26-56. https://doi.org/10.1080/15332845.2024.2405804</a:t>
            </a:r>
          </a:p>
          <a:p>
            <a:r>
              <a:rPr lang="en-US" sz="1200" dirty="0" err="1">
                <a:solidFill>
                  <a:schemeClr val="tx1"/>
                </a:solidFill>
                <a:latin typeface="Times New Roman" panose="02020603050405020304" pitchFamily="18" charset="0"/>
                <a:cs typeface="Times New Roman" panose="02020603050405020304" pitchFamily="18" charset="0"/>
              </a:rPr>
              <a:t>Radonić</a:t>
            </a:r>
            <a:r>
              <a:rPr lang="en-US" sz="1200" dirty="0">
                <a:solidFill>
                  <a:schemeClr val="tx1"/>
                </a:solidFill>
                <a:latin typeface="Times New Roman" panose="02020603050405020304" pitchFamily="18" charset="0"/>
                <a:cs typeface="Times New Roman" panose="02020603050405020304" pitchFamily="18" charset="0"/>
              </a:rPr>
              <a:t>, M., </a:t>
            </a:r>
            <a:r>
              <a:rPr lang="en-US" sz="1200" dirty="0" err="1">
                <a:solidFill>
                  <a:schemeClr val="tx1"/>
                </a:solidFill>
                <a:latin typeface="Times New Roman" panose="02020603050405020304" pitchFamily="18" charset="0"/>
                <a:cs typeface="Times New Roman" panose="02020603050405020304" pitchFamily="18" charset="0"/>
              </a:rPr>
              <a:t>Vukmirović</a:t>
            </a:r>
            <a:r>
              <a:rPr lang="en-US" sz="1200" dirty="0">
                <a:solidFill>
                  <a:schemeClr val="tx1"/>
                </a:solidFill>
                <a:latin typeface="Times New Roman" panose="02020603050405020304" pitchFamily="18" charset="0"/>
                <a:cs typeface="Times New Roman" panose="02020603050405020304" pitchFamily="18" charset="0"/>
              </a:rPr>
              <a:t>, V., &amp; </a:t>
            </a:r>
            <a:r>
              <a:rPr lang="en-US" sz="1200" dirty="0" err="1">
                <a:solidFill>
                  <a:schemeClr val="tx1"/>
                </a:solidFill>
                <a:latin typeface="Times New Roman" panose="02020603050405020304" pitchFamily="18" charset="0"/>
                <a:cs typeface="Times New Roman" panose="02020603050405020304" pitchFamily="18" charset="0"/>
              </a:rPr>
              <a:t>Milosavljević</a:t>
            </a:r>
            <a:r>
              <a:rPr lang="en-US" sz="1200" dirty="0">
                <a:solidFill>
                  <a:schemeClr val="tx1"/>
                </a:solidFill>
                <a:latin typeface="Times New Roman" panose="02020603050405020304" pitchFamily="18" charset="0"/>
                <a:cs typeface="Times New Roman" panose="02020603050405020304" pitchFamily="18" charset="0"/>
              </a:rPr>
              <a:t>, M. (2021). The impact of hybrid workplace models on intangible assets: The case of an emerging country. </a:t>
            </a:r>
            <a:r>
              <a:rPr lang="en-US" sz="1200" dirty="0" err="1">
                <a:solidFill>
                  <a:schemeClr val="tx1"/>
                </a:solidFill>
                <a:latin typeface="Times New Roman" panose="02020603050405020304" pitchFamily="18" charset="0"/>
                <a:cs typeface="Times New Roman" panose="02020603050405020304" pitchFamily="18" charset="0"/>
              </a:rPr>
              <a:t>Amfiteatru</a:t>
            </a:r>
            <a:r>
              <a:rPr lang="en-US" sz="1200" dirty="0">
                <a:solidFill>
                  <a:schemeClr val="tx1"/>
                </a:solidFill>
                <a:latin typeface="Times New Roman" panose="02020603050405020304" pitchFamily="18" charset="0"/>
                <a:cs typeface="Times New Roman" panose="02020603050405020304" pitchFamily="18" charset="0"/>
              </a:rPr>
              <a:t> economic, 23(58), 770-786. DOI: 10.24818/EA/2021/58/770</a:t>
            </a:r>
          </a:p>
          <a:p>
            <a:r>
              <a:rPr lang="en-US" sz="1200" dirty="0" err="1">
                <a:solidFill>
                  <a:schemeClr val="tx1"/>
                </a:solidFill>
                <a:latin typeface="Times New Roman" panose="02020603050405020304" pitchFamily="18" charset="0"/>
                <a:cs typeface="Times New Roman" panose="02020603050405020304" pitchFamily="18" charset="0"/>
              </a:rPr>
              <a:t>Zuiker</a:t>
            </a:r>
            <a:r>
              <a:rPr lang="en-US" sz="1200" dirty="0">
                <a:solidFill>
                  <a:schemeClr val="tx1"/>
                </a:solidFill>
                <a:latin typeface="Times New Roman" panose="02020603050405020304" pitchFamily="18" charset="0"/>
                <a:cs typeface="Times New Roman" panose="02020603050405020304" pitchFamily="18" charset="0"/>
              </a:rPr>
              <a:t>, M., &amp; </a:t>
            </a:r>
            <a:r>
              <a:rPr lang="en-US" sz="1200" dirty="0" err="1">
                <a:solidFill>
                  <a:schemeClr val="tx1"/>
                </a:solidFill>
                <a:latin typeface="Times New Roman" panose="02020603050405020304" pitchFamily="18" charset="0"/>
                <a:cs typeface="Times New Roman" panose="02020603050405020304" pitchFamily="18" charset="0"/>
              </a:rPr>
              <a:t>Westerlaken</a:t>
            </a:r>
            <a:r>
              <a:rPr lang="en-US" sz="1200" dirty="0">
                <a:solidFill>
                  <a:schemeClr val="tx1"/>
                </a:solidFill>
                <a:latin typeface="Times New Roman" panose="02020603050405020304" pitchFamily="18" charset="0"/>
                <a:cs typeface="Times New Roman" panose="02020603050405020304" pitchFamily="18" charset="0"/>
              </a:rPr>
              <a:t>, R. (2024). The impact of onboarding practices on employee retention in the cruise industry. Research in Hospitality Management, 14(2), 198-208. https://doi.org/10.1080/22243534.2024.2406333</a:t>
            </a:r>
          </a:p>
          <a:p>
            <a:r>
              <a:rPr lang="en-US" sz="1200" b="1" i="1" dirty="0">
                <a:solidFill>
                  <a:schemeClr val="tx1"/>
                </a:solidFill>
                <a:latin typeface="Times New Roman" panose="02020603050405020304" pitchFamily="18" charset="0"/>
                <a:cs typeface="Times New Roman" panose="02020603050405020304" pitchFamily="18" charset="0"/>
              </a:rPr>
              <a:t>Websites</a:t>
            </a:r>
            <a:endParaRPr lang="en-US" sz="1200" dirty="0">
              <a:solidFill>
                <a:schemeClr val="tx1"/>
              </a:solidFill>
              <a:latin typeface="Times New Roman" panose="02020603050405020304" pitchFamily="18" charset="0"/>
              <a:cs typeface="Times New Roman" panose="02020603050405020304" pitchFamily="18" charset="0"/>
            </a:endParaRPr>
          </a:p>
          <a:p>
            <a:r>
              <a:rPr lang="en-US" sz="1200" u="sng" dirty="0">
                <a:solidFill>
                  <a:schemeClr val="tx1"/>
                </a:solidFill>
                <a:latin typeface="Times New Roman" panose="02020603050405020304" pitchFamily="18" charset="0"/>
                <a:cs typeface="Times New Roman" panose="02020603050405020304" pitchFamily="18" charset="0"/>
                <a:hlinkClick r:id="rId2"/>
              </a:rPr>
              <a:t>https://www.linkedin.com/posts/latamdotjobs_remotejobs-latamjobs-jobopportunities-activity-7239651925820870656-UA4d</a:t>
            </a:r>
            <a:endParaRPr lang="en-US" sz="1200" dirty="0">
              <a:solidFill>
                <a:schemeClr val="tx1"/>
              </a:solidFill>
              <a:latin typeface="Times New Roman" panose="02020603050405020304" pitchFamily="18" charset="0"/>
              <a:cs typeface="Times New Roman" panose="02020603050405020304" pitchFamily="18" charset="0"/>
            </a:endParaRPr>
          </a:p>
          <a:p>
            <a:r>
              <a:rPr lang="en-US" sz="1200" u="sng" dirty="0">
                <a:solidFill>
                  <a:schemeClr val="tx1"/>
                </a:solidFill>
                <a:latin typeface="Times New Roman" panose="02020603050405020304" pitchFamily="18" charset="0"/>
                <a:cs typeface="Times New Roman" panose="02020603050405020304" pitchFamily="18" charset="0"/>
                <a:hlinkClick r:id="rId3"/>
              </a:rPr>
              <a:t>https://hrone.cloud/blog/employee-value-proposition/</a:t>
            </a:r>
            <a:endParaRPr lang="en-US" sz="1200" dirty="0">
              <a:solidFill>
                <a:schemeClr val="tx1"/>
              </a:solidFill>
              <a:latin typeface="Times New Roman" panose="02020603050405020304" pitchFamily="18" charset="0"/>
              <a:cs typeface="Times New Roman" panose="02020603050405020304" pitchFamily="18" charset="0"/>
            </a:endParaRPr>
          </a:p>
          <a:p>
            <a:r>
              <a:rPr lang="en-US" sz="1200" u="sng" dirty="0">
                <a:solidFill>
                  <a:schemeClr val="tx1"/>
                </a:solidFill>
                <a:latin typeface="Times New Roman" panose="02020603050405020304" pitchFamily="18" charset="0"/>
                <a:cs typeface="Times New Roman" panose="02020603050405020304" pitchFamily="18" charset="0"/>
                <a:hlinkClick r:id="rId4"/>
              </a:rPr>
              <a:t>https://www.larksuite.com/en_us/blog/ai-dashboard</a:t>
            </a:r>
            <a:endParaRPr lang="en-US" sz="1200" dirty="0">
              <a:solidFill>
                <a:schemeClr val="tx1"/>
              </a:solidFill>
              <a:latin typeface="Times New Roman" panose="02020603050405020304" pitchFamily="18" charset="0"/>
              <a:cs typeface="Times New Roman" panose="02020603050405020304" pitchFamily="18" charset="0"/>
            </a:endParaRPr>
          </a:p>
          <a:p>
            <a:endParaRPr lang="en-US"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40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3024" y="3163479"/>
            <a:ext cx="8596668" cy="3880773"/>
          </a:xfrm>
        </p:spPr>
        <p:txBody>
          <a:bodyPr>
            <a:noAutofit/>
          </a:bodyPr>
          <a:lstStyle/>
          <a:p>
            <a:pPr marL="0" indent="0" algn="ctr">
              <a:buNone/>
            </a:pPr>
            <a:r>
              <a:rPr lang="en-US" sz="7200"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3472309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25</TotalTime>
  <Words>2713</Words>
  <Application>Microsoft Office PowerPoint</Application>
  <PresentationFormat>Widescreen</PresentationFormat>
  <Paragraphs>124</Paragraphs>
  <Slides>13</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Times New Roman</vt:lpstr>
      <vt:lpstr>Trebuchet MS</vt:lpstr>
      <vt:lpstr>Wingdings 3</vt:lpstr>
      <vt:lpstr>Facet</vt:lpstr>
      <vt:lpstr>TALENT DEVELOPMENT STRATEGY FOR POST-COVID TOURISM STARTUPS SUBMITTED BY : PRADEEP SHUBASH </vt:lpstr>
      <vt:lpstr>INTRODUCTION </vt:lpstr>
      <vt:lpstr>MAIN BODY </vt:lpstr>
      <vt:lpstr>CONT…</vt:lpstr>
      <vt:lpstr>CONT…</vt:lpstr>
      <vt:lpstr>CONT…</vt:lpstr>
      <vt:lpstr>CONT…</vt:lpstr>
      <vt:lpstr>CONT…</vt:lpstr>
      <vt:lpstr>CONT…</vt:lpstr>
      <vt:lpstr>CONCLUSION </vt:lpstr>
      <vt:lpstr>CONT…</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TALENT DEVELOPMENT STRATEGY FOR POST-COVID TOURISM STARTUPS STUDENT NAME- STUDENT ID-</dc:title>
  <dc:creator>Windows User</dc:creator>
  <cp:lastModifiedBy>JALAJ KAPOOR </cp:lastModifiedBy>
  <cp:revision>15</cp:revision>
  <dcterms:created xsi:type="dcterms:W3CDTF">2025-05-18T15:43:59Z</dcterms:created>
  <dcterms:modified xsi:type="dcterms:W3CDTF">2025-05-21T06:02:33Z</dcterms:modified>
</cp:coreProperties>
</file>