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42"/>
  </p:notesMasterIdLst>
  <p:handoutMasterIdLst>
    <p:handoutMasterId r:id="rId43"/>
  </p:handoutMasterIdLst>
  <p:sldIdLst>
    <p:sldId id="256" r:id="rId5"/>
    <p:sldId id="342" r:id="rId6"/>
    <p:sldId id="388" r:id="rId7"/>
    <p:sldId id="470" r:id="rId8"/>
    <p:sldId id="489" r:id="rId9"/>
    <p:sldId id="491" r:id="rId10"/>
    <p:sldId id="490" r:id="rId11"/>
    <p:sldId id="492" r:id="rId12"/>
    <p:sldId id="493" r:id="rId13"/>
    <p:sldId id="494" r:id="rId14"/>
    <p:sldId id="495" r:id="rId15"/>
    <p:sldId id="496" r:id="rId16"/>
    <p:sldId id="497" r:id="rId17"/>
    <p:sldId id="498" r:id="rId18"/>
    <p:sldId id="500" r:id="rId19"/>
    <p:sldId id="499" r:id="rId20"/>
    <p:sldId id="501" r:id="rId21"/>
    <p:sldId id="502" r:id="rId22"/>
    <p:sldId id="503" r:id="rId23"/>
    <p:sldId id="504" r:id="rId24"/>
    <p:sldId id="505" r:id="rId25"/>
    <p:sldId id="506" r:id="rId26"/>
    <p:sldId id="507" r:id="rId27"/>
    <p:sldId id="508" r:id="rId28"/>
    <p:sldId id="509" r:id="rId29"/>
    <p:sldId id="510" r:id="rId30"/>
    <p:sldId id="511" r:id="rId31"/>
    <p:sldId id="512" r:id="rId32"/>
    <p:sldId id="513" r:id="rId33"/>
    <p:sldId id="514" r:id="rId34"/>
    <p:sldId id="515" r:id="rId35"/>
    <p:sldId id="516" r:id="rId36"/>
    <p:sldId id="517" r:id="rId37"/>
    <p:sldId id="518" r:id="rId38"/>
    <p:sldId id="519" r:id="rId39"/>
    <p:sldId id="481" r:id="rId40"/>
    <p:sldId id="269" r:id="rId41"/>
  </p:sldIdLst>
  <p:sldSz cx="12198350" cy="6858000"/>
  <p:notesSz cx="6858000" cy="9144000"/>
  <p:embeddedFontLst>
    <p:embeddedFont>
      <p:font typeface="Calibri" panose="020F0502020204030204" pitchFamily="34" charset="0"/>
      <p:regular r:id="rId44"/>
      <p:bold r:id="rId45"/>
      <p:italic r:id="rId46"/>
      <p:boldItalic r:id="rId47"/>
    </p:embeddedFont>
    <p:embeddedFont>
      <p:font typeface="Georgia" panose="02040502050405020303" pitchFamily="18" charset="0"/>
      <p:regular r:id="rId48"/>
      <p:bold r:id="rId49"/>
      <p:italic r:id="rId50"/>
      <p:boldItalic r:id="rId51"/>
    </p:embeddedFont>
    <p:embeddedFont>
      <p:font typeface="Minion" panose="02000503070000020003" pitchFamily="2" charset="0"/>
      <p:regular r:id="rId52"/>
      <p:bold r:id="rId53"/>
      <p:italic r:id="rId54"/>
      <p:boldItalic r:id="rId55"/>
    </p:embeddedFont>
  </p:embeddedFontLst>
  <p:custDataLst>
    <p:tags r:id="rId56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200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notesMaster" Target="notesMasters/notesMaster1.xml"/><Relationship Id="rId47" Type="http://schemas.openxmlformats.org/officeDocument/2006/relationships/font" Target="fonts/font4.fntdata"/><Relationship Id="rId50" Type="http://schemas.openxmlformats.org/officeDocument/2006/relationships/font" Target="fonts/font7.fntdata"/><Relationship Id="rId55" Type="http://schemas.openxmlformats.org/officeDocument/2006/relationships/font" Target="fonts/font12.fntdata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font" Target="fonts/font2.fntdata"/><Relationship Id="rId53" Type="http://schemas.openxmlformats.org/officeDocument/2006/relationships/font" Target="fonts/font10.fntdata"/><Relationship Id="rId58" Type="http://schemas.openxmlformats.org/officeDocument/2006/relationships/viewProps" Target="viewProp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handoutMaster" Target="handoutMasters/handoutMaster1.xml"/><Relationship Id="rId48" Type="http://schemas.openxmlformats.org/officeDocument/2006/relationships/font" Target="fonts/font5.fntdata"/><Relationship Id="rId56" Type="http://schemas.openxmlformats.org/officeDocument/2006/relationships/tags" Target="tags/tag1.xml"/><Relationship Id="rId8" Type="http://schemas.openxmlformats.org/officeDocument/2006/relationships/slide" Target="slides/slide4.xml"/><Relationship Id="rId51" Type="http://schemas.openxmlformats.org/officeDocument/2006/relationships/font" Target="fonts/font8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font" Target="fonts/font3.fntdata"/><Relationship Id="rId59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font" Target="fonts/font11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6.fntdata"/><Relationship Id="rId57" Type="http://schemas.openxmlformats.org/officeDocument/2006/relationships/presProps" Target="presProp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font" Target="fonts/font1.fntdata"/><Relationship Id="rId52" Type="http://schemas.openxmlformats.org/officeDocument/2006/relationships/font" Target="fonts/font9.fntdata"/><Relationship Id="rId6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Capacity Management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 err="1"/>
            <a:t>Overcontracting</a:t>
          </a:r>
          <a:r>
            <a:rPr lang="en-US" dirty="0"/>
            <a:t> and Overbookings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Room Availability Guarantee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Length- of-Stay Control 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dirty="0"/>
            <a:t>100% Satisfaction Guarantee </a:t>
          </a:r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453" y="1839698"/>
          <a:ext cx="1113376" cy="11133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03" y="2002748"/>
        <a:ext cx="787276" cy="787276"/>
      </dsp:txXfrm>
    </dsp:sp>
    <dsp:sp modelId="{8C189818-31B3-A14C-9F8E-86F8D3516A39}">
      <dsp:nvSpPr>
        <dsp:cNvPr id="0" name=""/>
        <dsp:cNvSpPr/>
      </dsp:nvSpPr>
      <dsp:spPr>
        <a:xfrm rot="16200000">
          <a:off x="2266972" y="1434151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423" y="1545312"/>
        <a:ext cx="165437" cy="227128"/>
      </dsp:txXfrm>
    </dsp:sp>
    <dsp:sp modelId="{33AE45FE-2802-6A42-ACE8-A7040CED4011}">
      <dsp:nvSpPr>
        <dsp:cNvPr id="0" name=""/>
        <dsp:cNvSpPr/>
      </dsp:nvSpPr>
      <dsp:spPr>
        <a:xfrm>
          <a:off x="1689281" y="2054"/>
          <a:ext cx="1391721" cy="139172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Capacity Management </a:t>
          </a:r>
          <a:endParaRPr lang="en-DE" sz="1000" kern="1200" dirty="0"/>
        </a:p>
      </dsp:txBody>
      <dsp:txXfrm>
        <a:off x="1893094" y="205867"/>
        <a:ext cx="984095" cy="984095"/>
      </dsp:txXfrm>
    </dsp:sp>
    <dsp:sp modelId="{724178F7-FE35-7B43-B051-717442DEBDBC}">
      <dsp:nvSpPr>
        <dsp:cNvPr id="0" name=""/>
        <dsp:cNvSpPr/>
      </dsp:nvSpPr>
      <dsp:spPr>
        <a:xfrm rot="20520000">
          <a:off x="300210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837" y="2054919"/>
        <a:ext cx="165437" cy="227128"/>
      </dsp:txXfrm>
    </dsp:sp>
    <dsp:sp modelId="{2F9AB5B6-8516-954C-929D-9DFBF2DDEBBE}">
      <dsp:nvSpPr>
        <dsp:cNvPr id="0" name=""/>
        <dsp:cNvSpPr/>
      </dsp:nvSpPr>
      <dsp:spPr>
        <a:xfrm>
          <a:off x="3304624" y="1175669"/>
          <a:ext cx="1391721" cy="139172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/>
            <a:t>Overcontracting</a:t>
          </a:r>
          <a:r>
            <a:rPr lang="en-US" sz="1000" kern="1200" dirty="0"/>
            <a:t> and Overbookings </a:t>
          </a:r>
          <a:endParaRPr lang="en-DE" sz="1000" kern="1200" dirty="0"/>
        </a:p>
      </dsp:txBody>
      <dsp:txXfrm>
        <a:off x="3508437" y="1379482"/>
        <a:ext cx="984095" cy="984095"/>
      </dsp:txXfrm>
    </dsp:sp>
    <dsp:sp modelId="{46425910-43DE-C24E-828A-319CE20202EA}">
      <dsp:nvSpPr>
        <dsp:cNvPr id="0" name=""/>
        <dsp:cNvSpPr/>
      </dsp:nvSpPr>
      <dsp:spPr>
        <a:xfrm rot="3240000">
          <a:off x="2721307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920" y="2879482"/>
        <a:ext cx="165437" cy="227128"/>
      </dsp:txXfrm>
    </dsp:sp>
    <dsp:sp modelId="{D22A1B1C-5B96-F148-B268-F21156DF5061}">
      <dsp:nvSpPr>
        <dsp:cNvPr id="0" name=""/>
        <dsp:cNvSpPr/>
      </dsp:nvSpPr>
      <dsp:spPr>
        <a:xfrm>
          <a:off x="2687618" y="3074619"/>
          <a:ext cx="1391721" cy="139172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Room Availability Guarantee </a:t>
          </a:r>
          <a:endParaRPr lang="en-DE" sz="1000" kern="1200" dirty="0"/>
        </a:p>
      </dsp:txBody>
      <dsp:txXfrm>
        <a:off x="2891431" y="3278432"/>
        <a:ext cx="984095" cy="984095"/>
      </dsp:txXfrm>
    </dsp:sp>
    <dsp:sp modelId="{16E317A5-9052-604F-AC96-2C80084197DF}">
      <dsp:nvSpPr>
        <dsp:cNvPr id="0" name=""/>
        <dsp:cNvSpPr/>
      </dsp:nvSpPr>
      <dsp:spPr>
        <a:xfrm rot="7560000">
          <a:off x="1812636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8925" y="2879482"/>
        <a:ext cx="165437" cy="227128"/>
      </dsp:txXfrm>
    </dsp:sp>
    <dsp:sp modelId="{F9F092CB-0D6B-8E43-A8C0-17DA5DF0C5FF}">
      <dsp:nvSpPr>
        <dsp:cNvPr id="0" name=""/>
        <dsp:cNvSpPr/>
      </dsp:nvSpPr>
      <dsp:spPr>
        <a:xfrm>
          <a:off x="690944" y="3074619"/>
          <a:ext cx="1391721" cy="139172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Length- of-Stay Control </a:t>
          </a:r>
          <a:endParaRPr lang="en-DE" sz="1000" kern="1200" dirty="0"/>
        </a:p>
      </dsp:txBody>
      <dsp:txXfrm>
        <a:off x="894757" y="3278432"/>
        <a:ext cx="984095" cy="984095"/>
      </dsp:txXfrm>
    </dsp:sp>
    <dsp:sp modelId="{AAEED998-AF9F-1D46-9DF8-EE8C8EFB8C8C}">
      <dsp:nvSpPr>
        <dsp:cNvPr id="0" name=""/>
        <dsp:cNvSpPr/>
      </dsp:nvSpPr>
      <dsp:spPr>
        <a:xfrm rot="11880000">
          <a:off x="153184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009" y="2054919"/>
        <a:ext cx="165437" cy="227128"/>
      </dsp:txXfrm>
    </dsp:sp>
    <dsp:sp modelId="{20499351-38D5-464B-AA6F-6236338C0DE3}">
      <dsp:nvSpPr>
        <dsp:cNvPr id="0" name=""/>
        <dsp:cNvSpPr/>
      </dsp:nvSpPr>
      <dsp:spPr>
        <a:xfrm>
          <a:off x="73938" y="1175669"/>
          <a:ext cx="1391721" cy="139172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100% Satisfaction Guarantee </a:t>
          </a:r>
        </a:p>
      </dsp:txBody>
      <dsp:txXfrm>
        <a:off x="277751" y="1379482"/>
        <a:ext cx="984095" cy="9840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06-02-2026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06-02-2026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06-02-2026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sz="4400" dirty="0"/>
              <a:t>Operations Management in </a:t>
            </a:r>
            <a:r>
              <a:rPr lang="nl-NL" sz="4400" dirty="0" err="1"/>
              <a:t>Hospitality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Five Common Myths of Hotel Revenue Management">
            <a:extLst>
              <a:ext uri="{FF2B5EF4-FFF2-40B4-BE49-F238E27FC236}">
                <a16:creationId xmlns:a16="http://schemas.microsoft.com/office/drawing/2014/main" id="{1C896462-CCF5-90BD-536F-C328841B05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8350" cy="647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5437333-341C-44C0-07A7-3A427C706675}"/>
              </a:ext>
            </a:extLst>
          </p:cNvPr>
          <p:cNvSpPr/>
          <p:nvPr/>
        </p:nvSpPr>
        <p:spPr>
          <a:xfrm>
            <a:off x="554559" y="1032966"/>
            <a:ext cx="6984776" cy="4412258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buNone/>
            </a:pPr>
            <a:endParaRPr lang="nl-NL" sz="2400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nl-NL" sz="2400" b="1" dirty="0" err="1">
                <a:solidFill>
                  <a:schemeClr val="bg1"/>
                </a:solidFill>
              </a:rPr>
              <a:t>Outline</a:t>
            </a:r>
            <a:r>
              <a:rPr lang="nl-NL" sz="2400" b="1" dirty="0">
                <a:solidFill>
                  <a:schemeClr val="bg1"/>
                </a:solidFill>
              </a:rPr>
              <a:t>:</a:t>
            </a:r>
          </a:p>
          <a:p>
            <a:pPr marL="0" indent="0">
              <a:buNone/>
            </a:pPr>
            <a:endParaRPr lang="nl-NL" sz="24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nl-NL" sz="2399" dirty="0">
                <a:solidFill>
                  <a:schemeClr val="bg1"/>
                </a:solidFill>
              </a:rPr>
              <a:t>1 - </a:t>
            </a:r>
            <a:r>
              <a:rPr lang="nl-NL" sz="2399" dirty="0" err="1">
                <a:solidFill>
                  <a:schemeClr val="bg1"/>
                </a:solidFill>
              </a:rPr>
              <a:t>Combined</a:t>
            </a:r>
            <a:r>
              <a:rPr lang="nl-NL" sz="2399" dirty="0">
                <a:solidFill>
                  <a:schemeClr val="bg1"/>
                </a:solidFill>
              </a:rPr>
              <a:t> Hotel </a:t>
            </a:r>
            <a:r>
              <a:rPr lang="nl-NL" sz="2399" dirty="0" err="1">
                <a:solidFill>
                  <a:schemeClr val="bg1"/>
                </a:solidFill>
              </a:rPr>
              <a:t>Revenue</a:t>
            </a:r>
            <a:r>
              <a:rPr lang="nl-NL" sz="2399" dirty="0">
                <a:solidFill>
                  <a:schemeClr val="bg1"/>
                </a:solidFill>
              </a:rPr>
              <a:t> Management Tools</a:t>
            </a:r>
          </a:p>
          <a:p>
            <a:pPr>
              <a:lnSpc>
                <a:spcPct val="150000"/>
              </a:lnSpc>
            </a:pPr>
            <a:r>
              <a:rPr lang="nl-NL" sz="2399" dirty="0">
                <a:solidFill>
                  <a:schemeClr val="bg1"/>
                </a:solidFill>
              </a:rPr>
              <a:t>2 - Channel Management in Hotel </a:t>
            </a:r>
            <a:r>
              <a:rPr lang="nl-NL" sz="2399" dirty="0" err="1">
                <a:solidFill>
                  <a:schemeClr val="bg1"/>
                </a:solidFill>
              </a:rPr>
              <a:t>Revenue</a:t>
            </a:r>
            <a:r>
              <a:rPr lang="nl-NL" sz="2399" dirty="0">
                <a:solidFill>
                  <a:schemeClr val="bg1"/>
                </a:solidFill>
              </a:rPr>
              <a:t> Management</a:t>
            </a:r>
          </a:p>
          <a:p>
            <a:pPr>
              <a:lnSpc>
                <a:spcPct val="150000"/>
              </a:lnSpc>
            </a:pPr>
            <a:r>
              <a:rPr lang="nl-NL" sz="2399" dirty="0">
                <a:solidFill>
                  <a:schemeClr val="bg1"/>
                </a:solidFill>
              </a:rPr>
              <a:t>3- </a:t>
            </a:r>
            <a:r>
              <a:rPr lang="nl-NL" sz="2399" dirty="0" err="1">
                <a:solidFill>
                  <a:schemeClr val="bg1"/>
                </a:solidFill>
              </a:rPr>
              <a:t>Characteristics</a:t>
            </a:r>
            <a:r>
              <a:rPr lang="nl-NL" sz="2399" dirty="0">
                <a:solidFill>
                  <a:schemeClr val="bg1"/>
                </a:solidFill>
              </a:rPr>
              <a:t> of </a:t>
            </a:r>
            <a:r>
              <a:rPr lang="nl-NL" sz="2399" dirty="0" err="1">
                <a:solidFill>
                  <a:schemeClr val="bg1"/>
                </a:solidFill>
              </a:rPr>
              <a:t>Intermediaries</a:t>
            </a:r>
            <a:endParaRPr lang="nl-NL" sz="23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nl-NL" sz="23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DE" sz="2400" dirty="0"/>
          </a:p>
        </p:txBody>
      </p:sp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ive Common Myths of Hotel Revenue Management">
            <a:extLst>
              <a:ext uri="{FF2B5EF4-FFF2-40B4-BE49-F238E27FC236}">
                <a16:creationId xmlns:a16="http://schemas.microsoft.com/office/drawing/2014/main" id="{B8C1CE7F-308E-0C71-3AA1-C4B923DBB5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8350" cy="647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0" y="1412776"/>
            <a:ext cx="6027168" cy="2711127"/>
          </a:xfrm>
          <a:prstGeom prst="rect">
            <a:avLst/>
          </a:prstGeom>
          <a:solidFill>
            <a:schemeClr val="accent4">
              <a:lumMod val="50000"/>
              <a:alpha val="90000"/>
            </a:schemeClr>
          </a:solidFill>
        </p:spPr>
        <p:txBody>
          <a:bodyPr wrap="square">
            <a:spAutoFit/>
          </a:bodyPr>
          <a:lstStyle/>
          <a:p>
            <a:endParaRPr lang="en-DE" sz="320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DE" sz="3200" b="1" dirty="0">
                <a:solidFill>
                  <a:schemeClr val="bg1"/>
                </a:solidFill>
              </a:rPr>
              <a:t>1- </a:t>
            </a:r>
            <a:r>
              <a:rPr lang="nl-NL" sz="3200" b="1" dirty="0">
                <a:solidFill>
                  <a:schemeClr val="bg1"/>
                </a:solidFill>
              </a:rPr>
              <a:t>COMBINED HOTEL REVENUE MANAGEMENT TOOLS</a:t>
            </a:r>
            <a:endParaRPr lang="en-US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3010722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Five Common Myths of Hotel Revenue Management">
            <a:extLst>
              <a:ext uri="{FF2B5EF4-FFF2-40B4-BE49-F238E27FC236}">
                <a16:creationId xmlns:a16="http://schemas.microsoft.com/office/drawing/2014/main" id="{3DBEA0FC-F56F-0FF4-6B4B-B6006AE20D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8350" cy="647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1- </a:t>
            </a:r>
            <a:r>
              <a:rPr lang="nl-NL" sz="1800" dirty="0" err="1">
                <a:solidFill>
                  <a:schemeClr val="bg1"/>
                </a:solidFill>
              </a:rPr>
              <a:t>Combined</a:t>
            </a:r>
            <a:r>
              <a:rPr lang="nl-NL" sz="1800" dirty="0">
                <a:solidFill>
                  <a:schemeClr val="bg1"/>
                </a:solidFill>
              </a:rPr>
              <a:t> Hotel </a:t>
            </a:r>
            <a:r>
              <a:rPr lang="nl-NL" sz="1800" dirty="0" err="1">
                <a:solidFill>
                  <a:schemeClr val="bg1"/>
                </a:solidFill>
              </a:rPr>
              <a:t>Revenue</a:t>
            </a:r>
            <a:r>
              <a:rPr lang="nl-NL" sz="1800" dirty="0">
                <a:solidFill>
                  <a:schemeClr val="bg1"/>
                </a:solidFill>
              </a:rPr>
              <a:t> Management Tools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202631" y="1554361"/>
            <a:ext cx="4824536" cy="4610301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Definition</a:t>
            </a:r>
          </a:p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Combined hotel RM tools influence both price and quantity simultaneously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They integrate pricing decisions with inventory and distribution control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Aim to maximize total hotel revenue, not just occupancy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6278030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Five Common Myths of Hotel Revenue Management">
            <a:extLst>
              <a:ext uri="{FF2B5EF4-FFF2-40B4-BE49-F238E27FC236}">
                <a16:creationId xmlns:a16="http://schemas.microsoft.com/office/drawing/2014/main" id="{3DBEA0FC-F56F-0FF4-6B4B-B6006AE20D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8350" cy="647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1- </a:t>
            </a:r>
            <a:r>
              <a:rPr lang="nl-NL" sz="1800" dirty="0" err="1">
                <a:solidFill>
                  <a:schemeClr val="bg1"/>
                </a:solidFill>
              </a:rPr>
              <a:t>Combined</a:t>
            </a:r>
            <a:r>
              <a:rPr lang="nl-NL" sz="1800" dirty="0">
                <a:solidFill>
                  <a:schemeClr val="bg1"/>
                </a:solidFill>
              </a:rPr>
              <a:t> Hotel </a:t>
            </a:r>
            <a:r>
              <a:rPr lang="nl-NL" sz="1800" dirty="0" err="1">
                <a:solidFill>
                  <a:schemeClr val="bg1"/>
                </a:solidFill>
              </a:rPr>
              <a:t>Revenue</a:t>
            </a:r>
            <a:r>
              <a:rPr lang="nl-NL" sz="1800" dirty="0">
                <a:solidFill>
                  <a:schemeClr val="bg1"/>
                </a:solidFill>
              </a:rPr>
              <a:t> Management Tools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202631" y="1414382"/>
            <a:ext cx="4824536" cy="5025607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Why They Are Called “Combined” Tools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- Traditional RM tools focus on: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Price only (changing room rates)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Quantity only (limiting room availability)</a:t>
            </a: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- Combined RM tools manage: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How much rooms cost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How many rooms are offered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Where rooms are sold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0421242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Officina del Revenue Manager: le fondamenta del Forecast -  FormazioneTurismo.com">
            <a:extLst>
              <a:ext uri="{FF2B5EF4-FFF2-40B4-BE49-F238E27FC236}">
                <a16:creationId xmlns:a16="http://schemas.microsoft.com/office/drawing/2014/main" id="{2A16C2AB-C605-5B16-1956-7444C935E9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2" y="0"/>
            <a:ext cx="12189848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0" y="1412776"/>
            <a:ext cx="6027168" cy="3449791"/>
          </a:xfrm>
          <a:prstGeom prst="rect">
            <a:avLst/>
          </a:prstGeom>
          <a:solidFill>
            <a:schemeClr val="accent4">
              <a:lumMod val="50000"/>
              <a:alpha val="90000"/>
            </a:schemeClr>
          </a:solidFill>
        </p:spPr>
        <p:txBody>
          <a:bodyPr wrap="square">
            <a:spAutoFit/>
          </a:bodyPr>
          <a:lstStyle/>
          <a:p>
            <a:endParaRPr lang="en-DE" sz="320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DE" sz="3200" b="1" dirty="0">
                <a:solidFill>
                  <a:schemeClr val="bg1"/>
                </a:solidFill>
              </a:rPr>
              <a:t>2- </a:t>
            </a:r>
            <a:r>
              <a:rPr lang="nl-NL" sz="3200" b="1" dirty="0">
                <a:solidFill>
                  <a:schemeClr val="bg1"/>
                </a:solidFill>
              </a:rPr>
              <a:t>CHANNEL MANAGEMENT IN HOTEL REVENUE MANAGEMENT</a:t>
            </a:r>
          </a:p>
          <a:p>
            <a:pPr>
              <a:lnSpc>
                <a:spcPct val="150000"/>
              </a:lnSpc>
            </a:pPr>
            <a:endParaRPr lang="en-US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78700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Officina del Revenue Manager: le fondamenta del Forecast -  FormazioneTurismo.com">
            <a:extLst>
              <a:ext uri="{FF2B5EF4-FFF2-40B4-BE49-F238E27FC236}">
                <a16:creationId xmlns:a16="http://schemas.microsoft.com/office/drawing/2014/main" id="{47A2BF0E-88EA-E7D2-4D22-477D7753B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2" y="0"/>
            <a:ext cx="12189848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</a:t>
            </a:r>
            <a:r>
              <a:rPr lang="nl-NL" sz="1800" dirty="0">
                <a:solidFill>
                  <a:schemeClr val="bg1"/>
                </a:solidFill>
              </a:rPr>
              <a:t>Channel Management in Hotel </a:t>
            </a:r>
            <a:r>
              <a:rPr lang="nl-NL" sz="1800" dirty="0" err="1">
                <a:solidFill>
                  <a:schemeClr val="bg1"/>
                </a:solidFill>
              </a:rPr>
              <a:t>Revenue</a:t>
            </a:r>
            <a:r>
              <a:rPr lang="nl-NL" sz="1800" dirty="0">
                <a:solidFill>
                  <a:schemeClr val="bg1"/>
                </a:solidFill>
              </a:rPr>
              <a:t> Management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202631" y="1414382"/>
            <a:ext cx="4824536" cy="5025607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Channel management is a combined RM tool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Highly important in hotel practice</a:t>
            </a:r>
          </a:p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Impact on Hotel Performance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Distribution intermediaries significantly influence: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Average Daily Rate (ADR)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Revenue per Available Room (RevPAR)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Overall RM system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Contract terms and commissions affect net revenue</a:t>
            </a:r>
          </a:p>
        </p:txBody>
      </p:sp>
    </p:spTree>
    <p:extLst>
      <p:ext uri="{BB962C8B-B14F-4D97-AF65-F5344CB8AC3E}">
        <p14:creationId xmlns:p14="http://schemas.microsoft.com/office/powerpoint/2010/main" val="2184376093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Officina del Revenue Manager: le fondamenta del Forecast -  FormazioneTurismo.com">
            <a:extLst>
              <a:ext uri="{FF2B5EF4-FFF2-40B4-BE49-F238E27FC236}">
                <a16:creationId xmlns:a16="http://schemas.microsoft.com/office/drawing/2014/main" id="{47A2BF0E-88EA-E7D2-4D22-477D7753B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2" y="0"/>
            <a:ext cx="12189848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</a:t>
            </a:r>
            <a:r>
              <a:rPr lang="nl-NL" sz="1800" dirty="0">
                <a:solidFill>
                  <a:schemeClr val="bg1"/>
                </a:solidFill>
              </a:rPr>
              <a:t>Channel Management in Hotel </a:t>
            </a:r>
            <a:r>
              <a:rPr lang="nl-NL" sz="1800" dirty="0" err="1">
                <a:solidFill>
                  <a:schemeClr val="bg1"/>
                </a:solidFill>
              </a:rPr>
              <a:t>Revenue</a:t>
            </a:r>
            <a:r>
              <a:rPr lang="nl-NL" sz="1800" dirty="0">
                <a:solidFill>
                  <a:schemeClr val="bg1"/>
                </a:solidFill>
              </a:rPr>
              <a:t> Management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202631" y="1414382"/>
            <a:ext cx="4824536" cy="4610301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Post-9/11 Distribution Strategy</a:t>
            </a: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Hotels expanded use of: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Third-party websites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Online travel merchants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Goal: increase market exposure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Result: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Heavy discounts offered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Shift of customer loyalty to intermediaries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60080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Officina del Revenue Manager: le fondamenta del Forecast -  FormazioneTurismo.com">
            <a:extLst>
              <a:ext uri="{FF2B5EF4-FFF2-40B4-BE49-F238E27FC236}">
                <a16:creationId xmlns:a16="http://schemas.microsoft.com/office/drawing/2014/main" id="{47A2BF0E-88EA-E7D2-4D22-477D7753B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2" y="0"/>
            <a:ext cx="12189848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</a:t>
            </a:r>
            <a:r>
              <a:rPr lang="nl-NL" sz="1800" dirty="0">
                <a:solidFill>
                  <a:schemeClr val="bg1"/>
                </a:solidFill>
              </a:rPr>
              <a:t>Channel Management in Hotel </a:t>
            </a:r>
            <a:r>
              <a:rPr lang="nl-NL" sz="1800" dirty="0" err="1">
                <a:solidFill>
                  <a:schemeClr val="bg1"/>
                </a:solidFill>
              </a:rPr>
              <a:t>Revenue</a:t>
            </a:r>
            <a:r>
              <a:rPr lang="nl-NL" sz="1800" dirty="0">
                <a:solidFill>
                  <a:schemeClr val="bg1"/>
                </a:solidFill>
              </a:rPr>
              <a:t> Management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202631" y="1414382"/>
            <a:ext cx="4824536" cy="2949077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Effects on Hotel–Guest Relationship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Large third-party discounts: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Reduced direct bookings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Weakened hotel–guest relationships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Customers increasingly searched OTAs first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5454333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Officina del Revenue Manager: le fondamenta del Forecast -  FormazioneTurismo.com">
            <a:extLst>
              <a:ext uri="{FF2B5EF4-FFF2-40B4-BE49-F238E27FC236}">
                <a16:creationId xmlns:a16="http://schemas.microsoft.com/office/drawing/2014/main" id="{47A2BF0E-88EA-E7D2-4D22-477D7753B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2" y="0"/>
            <a:ext cx="12189848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</a:t>
            </a:r>
            <a:r>
              <a:rPr lang="nl-NL" sz="1800" dirty="0">
                <a:solidFill>
                  <a:schemeClr val="bg1"/>
                </a:solidFill>
              </a:rPr>
              <a:t>Channel Management in Hotel </a:t>
            </a:r>
            <a:r>
              <a:rPr lang="nl-NL" sz="1800" dirty="0" err="1">
                <a:solidFill>
                  <a:schemeClr val="bg1"/>
                </a:solidFill>
              </a:rPr>
              <a:t>Revenue</a:t>
            </a:r>
            <a:r>
              <a:rPr lang="nl-NL" sz="1800" dirty="0">
                <a:solidFill>
                  <a:schemeClr val="bg1"/>
                </a:solidFill>
              </a:rPr>
              <a:t> Management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202631" y="1414382"/>
            <a:ext cx="4824536" cy="4610301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Role of E-Wholesalers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Hotels generally satisfied with: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Performance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Business relationships</a:t>
            </a:r>
          </a:p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Ongoing conflicts between: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Hotels and e-wholesalers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Indicates a complex and mixed impact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1388082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Officina del Revenue Manager: le fondamenta del Forecast -  FormazioneTurismo.com">
            <a:extLst>
              <a:ext uri="{FF2B5EF4-FFF2-40B4-BE49-F238E27FC236}">
                <a16:creationId xmlns:a16="http://schemas.microsoft.com/office/drawing/2014/main" id="{47A2BF0E-88EA-E7D2-4D22-477D7753B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2" y="0"/>
            <a:ext cx="12189848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</a:t>
            </a:r>
            <a:r>
              <a:rPr lang="nl-NL" sz="1800" dirty="0">
                <a:solidFill>
                  <a:schemeClr val="bg1"/>
                </a:solidFill>
              </a:rPr>
              <a:t>Channel Management in Hotel </a:t>
            </a:r>
            <a:r>
              <a:rPr lang="nl-NL" sz="1800" dirty="0" err="1">
                <a:solidFill>
                  <a:schemeClr val="bg1"/>
                </a:solidFill>
              </a:rPr>
              <a:t>Revenue</a:t>
            </a:r>
            <a:r>
              <a:rPr lang="nl-NL" sz="1800" dirty="0">
                <a:solidFill>
                  <a:schemeClr val="bg1"/>
                </a:solidFill>
              </a:rPr>
              <a:t> Management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202631" y="1414382"/>
            <a:ext cx="4824536" cy="5025607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A- Choice of Distribution Channels</a:t>
            </a:r>
          </a:p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A key decision in distribution channel management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Focuses on selecting appropriate sales channels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Directly affects: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Market visibility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Booking volume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Revenue performance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5250197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Officina del Revenue Manager: le fondamenta del Forecast -  FormazioneTurismo.com">
            <a:extLst>
              <a:ext uri="{FF2B5EF4-FFF2-40B4-BE49-F238E27FC236}">
                <a16:creationId xmlns:a16="http://schemas.microsoft.com/office/drawing/2014/main" id="{47A2BF0E-88EA-E7D2-4D22-477D7753B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2" y="0"/>
            <a:ext cx="12189848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</a:t>
            </a:r>
            <a:r>
              <a:rPr lang="nl-NL" sz="1800" dirty="0">
                <a:solidFill>
                  <a:schemeClr val="bg1"/>
                </a:solidFill>
              </a:rPr>
              <a:t>Channel Management in Hotel </a:t>
            </a:r>
            <a:r>
              <a:rPr lang="nl-NL" sz="1800" dirty="0" err="1">
                <a:solidFill>
                  <a:schemeClr val="bg1"/>
                </a:solidFill>
              </a:rPr>
              <a:t>Revenue</a:t>
            </a:r>
            <a:r>
              <a:rPr lang="nl-NL" sz="1800" dirty="0">
                <a:solidFill>
                  <a:schemeClr val="bg1"/>
                </a:solidFill>
              </a:rPr>
              <a:t> Management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202631" y="1414382"/>
            <a:ext cx="4824536" cy="5025607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Main Types of Hotel Distribution Channels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Direct Sales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Global Distribution Systems (GDSs)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C9AC44B-413A-9164-BC1B-6F57872229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133516"/>
              </p:ext>
            </p:extLst>
          </p:nvPr>
        </p:nvGraphicFramePr>
        <p:xfrm>
          <a:off x="1202631" y="2748450"/>
          <a:ext cx="4824536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3961">
                  <a:extLst>
                    <a:ext uri="{9D8B030D-6E8A-4147-A177-3AD203B41FA5}">
                      <a16:colId xmlns:a16="http://schemas.microsoft.com/office/drawing/2014/main" val="1317096234"/>
                    </a:ext>
                  </a:extLst>
                </a:gridCol>
                <a:gridCol w="1900575">
                  <a:extLst>
                    <a:ext uri="{9D8B030D-6E8A-4147-A177-3AD203B41FA5}">
                      <a16:colId xmlns:a16="http://schemas.microsoft.com/office/drawing/2014/main" val="159481256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sz="1800" b="0" dirty="0">
                          <a:solidFill>
                            <a:schemeClr val="bg1"/>
                          </a:solidFill>
                        </a:rPr>
                        <a:t>Hotel website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sz="1800" b="0" dirty="0">
                          <a:solidFill>
                            <a:schemeClr val="bg1"/>
                          </a:solidFill>
                        </a:rPr>
                        <a:t>Phone and email bookings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73769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sz="1800" b="0" dirty="0">
                          <a:solidFill>
                            <a:schemeClr val="bg1"/>
                          </a:solidFill>
                        </a:rPr>
                        <a:t>No intermediaries involved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sz="1800" b="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53748960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C0E315F-74B1-FC80-020F-7C102CC6D1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1684045"/>
              </p:ext>
            </p:extLst>
          </p:nvPr>
        </p:nvGraphicFramePr>
        <p:xfrm>
          <a:off x="1202631" y="5283003"/>
          <a:ext cx="4752528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4376">
                  <a:extLst>
                    <a:ext uri="{9D8B030D-6E8A-4147-A177-3AD203B41FA5}">
                      <a16:colId xmlns:a16="http://schemas.microsoft.com/office/drawing/2014/main" val="1317096234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159481256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sz="1800" b="0" dirty="0">
                          <a:solidFill>
                            <a:schemeClr val="bg1"/>
                          </a:solidFill>
                        </a:rPr>
                        <a:t>Amadeus</a:t>
                      </a:r>
                      <a:endParaRPr lang="en-DE" sz="1800" b="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sz="1800" b="0" dirty="0">
                          <a:solidFill>
                            <a:schemeClr val="bg1"/>
                          </a:solidFill>
                        </a:rPr>
                        <a:t>Sabre</a:t>
                      </a:r>
                      <a:endParaRPr lang="en-DE" sz="1800" b="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73769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sz="1800" b="0" dirty="0">
                          <a:solidFill>
                            <a:schemeClr val="bg1"/>
                          </a:solidFill>
                        </a:rPr>
                        <a:t>Travelport (</a:t>
                      </a:r>
                      <a:r>
                        <a:rPr lang="en-US" sz="1800" b="0" dirty="0" err="1">
                          <a:solidFill>
                            <a:schemeClr val="bg1"/>
                          </a:solidFill>
                        </a:rPr>
                        <a:t>Worldspan</a:t>
                      </a:r>
                      <a:r>
                        <a:rPr lang="en-US" sz="1800" b="0" dirty="0">
                          <a:solidFill>
                            <a:schemeClr val="bg1"/>
                          </a:solidFill>
                        </a:rPr>
                        <a:t>, Galileo)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sz="1800" b="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537489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24609067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Officina del Revenue Manager: le fondamenta del Forecast -  FormazioneTurismo.com">
            <a:extLst>
              <a:ext uri="{FF2B5EF4-FFF2-40B4-BE49-F238E27FC236}">
                <a16:creationId xmlns:a16="http://schemas.microsoft.com/office/drawing/2014/main" id="{47A2BF0E-88EA-E7D2-4D22-477D7753B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2" y="0"/>
            <a:ext cx="12189848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</a:t>
            </a:r>
            <a:r>
              <a:rPr lang="nl-NL" sz="1800" dirty="0">
                <a:solidFill>
                  <a:schemeClr val="bg1"/>
                </a:solidFill>
              </a:rPr>
              <a:t>Channel Management in Hotel </a:t>
            </a:r>
            <a:r>
              <a:rPr lang="nl-NL" sz="1800" dirty="0" err="1">
                <a:solidFill>
                  <a:schemeClr val="bg1"/>
                </a:solidFill>
              </a:rPr>
              <a:t>Revenue</a:t>
            </a:r>
            <a:r>
              <a:rPr lang="nl-NL" sz="1800" dirty="0">
                <a:solidFill>
                  <a:schemeClr val="bg1"/>
                </a:solidFill>
              </a:rPr>
              <a:t> Management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202631" y="1414382"/>
            <a:ext cx="4824536" cy="4610301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Main Types of Hotel Distribution Channels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Online Travel Agencies (OTAs)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Tour Operators and Travel Agents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Package tourism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Group and leisure travel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2940148C-59ED-E1EA-C4D0-3CD0FF602A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7666321"/>
              </p:ext>
            </p:extLst>
          </p:nvPr>
        </p:nvGraphicFramePr>
        <p:xfrm>
          <a:off x="1221789" y="3187371"/>
          <a:ext cx="473337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01122">
                  <a:extLst>
                    <a:ext uri="{9D8B030D-6E8A-4147-A177-3AD203B41FA5}">
                      <a16:colId xmlns:a16="http://schemas.microsoft.com/office/drawing/2014/main" val="1317096234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159481256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sz="1799" b="0" dirty="0" err="1">
                          <a:solidFill>
                            <a:schemeClr val="bg1"/>
                          </a:solidFill>
                        </a:rPr>
                        <a:t>Booking.com</a:t>
                      </a:r>
                      <a:endParaRPr lang="en-US" sz="1799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sz="1799" b="0" dirty="0">
                          <a:solidFill>
                            <a:schemeClr val="bg1"/>
                          </a:solidFill>
                        </a:rPr>
                        <a:t>Expedia</a:t>
                      </a:r>
                      <a:endParaRPr lang="en-DE" b="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73769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sz="1799" b="0" dirty="0">
                          <a:solidFill>
                            <a:schemeClr val="bg1"/>
                          </a:solidFill>
                        </a:rPr>
                        <a:t>Orbitz</a:t>
                      </a:r>
                      <a:endParaRPr lang="en-DE" b="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sz="1799" b="0" dirty="0">
                          <a:solidFill>
                            <a:schemeClr val="bg1"/>
                          </a:solidFill>
                        </a:rPr>
                        <a:t>Venere</a:t>
                      </a:r>
                      <a:endParaRPr lang="en-DE" b="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537489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43728158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Officina del Revenue Manager: le fondamenta del Forecast -  FormazioneTurismo.com">
            <a:extLst>
              <a:ext uri="{FF2B5EF4-FFF2-40B4-BE49-F238E27FC236}">
                <a16:creationId xmlns:a16="http://schemas.microsoft.com/office/drawing/2014/main" id="{47A2BF0E-88EA-E7D2-4D22-477D7753B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2" y="0"/>
            <a:ext cx="12189848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</a:t>
            </a:r>
            <a:r>
              <a:rPr lang="nl-NL" sz="1800" dirty="0">
                <a:solidFill>
                  <a:schemeClr val="bg1"/>
                </a:solidFill>
              </a:rPr>
              <a:t>Channel Management in Hotel </a:t>
            </a:r>
            <a:r>
              <a:rPr lang="nl-NL" sz="1800" dirty="0" err="1">
                <a:solidFill>
                  <a:schemeClr val="bg1"/>
                </a:solidFill>
              </a:rPr>
              <a:t>Revenue</a:t>
            </a:r>
            <a:r>
              <a:rPr lang="nl-NL" sz="1800" dirty="0">
                <a:solidFill>
                  <a:schemeClr val="bg1"/>
                </a:solidFill>
              </a:rPr>
              <a:t> Management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202631" y="1414382"/>
            <a:ext cx="4824536" cy="3779689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- Benefits of Using Multiple Channels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Greater market visibility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Higher chance of being found by potential customers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Increased booking opportunities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Broader access to international markets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71024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Officina del Revenue Manager: le fondamenta del Forecast -  FormazioneTurismo.com">
            <a:extLst>
              <a:ext uri="{FF2B5EF4-FFF2-40B4-BE49-F238E27FC236}">
                <a16:creationId xmlns:a16="http://schemas.microsoft.com/office/drawing/2014/main" id="{2A16C2AB-C605-5B16-1956-7444C935E9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2" y="0"/>
            <a:ext cx="12189848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0" y="1412776"/>
            <a:ext cx="6027168" cy="2062103"/>
          </a:xfrm>
          <a:prstGeom prst="rect">
            <a:avLst/>
          </a:prstGeom>
          <a:solidFill>
            <a:schemeClr val="accent4">
              <a:lumMod val="50000"/>
              <a:alpha val="90000"/>
            </a:schemeClr>
          </a:solidFill>
        </p:spPr>
        <p:txBody>
          <a:bodyPr wrap="square">
            <a:spAutoFit/>
          </a:bodyPr>
          <a:lstStyle/>
          <a:p>
            <a:endParaRPr lang="en-DE" sz="3200" b="1" dirty="0">
              <a:solidFill>
                <a:schemeClr val="bg1"/>
              </a:solidFill>
            </a:endParaRPr>
          </a:p>
          <a:p>
            <a:pPr algn="ctr"/>
            <a:r>
              <a:rPr lang="de-DE" sz="3200" dirty="0">
                <a:solidFill>
                  <a:schemeClr val="bg1"/>
                </a:solidFill>
              </a:rPr>
              <a:t>3- </a:t>
            </a:r>
            <a:r>
              <a:rPr lang="nl-NL" sz="3200" dirty="0">
                <a:solidFill>
                  <a:schemeClr val="bg1"/>
                </a:solidFill>
              </a:rPr>
              <a:t>CHARACTERISTICS OF INTERMEDIARIE</a:t>
            </a:r>
            <a:endParaRPr lang="en-US" sz="3200" b="1" dirty="0">
              <a:solidFill>
                <a:schemeClr val="bg1"/>
              </a:solidFill>
            </a:endParaRPr>
          </a:p>
          <a:p>
            <a:pPr algn="ctr"/>
            <a:endParaRPr lang="nl-NL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330464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Officina del Revenue Manager: le fondamenta del Forecast -  FormazioneTurismo.com">
            <a:extLst>
              <a:ext uri="{FF2B5EF4-FFF2-40B4-BE49-F238E27FC236}">
                <a16:creationId xmlns:a16="http://schemas.microsoft.com/office/drawing/2014/main" id="{47A2BF0E-88EA-E7D2-4D22-477D7753B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2" y="0"/>
            <a:ext cx="12189848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369332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3- </a:t>
            </a:r>
            <a:r>
              <a:rPr lang="nl-NL" sz="1800" dirty="0" err="1">
                <a:solidFill>
                  <a:schemeClr val="bg1"/>
                </a:solidFill>
              </a:rPr>
              <a:t>Characteristics</a:t>
            </a:r>
            <a:r>
              <a:rPr lang="nl-NL" sz="1800" dirty="0">
                <a:solidFill>
                  <a:schemeClr val="bg1"/>
                </a:solidFill>
              </a:rPr>
              <a:t> of </a:t>
            </a:r>
            <a:r>
              <a:rPr lang="nl-NL" sz="1800" dirty="0" err="1">
                <a:solidFill>
                  <a:schemeClr val="bg1"/>
                </a:solidFill>
              </a:rPr>
              <a:t>Intermediarie</a:t>
            </a:r>
            <a:endParaRPr lang="nl-NL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202631" y="1414382"/>
            <a:ext cx="4824536" cy="3364383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Each distribution channel has: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Different cost structures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Different commission levels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Different customer segments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Not all channels are equally profitable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818116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Officina del Revenue Manager: le fondamenta del Forecast -  FormazioneTurismo.com">
            <a:extLst>
              <a:ext uri="{FF2B5EF4-FFF2-40B4-BE49-F238E27FC236}">
                <a16:creationId xmlns:a16="http://schemas.microsoft.com/office/drawing/2014/main" id="{47A2BF0E-88EA-E7D2-4D22-477D7753B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2" y="0"/>
            <a:ext cx="12189848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369332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3- </a:t>
            </a:r>
            <a:r>
              <a:rPr lang="nl-NL" sz="1800" dirty="0" err="1">
                <a:solidFill>
                  <a:schemeClr val="bg1"/>
                </a:solidFill>
              </a:rPr>
              <a:t>Characteristics</a:t>
            </a:r>
            <a:r>
              <a:rPr lang="nl-NL" sz="1800" dirty="0">
                <a:solidFill>
                  <a:schemeClr val="bg1"/>
                </a:solidFill>
              </a:rPr>
              <a:t> of </a:t>
            </a:r>
            <a:r>
              <a:rPr lang="nl-NL" sz="1800" dirty="0" err="1">
                <a:solidFill>
                  <a:schemeClr val="bg1"/>
                </a:solidFill>
              </a:rPr>
              <a:t>Intermediarie</a:t>
            </a:r>
            <a:endParaRPr lang="nl-NL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202631" y="1414382"/>
            <a:ext cx="4824536" cy="4194995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1- Global Distribution Systems (GDSs)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Electronic platforms linking hotels with: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Travel agencies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Tour operators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Other intermediaries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Widely used in professional travel distribution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9981249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Officina del Revenue Manager: le fondamenta del Forecast -  FormazioneTurismo.com">
            <a:extLst>
              <a:ext uri="{FF2B5EF4-FFF2-40B4-BE49-F238E27FC236}">
                <a16:creationId xmlns:a16="http://schemas.microsoft.com/office/drawing/2014/main" id="{47A2BF0E-88EA-E7D2-4D22-477D7753B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2" y="0"/>
            <a:ext cx="12189848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369332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3- </a:t>
            </a:r>
            <a:r>
              <a:rPr lang="nl-NL" sz="1800" dirty="0" err="1">
                <a:solidFill>
                  <a:schemeClr val="bg1"/>
                </a:solidFill>
              </a:rPr>
              <a:t>Characteristics</a:t>
            </a:r>
            <a:r>
              <a:rPr lang="nl-NL" sz="1800" dirty="0">
                <a:solidFill>
                  <a:schemeClr val="bg1"/>
                </a:solidFill>
              </a:rPr>
              <a:t> of </a:t>
            </a:r>
            <a:r>
              <a:rPr lang="nl-NL" sz="1800" dirty="0" err="1">
                <a:solidFill>
                  <a:schemeClr val="bg1"/>
                </a:solidFill>
              </a:rPr>
              <a:t>Intermediarie</a:t>
            </a:r>
            <a:endParaRPr lang="nl-NL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202631" y="1414382"/>
            <a:ext cx="4824536" cy="5025607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How GDSs Work: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Hotels upload: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Room availability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Prices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Booking terms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Travel agencies make bookings via the GDS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Bookings guaranteed by: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Corporate credit card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IATA number of the agency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160622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Officina del Revenue Manager: le fondamenta del Forecast -  FormazioneTurismo.com">
            <a:extLst>
              <a:ext uri="{FF2B5EF4-FFF2-40B4-BE49-F238E27FC236}">
                <a16:creationId xmlns:a16="http://schemas.microsoft.com/office/drawing/2014/main" id="{47A2BF0E-88EA-E7D2-4D22-477D7753B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2" y="0"/>
            <a:ext cx="12189848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369332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3- </a:t>
            </a:r>
            <a:r>
              <a:rPr lang="nl-NL" sz="1800" dirty="0" err="1">
                <a:solidFill>
                  <a:schemeClr val="bg1"/>
                </a:solidFill>
              </a:rPr>
              <a:t>Characteristics</a:t>
            </a:r>
            <a:r>
              <a:rPr lang="nl-NL" sz="1800" dirty="0">
                <a:solidFill>
                  <a:schemeClr val="bg1"/>
                </a:solidFill>
              </a:rPr>
              <a:t> of </a:t>
            </a:r>
            <a:r>
              <a:rPr lang="nl-NL" sz="1800" dirty="0" err="1">
                <a:solidFill>
                  <a:schemeClr val="bg1"/>
                </a:solidFill>
              </a:rPr>
              <a:t>Intermediarie</a:t>
            </a:r>
            <a:endParaRPr lang="nl-NL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202631" y="1414382"/>
            <a:ext cx="4824536" cy="3364383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Payment and Commission Structure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Guest pays directly to the hotel at the property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Hotel pays: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Booking fee to the GDS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Commission to the travel agency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5021234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Officina del Revenue Manager: le fondamenta del Forecast -  FormazioneTurismo.com">
            <a:extLst>
              <a:ext uri="{FF2B5EF4-FFF2-40B4-BE49-F238E27FC236}">
                <a16:creationId xmlns:a16="http://schemas.microsoft.com/office/drawing/2014/main" id="{47A2BF0E-88EA-E7D2-4D22-477D7753B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2" y="0"/>
            <a:ext cx="12189848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369332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3- </a:t>
            </a:r>
            <a:r>
              <a:rPr lang="nl-NL" sz="1800" dirty="0" err="1">
                <a:solidFill>
                  <a:schemeClr val="bg1"/>
                </a:solidFill>
              </a:rPr>
              <a:t>Characteristics</a:t>
            </a:r>
            <a:r>
              <a:rPr lang="nl-NL" sz="1800" dirty="0">
                <a:solidFill>
                  <a:schemeClr val="bg1"/>
                </a:solidFill>
              </a:rPr>
              <a:t> of </a:t>
            </a:r>
            <a:r>
              <a:rPr lang="nl-NL" sz="1800" dirty="0" err="1">
                <a:solidFill>
                  <a:schemeClr val="bg1"/>
                </a:solidFill>
              </a:rPr>
              <a:t>Intermediarie</a:t>
            </a:r>
            <a:endParaRPr lang="nl-NL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202631" y="1414382"/>
            <a:ext cx="4824536" cy="4610301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Advantages of GDSs: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Single contract provides access to: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Thousands of intermediaries worldwide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High global visibility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Reduced need for multiple contracts</a:t>
            </a:r>
          </a:p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Disadvantages of GDSs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High commissions and distribution fees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Expensive to maintain as a sales channel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5254779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Officina del Revenue Manager: le fondamenta del Forecast -  FormazioneTurismo.com">
            <a:extLst>
              <a:ext uri="{FF2B5EF4-FFF2-40B4-BE49-F238E27FC236}">
                <a16:creationId xmlns:a16="http://schemas.microsoft.com/office/drawing/2014/main" id="{47A2BF0E-88EA-E7D2-4D22-477D7753B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2" y="0"/>
            <a:ext cx="12189848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369332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3- </a:t>
            </a:r>
            <a:r>
              <a:rPr lang="nl-NL" sz="1800" dirty="0" err="1">
                <a:solidFill>
                  <a:schemeClr val="bg1"/>
                </a:solidFill>
              </a:rPr>
              <a:t>Characteristics</a:t>
            </a:r>
            <a:r>
              <a:rPr lang="nl-NL" sz="1800" dirty="0">
                <a:solidFill>
                  <a:schemeClr val="bg1"/>
                </a:solidFill>
              </a:rPr>
              <a:t> of </a:t>
            </a:r>
            <a:r>
              <a:rPr lang="nl-NL" sz="1800" dirty="0" err="1">
                <a:solidFill>
                  <a:schemeClr val="bg1"/>
                </a:solidFill>
              </a:rPr>
              <a:t>Intermediarie</a:t>
            </a:r>
            <a:endParaRPr lang="nl-NL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202631" y="1414382"/>
            <a:ext cx="4824536" cy="4194995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Suitable Hotel Types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Best suited for: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Medium and large hotels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Middle- and high-category properties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Especially popular with: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Hotel chains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All major hotel chains are present in GDSs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333539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Officina del Revenue Manager: le fondamenta del Forecast -  FormazioneTurismo.com">
            <a:extLst>
              <a:ext uri="{FF2B5EF4-FFF2-40B4-BE49-F238E27FC236}">
                <a16:creationId xmlns:a16="http://schemas.microsoft.com/office/drawing/2014/main" id="{47A2BF0E-88EA-E7D2-4D22-477D7753B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2" y="0"/>
            <a:ext cx="12189848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369332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3- </a:t>
            </a:r>
            <a:r>
              <a:rPr lang="nl-NL" sz="1800" dirty="0" err="1">
                <a:solidFill>
                  <a:schemeClr val="bg1"/>
                </a:solidFill>
              </a:rPr>
              <a:t>Characteristics</a:t>
            </a:r>
            <a:r>
              <a:rPr lang="nl-NL" sz="1800" dirty="0">
                <a:solidFill>
                  <a:schemeClr val="bg1"/>
                </a:solidFill>
              </a:rPr>
              <a:t> of </a:t>
            </a:r>
            <a:r>
              <a:rPr lang="nl-NL" sz="1800" dirty="0" err="1">
                <a:solidFill>
                  <a:schemeClr val="bg1"/>
                </a:solidFill>
              </a:rPr>
              <a:t>Intermediarie</a:t>
            </a:r>
            <a:endParaRPr lang="nl-NL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202631" y="1414382"/>
            <a:ext cx="4824536" cy="4194995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2- Travel Agencies in Hotel Distribution</a:t>
            </a:r>
          </a:p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Travel agencies operate under different licenses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Their role depends on whether they act as: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Tour operators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Travel agents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978520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Officina del Revenue Manager: le fondamenta del Forecast -  FormazioneTurismo.com">
            <a:extLst>
              <a:ext uri="{FF2B5EF4-FFF2-40B4-BE49-F238E27FC236}">
                <a16:creationId xmlns:a16="http://schemas.microsoft.com/office/drawing/2014/main" id="{47A2BF0E-88EA-E7D2-4D22-477D7753B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2" y="0"/>
            <a:ext cx="12189848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369332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3- </a:t>
            </a:r>
            <a:r>
              <a:rPr lang="nl-NL" sz="1800" dirty="0" err="1">
                <a:solidFill>
                  <a:schemeClr val="bg1"/>
                </a:solidFill>
              </a:rPr>
              <a:t>Characteristics</a:t>
            </a:r>
            <a:r>
              <a:rPr lang="nl-NL" sz="1800" dirty="0">
                <a:solidFill>
                  <a:schemeClr val="bg1"/>
                </a:solidFill>
              </a:rPr>
              <a:t> of </a:t>
            </a:r>
            <a:r>
              <a:rPr lang="nl-NL" sz="1800" dirty="0" err="1">
                <a:solidFill>
                  <a:schemeClr val="bg1"/>
                </a:solidFill>
              </a:rPr>
              <a:t>Intermediarie</a:t>
            </a:r>
            <a:endParaRPr lang="nl-NL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202631" y="1414382"/>
            <a:ext cx="4824536" cy="5025607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A- Tour Operators (Merchant Model)</a:t>
            </a:r>
          </a:p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Operate on a merchant model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Receive net rates from hotels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Add a mark-up and resell rooms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Sell: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Directly to customers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Via travel agents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To other tour operators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Hotel is paid by the tour operator, not the customer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5759144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Officina del Revenue Manager: le fondamenta del Forecast -  FormazioneTurismo.com">
            <a:extLst>
              <a:ext uri="{FF2B5EF4-FFF2-40B4-BE49-F238E27FC236}">
                <a16:creationId xmlns:a16="http://schemas.microsoft.com/office/drawing/2014/main" id="{47A2BF0E-88EA-E7D2-4D22-477D7753B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2" y="0"/>
            <a:ext cx="12189848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369332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3- </a:t>
            </a:r>
            <a:r>
              <a:rPr lang="nl-NL" sz="1800" dirty="0" err="1">
                <a:solidFill>
                  <a:schemeClr val="bg1"/>
                </a:solidFill>
              </a:rPr>
              <a:t>Characteristics</a:t>
            </a:r>
            <a:r>
              <a:rPr lang="nl-NL" sz="1800" dirty="0">
                <a:solidFill>
                  <a:schemeClr val="bg1"/>
                </a:solidFill>
              </a:rPr>
              <a:t> of </a:t>
            </a:r>
            <a:r>
              <a:rPr lang="nl-NL" sz="1800" dirty="0" err="1">
                <a:solidFill>
                  <a:schemeClr val="bg1"/>
                </a:solidFill>
              </a:rPr>
              <a:t>Intermediarie</a:t>
            </a:r>
            <a:endParaRPr lang="nl-NL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202631" y="1414382"/>
            <a:ext cx="4824536" cy="4194995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B- Travel Agents (Agency Model)</a:t>
            </a:r>
          </a:p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Operate on an agency model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Sell rooms at hotel-set prices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Receive a commission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Act as intermediaries between: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Hotel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Final customer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1763430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Officina del Revenue Manager: le fondamenta del Forecast -  FormazioneTurismo.com">
            <a:extLst>
              <a:ext uri="{FF2B5EF4-FFF2-40B4-BE49-F238E27FC236}">
                <a16:creationId xmlns:a16="http://schemas.microsoft.com/office/drawing/2014/main" id="{47A2BF0E-88EA-E7D2-4D22-477D7753B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2" y="0"/>
            <a:ext cx="12189848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369332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3- </a:t>
            </a:r>
            <a:r>
              <a:rPr lang="nl-NL" sz="1800" dirty="0" err="1">
                <a:solidFill>
                  <a:schemeClr val="bg1"/>
                </a:solidFill>
              </a:rPr>
              <a:t>Characteristics</a:t>
            </a:r>
            <a:r>
              <a:rPr lang="nl-NL" sz="1800" dirty="0">
                <a:solidFill>
                  <a:schemeClr val="bg1"/>
                </a:solidFill>
              </a:rPr>
              <a:t> of </a:t>
            </a:r>
            <a:r>
              <a:rPr lang="nl-NL" sz="1800" dirty="0" err="1">
                <a:solidFill>
                  <a:schemeClr val="bg1"/>
                </a:solidFill>
              </a:rPr>
              <a:t>Intermediarie</a:t>
            </a:r>
            <a:endParaRPr lang="nl-NL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202631" y="1414382"/>
            <a:ext cx="4824536" cy="4194995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B- Travel Agents (Agency Model)</a:t>
            </a:r>
          </a:p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Operate on an agency model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Sell rooms at hotel-set prices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Receive a commission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Act as intermediaries between: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Hotel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Final customer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3812198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Officina del Revenue Manager: le fondamenta del Forecast -  FormazioneTurismo.com">
            <a:extLst>
              <a:ext uri="{FF2B5EF4-FFF2-40B4-BE49-F238E27FC236}">
                <a16:creationId xmlns:a16="http://schemas.microsoft.com/office/drawing/2014/main" id="{47A2BF0E-88EA-E7D2-4D22-477D7753B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2" y="0"/>
            <a:ext cx="12189848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369332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3- </a:t>
            </a:r>
            <a:r>
              <a:rPr lang="nl-NL" sz="1800" dirty="0" err="1">
                <a:solidFill>
                  <a:schemeClr val="bg1"/>
                </a:solidFill>
              </a:rPr>
              <a:t>Characteristics</a:t>
            </a:r>
            <a:r>
              <a:rPr lang="nl-NL" sz="1800" dirty="0">
                <a:solidFill>
                  <a:schemeClr val="bg1"/>
                </a:solidFill>
              </a:rPr>
              <a:t> of </a:t>
            </a:r>
            <a:r>
              <a:rPr lang="nl-NL" sz="1800" dirty="0" err="1">
                <a:solidFill>
                  <a:schemeClr val="bg1"/>
                </a:solidFill>
              </a:rPr>
              <a:t>Intermediarie</a:t>
            </a:r>
            <a:endParaRPr lang="nl-NL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202631" y="1414382"/>
            <a:ext cx="4824536" cy="3779689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Agencies with Mixed Licenses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May work: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As tour operators with some hotels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As agents with others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-Use different business models depending on contracts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5396637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Officina del Revenue Manager: le fondamenta del Forecast -  FormazioneTurismo.com">
            <a:extLst>
              <a:ext uri="{FF2B5EF4-FFF2-40B4-BE49-F238E27FC236}">
                <a16:creationId xmlns:a16="http://schemas.microsoft.com/office/drawing/2014/main" id="{47A2BF0E-88EA-E7D2-4D22-477D7753B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2" y="0"/>
            <a:ext cx="12189848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369332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3- </a:t>
            </a:r>
            <a:r>
              <a:rPr lang="nl-NL" sz="1800" dirty="0" err="1">
                <a:solidFill>
                  <a:schemeClr val="bg1"/>
                </a:solidFill>
              </a:rPr>
              <a:t>Characteristics</a:t>
            </a:r>
            <a:r>
              <a:rPr lang="nl-NL" sz="1800" dirty="0">
                <a:solidFill>
                  <a:schemeClr val="bg1"/>
                </a:solidFill>
              </a:rPr>
              <a:t> of </a:t>
            </a:r>
            <a:r>
              <a:rPr lang="nl-NL" sz="1800" dirty="0" err="1">
                <a:solidFill>
                  <a:schemeClr val="bg1"/>
                </a:solidFill>
              </a:rPr>
              <a:t>Intermediarie</a:t>
            </a:r>
            <a:endParaRPr lang="nl-NL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202631" y="1414382"/>
            <a:ext cx="4824536" cy="5025607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3- Online Travel Agencies (OTAs)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Operate exclusively online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Target mainly direct customers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Use: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Merchant model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Agency model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Offer hotels: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Flexible pricing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Flexible room allotments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3605503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Officina del Revenue Manager: le fondamenta del Forecast -  FormazioneTurismo.com">
            <a:extLst>
              <a:ext uri="{FF2B5EF4-FFF2-40B4-BE49-F238E27FC236}">
                <a16:creationId xmlns:a16="http://schemas.microsoft.com/office/drawing/2014/main" id="{47A2BF0E-88EA-E7D2-4D22-477D7753B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2" y="0"/>
            <a:ext cx="12189848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369332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3- </a:t>
            </a:r>
            <a:r>
              <a:rPr lang="nl-NL" sz="1800" dirty="0" err="1">
                <a:solidFill>
                  <a:schemeClr val="bg1"/>
                </a:solidFill>
              </a:rPr>
              <a:t>Characteristics</a:t>
            </a:r>
            <a:r>
              <a:rPr lang="nl-NL" sz="1800" dirty="0">
                <a:solidFill>
                  <a:schemeClr val="bg1"/>
                </a:solidFill>
              </a:rPr>
              <a:t> of </a:t>
            </a:r>
            <a:r>
              <a:rPr lang="nl-NL" sz="1800" dirty="0" err="1">
                <a:solidFill>
                  <a:schemeClr val="bg1"/>
                </a:solidFill>
              </a:rPr>
              <a:t>Intermediarie</a:t>
            </a:r>
            <a:endParaRPr lang="nl-NL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202631" y="1414382"/>
            <a:ext cx="4824536" cy="3779689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Commissions and Risk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OTAs often charge high commissions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Example: </a:t>
            </a:r>
            <a:r>
              <a:rPr lang="en-US" sz="1799" dirty="0" err="1">
                <a:solidFill>
                  <a:schemeClr val="bg1"/>
                </a:solidFill>
              </a:rPr>
              <a:t>Booking.com</a:t>
            </a:r>
            <a:r>
              <a:rPr lang="en-US" sz="1799" dirty="0">
                <a:solidFill>
                  <a:schemeClr val="bg1"/>
                </a:solidFill>
              </a:rPr>
              <a:t> (15%–18%)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Guests usually pay directly at the hotel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Lower financial risk for hotels: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No delayed payments from intermediaries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4309808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Officina del Revenue Manager: le fondamenta del Forecast -  FormazioneTurismo.com">
            <a:extLst>
              <a:ext uri="{FF2B5EF4-FFF2-40B4-BE49-F238E27FC236}">
                <a16:creationId xmlns:a16="http://schemas.microsoft.com/office/drawing/2014/main" id="{47A2BF0E-88EA-E7D2-4D22-477D7753B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2" y="0"/>
            <a:ext cx="12189848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369332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3- </a:t>
            </a:r>
            <a:r>
              <a:rPr lang="nl-NL" sz="1800" dirty="0" err="1">
                <a:solidFill>
                  <a:schemeClr val="bg1"/>
                </a:solidFill>
              </a:rPr>
              <a:t>Characteristics</a:t>
            </a:r>
            <a:r>
              <a:rPr lang="nl-NL" sz="1800" dirty="0">
                <a:solidFill>
                  <a:schemeClr val="bg1"/>
                </a:solidFill>
              </a:rPr>
              <a:t> of </a:t>
            </a:r>
            <a:r>
              <a:rPr lang="nl-NL" sz="1800" dirty="0" err="1">
                <a:solidFill>
                  <a:schemeClr val="bg1"/>
                </a:solidFill>
              </a:rPr>
              <a:t>Intermediarie</a:t>
            </a:r>
            <a:endParaRPr lang="nl-NL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202631" y="1414382"/>
            <a:ext cx="4824536" cy="3779689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White Labels in Hotel Distribution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Used by GDSs and many OTAs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Involve integrating a booking engine into: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Another travel agency’s website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Part of modern distribution channel strategies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2580706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Officina del Revenue Manager: le fondamenta del Forecast -  FormazioneTurismo.com">
            <a:extLst>
              <a:ext uri="{FF2B5EF4-FFF2-40B4-BE49-F238E27FC236}">
                <a16:creationId xmlns:a16="http://schemas.microsoft.com/office/drawing/2014/main" id="{47A2BF0E-88EA-E7D2-4D22-477D7753B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2" y="0"/>
            <a:ext cx="12189848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369332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3- </a:t>
            </a:r>
            <a:r>
              <a:rPr lang="nl-NL" sz="1800" dirty="0" err="1">
                <a:solidFill>
                  <a:schemeClr val="bg1"/>
                </a:solidFill>
              </a:rPr>
              <a:t>Characteristics</a:t>
            </a:r>
            <a:r>
              <a:rPr lang="nl-NL" sz="1800" dirty="0">
                <a:solidFill>
                  <a:schemeClr val="bg1"/>
                </a:solidFill>
              </a:rPr>
              <a:t> of </a:t>
            </a:r>
            <a:r>
              <a:rPr lang="nl-NL" sz="1800" dirty="0" err="1">
                <a:solidFill>
                  <a:schemeClr val="bg1"/>
                </a:solidFill>
              </a:rPr>
              <a:t>Intermediarie</a:t>
            </a:r>
            <a:endParaRPr lang="nl-NL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202631" y="1414382"/>
            <a:ext cx="4824536" cy="4194995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How White Labels Work</a:t>
            </a:r>
          </a:p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Customer books a hotel on a travel agency’s website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Booking is processed directly through: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GDS or OTA reservation system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The partner agency acts as the sales interface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8579562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Officina del Revenue Manager: le fondamenta del Forecast -  FormazioneTurismo.com">
            <a:extLst>
              <a:ext uri="{FF2B5EF4-FFF2-40B4-BE49-F238E27FC236}">
                <a16:creationId xmlns:a16="http://schemas.microsoft.com/office/drawing/2014/main" id="{47A2BF0E-88EA-E7D2-4D22-477D7753B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2" y="0"/>
            <a:ext cx="12189848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369332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3- </a:t>
            </a:r>
            <a:r>
              <a:rPr lang="nl-NL" sz="1800" dirty="0" err="1">
                <a:solidFill>
                  <a:schemeClr val="bg1"/>
                </a:solidFill>
              </a:rPr>
              <a:t>Characteristics</a:t>
            </a:r>
            <a:r>
              <a:rPr lang="nl-NL" sz="1800" dirty="0">
                <a:solidFill>
                  <a:schemeClr val="bg1"/>
                </a:solidFill>
              </a:rPr>
              <a:t> of </a:t>
            </a:r>
            <a:r>
              <a:rPr lang="nl-NL" sz="1800" dirty="0" err="1">
                <a:solidFill>
                  <a:schemeClr val="bg1"/>
                </a:solidFill>
              </a:rPr>
              <a:t>Intermediarie</a:t>
            </a:r>
            <a:endParaRPr lang="nl-NL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202631" y="1414382"/>
            <a:ext cx="4824536" cy="4194995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3- Group Buying Websites in Hotel Distribution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Online platforms connecting: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Hotels (sellers)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Direct customers (buyers)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Used as a distribution channel in the hotel industry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307224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Officina del Revenue Manager: le fondamenta del Forecast -  FormazioneTurismo.com">
            <a:extLst>
              <a:ext uri="{FF2B5EF4-FFF2-40B4-BE49-F238E27FC236}">
                <a16:creationId xmlns:a16="http://schemas.microsoft.com/office/drawing/2014/main" id="{47A2BF0E-88EA-E7D2-4D22-477D7753B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2" y="0"/>
            <a:ext cx="12189848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369332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3- </a:t>
            </a:r>
            <a:r>
              <a:rPr lang="nl-NL" sz="1800" dirty="0" err="1">
                <a:solidFill>
                  <a:schemeClr val="bg1"/>
                </a:solidFill>
              </a:rPr>
              <a:t>Characteristics</a:t>
            </a:r>
            <a:r>
              <a:rPr lang="nl-NL" sz="1800" dirty="0">
                <a:solidFill>
                  <a:schemeClr val="bg1"/>
                </a:solidFill>
              </a:rPr>
              <a:t> of </a:t>
            </a:r>
            <a:r>
              <a:rPr lang="nl-NL" sz="1800" dirty="0" err="1">
                <a:solidFill>
                  <a:schemeClr val="bg1"/>
                </a:solidFill>
              </a:rPr>
              <a:t>Intermediarie</a:t>
            </a:r>
            <a:endParaRPr lang="nl-NL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202631" y="1414382"/>
            <a:ext cx="4824536" cy="4194995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Key Characteristics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Offer highly discounted rates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Often 50% or more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Deals available for a limited time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Usually less than 7 days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Designed to encourage quick booking decisions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692390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Officina del Revenue Manager: le fondamenta del Forecast -  FormazioneTurismo.com">
            <a:extLst>
              <a:ext uri="{FF2B5EF4-FFF2-40B4-BE49-F238E27FC236}">
                <a16:creationId xmlns:a16="http://schemas.microsoft.com/office/drawing/2014/main" id="{47A2BF0E-88EA-E7D2-4D22-477D7753B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2" y="0"/>
            <a:ext cx="12189848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369332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3- </a:t>
            </a:r>
            <a:r>
              <a:rPr lang="nl-NL" sz="1800" dirty="0" err="1">
                <a:solidFill>
                  <a:schemeClr val="bg1"/>
                </a:solidFill>
              </a:rPr>
              <a:t>Characteristics</a:t>
            </a:r>
            <a:r>
              <a:rPr lang="nl-NL" sz="1800" dirty="0">
                <a:solidFill>
                  <a:schemeClr val="bg1"/>
                </a:solidFill>
              </a:rPr>
              <a:t> of </a:t>
            </a:r>
            <a:r>
              <a:rPr lang="nl-NL" sz="1800" dirty="0" err="1">
                <a:solidFill>
                  <a:schemeClr val="bg1"/>
                </a:solidFill>
              </a:rPr>
              <a:t>Intermediarie</a:t>
            </a:r>
            <a:endParaRPr lang="nl-NL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202631" y="1414382"/>
            <a:ext cx="4824536" cy="5025607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Original Concept of Group Buying</a:t>
            </a: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Required</a:t>
            </a:r>
            <a:r>
              <a:rPr lang="en-US" sz="1799" dirty="0">
                <a:solidFill>
                  <a:schemeClr val="bg1"/>
                </a:solidFill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A minimum number of buyers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Credit card guarantees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Ensure demand before the deal became active</a:t>
            </a:r>
          </a:p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Current Practice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Minimum buyer requirement often removed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Platforms now function as: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Special offer websites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Flash-sale platforms</a:t>
            </a:r>
          </a:p>
        </p:txBody>
      </p:sp>
    </p:spTree>
    <p:extLst>
      <p:ext uri="{BB962C8B-B14F-4D97-AF65-F5344CB8AC3E}">
        <p14:creationId xmlns:p14="http://schemas.microsoft.com/office/powerpoint/2010/main" val="312839571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Officina del Revenue Manager: le fondamenta del Forecast -  FormazioneTurismo.com">
            <a:extLst>
              <a:ext uri="{FF2B5EF4-FFF2-40B4-BE49-F238E27FC236}">
                <a16:creationId xmlns:a16="http://schemas.microsoft.com/office/drawing/2014/main" id="{47A2BF0E-88EA-E7D2-4D22-477D7753B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2" y="0"/>
            <a:ext cx="12189848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369332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3- </a:t>
            </a:r>
            <a:r>
              <a:rPr lang="nl-NL" sz="1800" dirty="0" err="1">
                <a:solidFill>
                  <a:schemeClr val="bg1"/>
                </a:solidFill>
              </a:rPr>
              <a:t>Characteristics</a:t>
            </a:r>
            <a:r>
              <a:rPr lang="nl-NL" sz="1800" dirty="0">
                <a:solidFill>
                  <a:schemeClr val="bg1"/>
                </a:solidFill>
              </a:rPr>
              <a:t> of </a:t>
            </a:r>
            <a:r>
              <a:rPr lang="nl-NL" sz="1800" dirty="0" err="1">
                <a:solidFill>
                  <a:schemeClr val="bg1"/>
                </a:solidFill>
              </a:rPr>
              <a:t>Intermediarie</a:t>
            </a:r>
            <a:endParaRPr lang="nl-NL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202631" y="1414382"/>
            <a:ext cx="4824536" cy="4194995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Short-Term Benefits of Group Buying Websites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Attract customers through: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Heavily discounted rates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Financially efficient in the short run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Useful for: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Filling unsold rooms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Stimulating demand quickly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663463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Officina del Revenue Manager: le fondamenta del Forecast -  FormazioneTurismo.com">
            <a:extLst>
              <a:ext uri="{FF2B5EF4-FFF2-40B4-BE49-F238E27FC236}">
                <a16:creationId xmlns:a16="http://schemas.microsoft.com/office/drawing/2014/main" id="{47A2BF0E-88EA-E7D2-4D22-477D7753B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2" y="0"/>
            <a:ext cx="12189848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369332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3- </a:t>
            </a:r>
            <a:r>
              <a:rPr lang="nl-NL" sz="1800" dirty="0" err="1">
                <a:solidFill>
                  <a:schemeClr val="bg1"/>
                </a:solidFill>
              </a:rPr>
              <a:t>Characteristics</a:t>
            </a:r>
            <a:r>
              <a:rPr lang="nl-NL" sz="1800" dirty="0">
                <a:solidFill>
                  <a:schemeClr val="bg1"/>
                </a:solidFill>
              </a:rPr>
              <a:t> of </a:t>
            </a:r>
            <a:r>
              <a:rPr lang="nl-NL" sz="1800" dirty="0" err="1">
                <a:solidFill>
                  <a:schemeClr val="bg1"/>
                </a:solidFill>
              </a:rPr>
              <a:t>Intermediarie</a:t>
            </a:r>
            <a:endParaRPr lang="nl-NL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202631" y="1414382"/>
            <a:ext cx="4824536" cy="5025607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Potential Long-Term Risks for Hotels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Repeated deep discounts may: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Damage the hotel’s price image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Create </a:t>
            </a:r>
            <a:r>
              <a:rPr lang="en-US" sz="1799" dirty="0" err="1">
                <a:solidFill>
                  <a:schemeClr val="bg1"/>
                </a:solidFill>
              </a:rPr>
              <a:t>unfavourable</a:t>
            </a:r>
            <a:r>
              <a:rPr lang="en-US" sz="1799" dirty="0">
                <a:solidFill>
                  <a:schemeClr val="bg1"/>
                </a:solidFill>
              </a:rPr>
              <a:t> customer price expectations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Customers may: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Expect similar low prices in the future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Resist paying full or regular discounted rates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7767114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Non-Pricing Hotel Revenue Management Tools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408446" y="1396459"/>
            <a:ext cx="4614918" cy="5025607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E- 100% Satisfaction Guarantee</a:t>
            </a:r>
          </a:p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A service guarantee where guests do not pay if they are not fully satisfied with their stay.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Advantages: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Builds trust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Competitive advantage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Encourages trial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C0DCBFC-790B-5CDC-C909-5FB835C5F42E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58263548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1678</TotalTime>
  <Words>1367</Words>
  <Application>Microsoft Macintosh PowerPoint</Application>
  <PresentationFormat>Custom</PresentationFormat>
  <Paragraphs>374</Paragraphs>
  <Slides>37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3" baseType="lpstr">
      <vt:lpstr>Arial</vt:lpstr>
      <vt:lpstr>Georgia</vt:lpstr>
      <vt:lpstr>Calibri</vt:lpstr>
      <vt:lpstr>Wingdings</vt:lpstr>
      <vt:lpstr>Minion</vt:lpstr>
      <vt:lpstr>Corporate template-set Universiteit Leiden</vt:lpstr>
      <vt:lpstr>Operations Management in Hospitality  European Institute of Innovation, Entrepreneurship and Technology Lessingstraße 79, 13158 Berlin, Germany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227</cp:revision>
  <dcterms:created xsi:type="dcterms:W3CDTF">2023-10-18T00:40:52Z</dcterms:created>
  <dcterms:modified xsi:type="dcterms:W3CDTF">2026-02-06T21:11:54Z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