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62"/>
  </p:notesMasterIdLst>
  <p:handoutMasterIdLst>
    <p:handoutMasterId r:id="rId63"/>
  </p:handoutMasterIdLst>
  <p:sldIdLst>
    <p:sldId id="256" r:id="rId5"/>
    <p:sldId id="257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2" r:id="rId18"/>
    <p:sldId id="283" r:id="rId19"/>
    <p:sldId id="284" r:id="rId20"/>
    <p:sldId id="285" r:id="rId21"/>
    <p:sldId id="286" r:id="rId22"/>
    <p:sldId id="287" r:id="rId23"/>
    <p:sldId id="290" r:id="rId24"/>
    <p:sldId id="288" r:id="rId25"/>
    <p:sldId id="291" r:id="rId26"/>
    <p:sldId id="289" r:id="rId27"/>
    <p:sldId id="293" r:id="rId28"/>
    <p:sldId id="292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269" r:id="rId61"/>
  </p:sldIdLst>
  <p:sldSz cx="12198350" cy="6858000"/>
  <p:notesSz cx="6858000" cy="9144000"/>
  <p:embeddedFontLst>
    <p:embeddedFont>
      <p:font typeface="Calibri" panose="020F0502020204030204" pitchFamily="34" charset="0"/>
      <p:regular r:id="rId64"/>
      <p:bold r:id="rId65"/>
      <p:italic r:id="rId66"/>
      <p:boldItalic r:id="rId67"/>
    </p:embeddedFont>
    <p:embeddedFont>
      <p:font typeface="Georgia" panose="02040502050405020303" pitchFamily="18" charset="0"/>
      <p:regular r:id="rId68"/>
      <p:bold r:id="rId69"/>
      <p:italic r:id="rId70"/>
      <p:boldItalic r:id="rId71"/>
    </p:embeddedFont>
    <p:embeddedFont>
      <p:font typeface="Minion" panose="02000503070000020003" pitchFamily="2" charset="0"/>
      <p:regular r:id="rId72"/>
      <p:bold r:id="rId73"/>
      <p:italic r:id="rId74"/>
      <p:boldItalic r:id="rId75"/>
    </p:embeddedFont>
  </p:embeddedFontLst>
  <p:custDataLst>
    <p:tags r:id="rId7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6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handoutMaster" Target="handoutMasters/handoutMaster1.xml"/><Relationship Id="rId68" Type="http://schemas.openxmlformats.org/officeDocument/2006/relationships/font" Target="fonts/font5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font" Target="fonts/font3.fntdata"/><Relationship Id="rId74" Type="http://schemas.openxmlformats.org/officeDocument/2006/relationships/font" Target="fonts/font11.fntdata"/><Relationship Id="rId79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1.fntdata"/><Relationship Id="rId69" Type="http://schemas.openxmlformats.org/officeDocument/2006/relationships/font" Target="fonts/font6.fntdata"/><Relationship Id="rId77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9.fntdata"/><Relationship Id="rId80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4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70" Type="http://schemas.openxmlformats.org/officeDocument/2006/relationships/font" Target="fonts/font7.fntdata"/><Relationship Id="rId75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font" Target="fonts/font2.fntdata"/><Relationship Id="rId73" Type="http://schemas.openxmlformats.org/officeDocument/2006/relationships/font" Target="fonts/font10.fntdata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tags" Target="tags/tag1.xml"/><Relationship Id="rId7" Type="http://schemas.openxmlformats.org/officeDocument/2006/relationships/slide" Target="slides/slide3.xml"/><Relationship Id="rId71" Type="http://schemas.openxmlformats.org/officeDocument/2006/relationships/font" Target="fonts/font8.fntdata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29-05-2025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29-05-2025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29-05-2025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Attractions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Climate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World </a:t>
            </a:r>
            <a:r>
              <a:rPr lang="nl-NL" dirty="0" err="1"/>
              <a:t>Climates</a:t>
            </a:r>
            <a:endParaRPr lang="nl-NL" dirty="0"/>
          </a:p>
          <a:p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Europe</a:t>
            </a:r>
          </a:p>
          <a:p>
            <a:r>
              <a:rPr lang="nl-NL" dirty="0"/>
              <a:t>- </a:t>
            </a:r>
            <a:r>
              <a:rPr lang="nl-NL" dirty="0" err="1"/>
              <a:t>Physical</a:t>
            </a:r>
            <a:r>
              <a:rPr lang="nl-NL" dirty="0"/>
              <a:t> Features</a:t>
            </a:r>
          </a:p>
          <a:p>
            <a:r>
              <a:rPr lang="nl-NL" dirty="0" err="1"/>
              <a:t>Cultural</a:t>
            </a:r>
            <a:r>
              <a:rPr lang="nl-NL" dirty="0"/>
              <a:t> Features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33E9B8-A373-531F-68DC-5B2A3F63901B}"/>
              </a:ext>
            </a:extLst>
          </p:cNvPr>
          <p:cNvSpPr txBox="1"/>
          <p:nvPr/>
        </p:nvSpPr>
        <p:spPr>
          <a:xfrm>
            <a:off x="1454227" y="14321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4582" name="Picture 6" descr="Brandenburg Gate (2025) - All You Need to Know BEFORE You Go (with Reviews)">
            <a:extLst>
              <a:ext uri="{FF2B5EF4-FFF2-40B4-BE49-F238E27FC236}">
                <a16:creationId xmlns:a16="http://schemas.microsoft.com/office/drawing/2014/main" id="{3D9534AF-4E6E-9FBB-28BB-83C3C3902CE3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0" r="475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- We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as a System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It </a:t>
            </a:r>
            <a:r>
              <a:rPr lang="nl-NL" dirty="0" err="1"/>
              <a:t>involves</a:t>
            </a:r>
            <a:r>
              <a:rPr lang="nl-NL" dirty="0"/>
              <a:t> </a:t>
            </a:r>
            <a:r>
              <a:rPr lang="nl-NL" dirty="0" err="1"/>
              <a:t>interactions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Atmosphere</a:t>
            </a:r>
            <a:r>
              <a:rPr lang="nl-NL" b="0" dirty="0"/>
              <a:t>, </a:t>
            </a:r>
            <a:r>
              <a:rPr lang="nl-NL" b="0" dirty="0" err="1"/>
              <a:t>hydrosphere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lithosphere</a:t>
            </a:r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sun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primary</a:t>
            </a:r>
            <a:r>
              <a:rPr lang="nl-NL" b="0" dirty="0"/>
              <a:t> energy source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Troposphere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Lowest</a:t>
            </a:r>
            <a:r>
              <a:rPr lang="nl-NL" b="0" dirty="0"/>
              <a:t> </a:t>
            </a:r>
            <a:r>
              <a:rPr lang="nl-NL" b="0" dirty="0" err="1"/>
              <a:t>layer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atmosphere</a:t>
            </a:r>
            <a:r>
              <a:rPr lang="nl-NL" b="0" dirty="0"/>
              <a:t> (up </a:t>
            </a:r>
            <a:r>
              <a:rPr lang="nl-NL" b="0" dirty="0" err="1"/>
              <a:t>to</a:t>
            </a:r>
            <a:r>
              <a:rPr lang="nl-NL" b="0" dirty="0"/>
              <a:t> 16 km / 10 </a:t>
            </a:r>
            <a:r>
              <a:rPr lang="nl-NL" b="0" dirty="0" err="1"/>
              <a:t>miles</a:t>
            </a:r>
            <a:r>
              <a:rPr lang="nl-NL" b="0" dirty="0"/>
              <a:t>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Contains</a:t>
            </a:r>
            <a:r>
              <a:rPr lang="nl-NL" b="0" dirty="0"/>
              <a:t> </a:t>
            </a:r>
            <a:r>
              <a:rPr lang="nl-NL" b="0" dirty="0" err="1"/>
              <a:t>gases</a:t>
            </a:r>
            <a:r>
              <a:rPr lang="nl-NL" b="0" dirty="0"/>
              <a:t>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life</a:t>
            </a:r>
          </a:p>
          <a:p>
            <a:pPr lvl="3"/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weather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r>
              <a:rPr lang="en-GB" b="0" dirty="0"/>
              <a:t>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20ACAD-7FC8-2976-9C6D-661E30509D7E}"/>
              </a:ext>
            </a:extLst>
          </p:cNvPr>
          <p:cNvSpPr txBox="1"/>
          <p:nvPr/>
        </p:nvSpPr>
        <p:spPr>
          <a:xfrm>
            <a:off x="9015413" y="16430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AutoShape 8" descr="illustration showing the layers of the atmosphere and their associated altitudes and key features">
            <a:extLst>
              <a:ext uri="{FF2B5EF4-FFF2-40B4-BE49-F238E27FC236}">
                <a16:creationId xmlns:a16="http://schemas.microsoft.com/office/drawing/2014/main" id="{0E31108E-1C61-EC8B-3908-9ED51A6EBE3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886200" y="0"/>
            <a:ext cx="4425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E2A1BB-9729-34DD-F0E1-903750039255}"/>
              </a:ext>
            </a:extLst>
          </p:cNvPr>
          <p:cNvSpPr txBox="1"/>
          <p:nvPr/>
        </p:nvSpPr>
        <p:spPr>
          <a:xfrm flipV="1">
            <a:off x="6315074" y="3068960"/>
            <a:ext cx="45719" cy="88578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0266EC-DC35-B6A3-BAD6-06812CC65FFC}"/>
              </a:ext>
            </a:extLst>
          </p:cNvPr>
          <p:cNvSpPr txBox="1"/>
          <p:nvPr/>
        </p:nvSpPr>
        <p:spPr>
          <a:xfrm>
            <a:off x="3590693" y="255362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32" name="Picture 8" descr="Atmosphere Layers Vector Art, Icons, and Graphics for Free Download">
            <a:extLst>
              <a:ext uri="{FF2B5EF4-FFF2-40B4-BE49-F238E27FC236}">
                <a16:creationId xmlns:a16="http://schemas.microsoft.com/office/drawing/2014/main" id="{BDC30BA3-49E1-D0CD-5F0A-0B6285DD9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933" y="620688"/>
            <a:ext cx="5780360" cy="578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722480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Climate vs. Weather:</a:t>
            </a:r>
            <a:endParaRPr lang="en-GB" dirty="0"/>
          </a:p>
          <a:p>
            <a:pPr lvl="2"/>
            <a:r>
              <a:rPr lang="en-GB" dirty="0"/>
              <a:t>- Climate = the long-term average pattern of weather (yearly trends)</a:t>
            </a:r>
          </a:p>
          <a:p>
            <a:pPr lvl="2"/>
            <a:r>
              <a:rPr lang="en-GB" dirty="0"/>
              <a:t>- Weather = daily or short-term atmospheric conditions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Relevance:</a:t>
            </a:r>
          </a:p>
          <a:p>
            <a:pPr lvl="2"/>
            <a:r>
              <a:rPr lang="en-GB" dirty="0"/>
              <a:t>Holidays are planned using the </a:t>
            </a:r>
          </a:p>
          <a:p>
            <a:pPr lvl="2"/>
            <a:r>
              <a:rPr lang="en-GB" dirty="0"/>
              <a:t>climate Data. </a:t>
            </a:r>
          </a:p>
          <a:p>
            <a:pPr lvl="2"/>
            <a:r>
              <a:rPr lang="en-GB" dirty="0"/>
              <a:t>Outdoor recreation depends on </a:t>
            </a:r>
          </a:p>
          <a:p>
            <a:pPr lvl="2"/>
            <a:r>
              <a:rPr lang="en-GB" dirty="0"/>
              <a:t>short-term weather forecasts.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683C9-5FDC-A325-73B0-D0138AB235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015" y="2696387"/>
            <a:ext cx="7412360" cy="375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138696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1.1- Climate as a Tourism Factor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 Climate can be:</a:t>
            </a:r>
          </a:p>
          <a:p>
            <a:pPr lvl="2"/>
            <a:r>
              <a:rPr lang="en-GB" dirty="0"/>
              <a:t>- A resource: encourages tourism development.</a:t>
            </a:r>
          </a:p>
          <a:p>
            <a:pPr lvl="2"/>
            <a:r>
              <a:rPr lang="en-GB" dirty="0"/>
              <a:t>- A constraint: limits destination appeal.</a:t>
            </a:r>
          </a:p>
          <a:p>
            <a:pPr lvl="2"/>
            <a:r>
              <a:rPr lang="en-GB" dirty="0"/>
              <a:t>- A decision factor: affects whether people</a:t>
            </a:r>
          </a:p>
          <a:p>
            <a:pPr lvl="2"/>
            <a:r>
              <a:rPr lang="en-GB" dirty="0"/>
              <a:t> choose to travel, especially in light of climate change.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3074" name="Picture 2" descr="The impact of bad weather on tourism ...">
            <a:extLst>
              <a:ext uri="{FF2B5EF4-FFF2-40B4-BE49-F238E27FC236}">
                <a16:creationId xmlns:a16="http://schemas.microsoft.com/office/drawing/2014/main" id="{CC25DEC8-EC5A-5856-FD83-2D4D24B67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692" y="524238"/>
            <a:ext cx="462153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E577FD-747F-6641-50C3-6D36B239E16E}"/>
              </a:ext>
            </a:extLst>
          </p:cNvPr>
          <p:cNvSpPr txBox="1"/>
          <p:nvPr/>
        </p:nvSpPr>
        <p:spPr>
          <a:xfrm>
            <a:off x="10002644" y="51964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6" name="Picture 4" descr="Climate Change Impacts Winter Tourism ...">
            <a:extLst>
              <a:ext uri="{FF2B5EF4-FFF2-40B4-BE49-F238E27FC236}">
                <a16:creationId xmlns:a16="http://schemas.microsoft.com/office/drawing/2014/main" id="{A2049C18-A55A-CD16-028F-344B7999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3377919"/>
            <a:ext cx="4621529" cy="307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299086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1.2- The Role of Climate in Tourist Flows</a:t>
            </a:r>
          </a:p>
          <a:p>
            <a:pPr lvl="2"/>
            <a:r>
              <a:rPr lang="en-GB" b="1" dirty="0"/>
              <a:t> Global Scale:</a:t>
            </a:r>
          </a:p>
          <a:p>
            <a:pPr lvl="2"/>
            <a:r>
              <a:rPr lang="en-GB" dirty="0"/>
              <a:t>- Tourists often travel from colder, cloudier countries to warmer, sunnier destinations</a:t>
            </a:r>
          </a:p>
          <a:p>
            <a:pPr lvl="2"/>
            <a:r>
              <a:rPr lang="en-GB" b="1" dirty="0"/>
              <a:t> Local Scale:</a:t>
            </a:r>
          </a:p>
          <a:p>
            <a:pPr lvl="2"/>
            <a:r>
              <a:rPr lang="en-GB" dirty="0"/>
              <a:t>- Hot weather can drive city-dwellers to nearby beaches.</a:t>
            </a:r>
          </a:p>
          <a:p>
            <a:pPr lvl="2"/>
            <a:r>
              <a:rPr lang="en-GB" b="1" dirty="0"/>
              <a:t> Seasonality:</a:t>
            </a:r>
          </a:p>
          <a:p>
            <a:pPr lvl="2"/>
            <a:r>
              <a:rPr lang="en-GB" dirty="0"/>
              <a:t>Climate determines the length of a destination’s </a:t>
            </a:r>
          </a:p>
          <a:p>
            <a:pPr lvl="2"/>
            <a:r>
              <a:rPr lang="en-GB" dirty="0"/>
              <a:t>holiday season. </a:t>
            </a:r>
          </a:p>
          <a:p>
            <a:pPr lvl="2"/>
            <a:r>
              <a:rPr lang="en-GB" b="1" dirty="0"/>
              <a:t>Activity patterns: </a:t>
            </a:r>
          </a:p>
          <a:p>
            <a:pPr lvl="2"/>
            <a:r>
              <a:rPr lang="en-GB" dirty="0"/>
              <a:t>- Influences which activities are available and </a:t>
            </a:r>
          </a:p>
          <a:p>
            <a:pPr lvl="2"/>
            <a:r>
              <a:rPr lang="en-GB" dirty="0"/>
              <a:t>enjoyable at a destination.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2050" name="Picture 2" descr="Adventure Tourism - Adventurati Outdoor">
            <a:extLst>
              <a:ext uri="{FF2B5EF4-FFF2-40B4-BE49-F238E27FC236}">
                <a16:creationId xmlns:a16="http://schemas.microsoft.com/office/drawing/2014/main" id="{E97E1C0C-D80A-388E-3E73-C5A1024CA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729" y="3243023"/>
            <a:ext cx="6094481" cy="321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256851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 err="1"/>
              <a:t>Climate</a:t>
            </a:r>
            <a:r>
              <a:rPr lang="nl-NL" b="1" dirty="0"/>
              <a:t> is </a:t>
            </a:r>
            <a:r>
              <a:rPr lang="nl-NL" b="1" dirty="0" err="1"/>
              <a:t>influenced</a:t>
            </a:r>
            <a:r>
              <a:rPr lang="nl-NL" b="1" dirty="0"/>
              <a:t> </a:t>
            </a:r>
            <a:r>
              <a:rPr lang="nl-NL" b="1" dirty="0" err="1"/>
              <a:t>by</a:t>
            </a:r>
            <a:r>
              <a:rPr lang="nl-NL" b="1" dirty="0"/>
              <a:t> </a:t>
            </a:r>
            <a:r>
              <a:rPr lang="nl-NL" b="1" dirty="0" err="1"/>
              <a:t>three</a:t>
            </a:r>
            <a:r>
              <a:rPr lang="nl-NL" b="1" dirty="0"/>
              <a:t> </a:t>
            </a:r>
            <a:r>
              <a:rPr lang="nl-NL" b="1" dirty="0" err="1"/>
              <a:t>key</a:t>
            </a:r>
            <a:r>
              <a:rPr lang="nl-NL" b="1" dirty="0"/>
              <a:t> factors: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Latitude: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Distance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Equator </a:t>
            </a:r>
            <a:r>
              <a:rPr lang="nl-NL" dirty="0" err="1"/>
              <a:t>affects</a:t>
            </a:r>
            <a:r>
              <a:rPr lang="nl-NL" dirty="0"/>
              <a:t> </a:t>
            </a:r>
            <a:r>
              <a:rPr lang="nl-NL" dirty="0" err="1"/>
              <a:t>temperature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daylight</a:t>
            </a:r>
            <a:r>
              <a:rPr lang="nl-NL" dirty="0"/>
              <a:t> </a:t>
            </a:r>
            <a:r>
              <a:rPr lang="nl-NL" dirty="0" err="1"/>
              <a:t>hours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Distribution of Land </a:t>
            </a:r>
            <a:r>
              <a:rPr lang="nl-NL" b="1" dirty="0" err="1"/>
              <a:t>and</a:t>
            </a:r>
            <a:r>
              <a:rPr lang="nl-NL" b="1" dirty="0"/>
              <a:t> Sea:</a:t>
            </a:r>
          </a:p>
          <a:p>
            <a:pPr lvl="2"/>
            <a:r>
              <a:rPr lang="nl-NL" dirty="0"/>
              <a:t>- Oceans moderate </a:t>
            </a:r>
            <a:r>
              <a:rPr lang="nl-NL" dirty="0" err="1"/>
              <a:t>temperatures</a:t>
            </a:r>
            <a:r>
              <a:rPr lang="nl-NL" dirty="0"/>
              <a:t>; </a:t>
            </a:r>
          </a:p>
          <a:p>
            <a:pPr lvl="2"/>
            <a:r>
              <a:rPr lang="nl-NL" dirty="0" err="1"/>
              <a:t>inland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experience</a:t>
            </a:r>
            <a:r>
              <a:rPr lang="nl-NL" dirty="0"/>
              <a:t> more </a:t>
            </a:r>
            <a:r>
              <a:rPr lang="nl-NL" dirty="0" err="1"/>
              <a:t>extremes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Relief</a:t>
            </a:r>
            <a:r>
              <a:rPr lang="nl-NL" b="1" dirty="0"/>
              <a:t> (</a:t>
            </a:r>
            <a:r>
              <a:rPr lang="nl-NL" b="1" dirty="0" err="1"/>
              <a:t>Topography</a:t>
            </a:r>
            <a:r>
              <a:rPr lang="nl-NL" b="1" dirty="0"/>
              <a:t>):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Elevation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mountain</a:t>
            </a:r>
            <a:r>
              <a:rPr lang="nl-NL" dirty="0"/>
              <a:t> </a:t>
            </a:r>
            <a:r>
              <a:rPr lang="nl-NL" dirty="0" err="1"/>
              <a:t>barriers</a:t>
            </a:r>
            <a:r>
              <a:rPr lang="nl-NL" dirty="0"/>
              <a:t> </a:t>
            </a:r>
            <a:r>
              <a:rPr lang="nl-NL" dirty="0" err="1"/>
              <a:t>influence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temperature</a:t>
            </a:r>
            <a:r>
              <a:rPr lang="nl-NL" dirty="0"/>
              <a:t>, </a:t>
            </a:r>
            <a:r>
              <a:rPr lang="nl-NL" dirty="0" err="1"/>
              <a:t>precipitation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wind </a:t>
            </a:r>
            <a:r>
              <a:rPr lang="nl-NL" dirty="0" err="1"/>
              <a:t>patterns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96A08323-AA65-65AD-F8AF-697087793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859" y="1805136"/>
            <a:ext cx="61595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96573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1.3- Climate Elements and Tourism: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Temperature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Affects</a:t>
            </a:r>
            <a:r>
              <a:rPr lang="nl-NL" dirty="0"/>
              <a:t> comfort, health </a:t>
            </a:r>
            <a:r>
              <a:rPr lang="nl-NL" dirty="0" err="1"/>
              <a:t>risks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patterns</a:t>
            </a:r>
            <a:endParaRPr lang="nl-NL" dirty="0"/>
          </a:p>
          <a:p>
            <a:pPr lvl="2"/>
            <a:r>
              <a:rPr lang="nl-NL" b="1" dirty="0"/>
              <a:t>Sunshine: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Associated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pleasant</a:t>
            </a:r>
            <a:r>
              <a:rPr lang="nl-NL" dirty="0"/>
              <a:t> </a:t>
            </a:r>
            <a:r>
              <a:rPr lang="nl-NL" dirty="0" err="1"/>
              <a:t>weather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outdoor </a:t>
            </a:r>
            <a:r>
              <a:rPr lang="nl-NL" dirty="0" err="1"/>
              <a:t>activity</a:t>
            </a:r>
            <a:r>
              <a:rPr lang="nl-NL" dirty="0"/>
              <a:t> appeal</a:t>
            </a:r>
          </a:p>
          <a:p>
            <a:pPr lvl="2"/>
            <a:r>
              <a:rPr lang="nl-NL" b="1" dirty="0" err="1"/>
              <a:t>Winds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enhance</a:t>
            </a:r>
            <a:r>
              <a:rPr lang="nl-NL" dirty="0"/>
              <a:t> or </a:t>
            </a:r>
            <a:r>
              <a:rPr lang="nl-NL" dirty="0" err="1"/>
              <a:t>disrupt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(e.g., </a:t>
            </a:r>
            <a:r>
              <a:rPr lang="nl-NL" dirty="0" err="1"/>
              <a:t>ideal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sailing</a:t>
            </a:r>
            <a:r>
              <a:rPr lang="nl-NL" dirty="0"/>
              <a:t>, </a:t>
            </a:r>
            <a:r>
              <a:rPr lang="nl-NL" dirty="0" err="1"/>
              <a:t>problematic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beachgoers</a:t>
            </a:r>
            <a:r>
              <a:rPr lang="nl-NL" dirty="0"/>
              <a:t>)</a:t>
            </a:r>
          </a:p>
          <a:p>
            <a:pPr lvl="2"/>
            <a:r>
              <a:rPr lang="nl-NL" b="1" dirty="0"/>
              <a:t>Air </a:t>
            </a:r>
            <a:r>
              <a:rPr lang="nl-NL" b="1" dirty="0" err="1"/>
              <a:t>Quality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Poor</a:t>
            </a:r>
            <a:r>
              <a:rPr lang="nl-NL" dirty="0"/>
              <a:t> air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deters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impacts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destination's</a:t>
            </a:r>
            <a:r>
              <a:rPr lang="nl-NL" dirty="0"/>
              <a:t> </a:t>
            </a:r>
            <a:r>
              <a:rPr lang="nl-NL" dirty="0" err="1"/>
              <a:t>reputation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3600902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We can describe climate as a Continuum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Ranges from hot and humid → to → cold and dry</a:t>
            </a:r>
          </a:p>
          <a:p>
            <a:pPr lvl="2"/>
            <a:r>
              <a:rPr lang="en-GB" dirty="0"/>
              <a:t>- Most regions lie between these extremes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Defined by seasonal variations in:</a:t>
            </a:r>
          </a:p>
          <a:p>
            <a:pPr lvl="2"/>
            <a:r>
              <a:rPr lang="en-GB" dirty="0"/>
              <a:t>- Temperature</a:t>
            </a:r>
          </a:p>
          <a:p>
            <a:pPr lvl="2"/>
            <a:r>
              <a:rPr lang="en-GB" dirty="0"/>
              <a:t>- Rainfall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360012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World climates are classified into seven major zones: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5309A-9D1E-0F5E-5152-8543E5E129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9" y="2204864"/>
            <a:ext cx="8263680" cy="41318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6C0AED-BBEC-943D-C44A-8695F2995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439" y="4318451"/>
            <a:ext cx="3580859" cy="198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01557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We can describe climate as a Continuum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Ranges from hot and humid → to → cold and dry</a:t>
            </a:r>
          </a:p>
          <a:p>
            <a:pPr lvl="2"/>
            <a:r>
              <a:rPr lang="en-GB" dirty="0"/>
              <a:t>- Most regions lie between these extremes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Defined by seasonal variations in:</a:t>
            </a:r>
          </a:p>
          <a:p>
            <a:pPr lvl="2"/>
            <a:r>
              <a:rPr lang="en-GB" dirty="0"/>
              <a:t>- Temperature</a:t>
            </a:r>
          </a:p>
          <a:p>
            <a:pPr lvl="2"/>
            <a:r>
              <a:rPr lang="en-GB" dirty="0"/>
              <a:t>- Rainfall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3141976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1.1- The Humid Tropics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Located near the Equator</a:t>
            </a:r>
          </a:p>
          <a:p>
            <a:pPr lvl="2"/>
            <a:r>
              <a:rPr lang="en-GB" dirty="0"/>
              <a:t>- High temperatures year-round (25–30°C)</a:t>
            </a:r>
          </a:p>
          <a:p>
            <a:pPr lvl="2"/>
            <a:r>
              <a:rPr lang="en-GB" dirty="0"/>
              <a:t>- Heavy, regular rainfall (often daily)</a:t>
            </a:r>
          </a:p>
          <a:p>
            <a:pPr lvl="2"/>
            <a:r>
              <a:rPr lang="en-GB" dirty="0"/>
              <a:t>- High humidity levels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0989F1-4030-18A9-6B72-DDEC5D7807BB}"/>
              </a:ext>
            </a:extLst>
          </p:cNvPr>
          <p:cNvSpPr txBox="1"/>
          <p:nvPr/>
        </p:nvSpPr>
        <p:spPr>
          <a:xfrm>
            <a:off x="6142892" y="26494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1264BF-10E6-9BC2-59BF-8AD25262F40A}"/>
              </a:ext>
            </a:extLst>
          </p:cNvPr>
          <p:cNvSpPr txBox="1"/>
          <p:nvPr/>
        </p:nvSpPr>
        <p:spPr>
          <a:xfrm>
            <a:off x="7385538" y="284870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204" name="Picture 12" descr="undefined">
            <a:extLst>
              <a:ext uri="{FF2B5EF4-FFF2-40B4-BE49-F238E27FC236}">
                <a16:creationId xmlns:a16="http://schemas.microsoft.com/office/drawing/2014/main" id="{E7F60427-F2DD-EB8C-6041-9CE52F1B6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93" y="2281956"/>
            <a:ext cx="7779010" cy="4344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220849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1.1- The Humid Tropics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Examples of Destinations:</a:t>
            </a:r>
          </a:p>
          <a:p>
            <a:pPr lvl="2"/>
            <a:r>
              <a:rPr lang="en-GB" dirty="0"/>
              <a:t>- Southeast Asia (Thailand, Indonesia)</a:t>
            </a:r>
          </a:p>
          <a:p>
            <a:pPr lvl="2"/>
            <a:r>
              <a:rPr lang="en-GB" dirty="0"/>
              <a:t>- Central Africa (Congo Basin)</a:t>
            </a:r>
          </a:p>
          <a:p>
            <a:pPr lvl="2"/>
            <a:r>
              <a:rPr lang="en-GB" dirty="0"/>
              <a:t>- Amazon Basin</a:t>
            </a:r>
          </a:p>
          <a:p>
            <a:pPr lvl="2"/>
            <a:r>
              <a:rPr lang="en-GB" dirty="0"/>
              <a:t>- Caribbean Islands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1D0AFD-197C-B402-C087-9E87D63FDECF}"/>
              </a:ext>
            </a:extLst>
          </p:cNvPr>
          <p:cNvSpPr txBox="1"/>
          <p:nvPr/>
        </p:nvSpPr>
        <p:spPr>
          <a:xfrm>
            <a:off x="5896708" y="334107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8" descr="undefined">
            <a:extLst>
              <a:ext uri="{FF2B5EF4-FFF2-40B4-BE49-F238E27FC236}">
                <a16:creationId xmlns:a16="http://schemas.microsoft.com/office/drawing/2014/main" id="{7B991538-7CEB-8891-50B0-4A7824C13D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72"/>
          <a:stretch/>
        </p:blipFill>
        <p:spPr bwMode="auto">
          <a:xfrm>
            <a:off x="3776035" y="1035236"/>
            <a:ext cx="8410246" cy="478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685255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1.1- The Humid Tropics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Implications for Tourism:</a:t>
            </a:r>
            <a:endParaRPr lang="en-GB" dirty="0"/>
          </a:p>
          <a:p>
            <a:pPr lvl="2"/>
            <a:r>
              <a:rPr lang="en-GB" dirty="0"/>
              <a:t>Popular for rainforests, beaches, and ecotourism. 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Challenges include:</a:t>
            </a:r>
          </a:p>
          <a:p>
            <a:pPr lvl="2"/>
            <a:r>
              <a:rPr lang="en-GB" dirty="0"/>
              <a:t>- Heat and humidity discomfort</a:t>
            </a:r>
          </a:p>
          <a:p>
            <a:pPr lvl="2"/>
            <a:r>
              <a:rPr lang="en-GB" dirty="0"/>
              <a:t>- Risk of tropical diseases</a:t>
            </a:r>
          </a:p>
          <a:p>
            <a:pPr lvl="2"/>
            <a:r>
              <a:rPr lang="en-GB" dirty="0"/>
              <a:t>- Infrastructure resilience to heavy rains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0F7187-E9D3-95F5-B6F2-0FE092EB610D}"/>
              </a:ext>
            </a:extLst>
          </p:cNvPr>
          <p:cNvSpPr txBox="1"/>
          <p:nvPr/>
        </p:nvSpPr>
        <p:spPr>
          <a:xfrm>
            <a:off x="8604738" y="169984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57AAD7-BCD8-0FA3-2339-B903449B1A4D}"/>
              </a:ext>
            </a:extLst>
          </p:cNvPr>
          <p:cNvSpPr txBox="1"/>
          <p:nvPr/>
        </p:nvSpPr>
        <p:spPr>
          <a:xfrm>
            <a:off x="5662518" y="6028370"/>
            <a:ext cx="61311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Nihi</a:t>
            </a:r>
            <a:r>
              <a:rPr lang="en-US" dirty="0"/>
              <a:t> Sumba Resort – Sumba – Indonesia</a:t>
            </a:r>
            <a:endParaRPr lang="en-DE" dirty="0"/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680289D0-FB5D-243F-6CB3-73BB05C2F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10" y="1499331"/>
            <a:ext cx="6675239" cy="445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542179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1.2- The Hot Dry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Found in desert and semi-arid regions</a:t>
            </a:r>
          </a:p>
          <a:p>
            <a:pPr lvl="2"/>
            <a:r>
              <a:rPr lang="en-GB" dirty="0"/>
              <a:t>- High daytime temperatures, especially in summer (often  40°C)</a:t>
            </a:r>
          </a:p>
          <a:p>
            <a:pPr lvl="2"/>
            <a:r>
              <a:rPr lang="en-GB" dirty="0"/>
              <a:t>- Low annual rainfall</a:t>
            </a:r>
          </a:p>
          <a:p>
            <a:pPr lvl="2"/>
            <a:r>
              <a:rPr lang="en-GB" dirty="0"/>
              <a:t>- Big difference between daytime and </a:t>
            </a:r>
            <a:r>
              <a:rPr lang="en-GB" dirty="0" err="1"/>
              <a:t>nighttime</a:t>
            </a:r>
            <a:r>
              <a:rPr lang="en-GB" dirty="0"/>
              <a:t> temperatures (hot during the day, cool at night).</a:t>
            </a:r>
          </a:p>
          <a:p>
            <a:pPr lvl="2"/>
            <a:r>
              <a:rPr lang="en-GB" dirty="0"/>
              <a:t>- Very low humidity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pic>
        <p:nvPicPr>
          <p:cNvPr id="11266" name="Picture 2" descr="undefined">
            <a:extLst>
              <a:ext uri="{FF2B5EF4-FFF2-40B4-BE49-F238E27FC236}">
                <a16:creationId xmlns:a16="http://schemas.microsoft.com/office/drawing/2014/main" id="{0BE2F907-1800-9986-3E72-26539CDC1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270" y="2852936"/>
            <a:ext cx="7462726" cy="340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94878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1.2- The Hot Dry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Examples of Destinations:</a:t>
            </a:r>
          </a:p>
          <a:p>
            <a:pPr lvl="2"/>
            <a:r>
              <a:rPr lang="en-GB" dirty="0"/>
              <a:t>- Sahara Desert (North Africa)</a:t>
            </a:r>
          </a:p>
          <a:p>
            <a:pPr lvl="2"/>
            <a:r>
              <a:rPr lang="en-GB" dirty="0"/>
              <a:t>- Arabian Peninsula (UAE, Saudi Arabia)</a:t>
            </a:r>
          </a:p>
          <a:p>
            <a:pPr lvl="2"/>
            <a:r>
              <a:rPr lang="en-GB" dirty="0"/>
              <a:t>- Southwest USA (Arizona)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418F20-EB13-046A-025B-2EDA692394B6}"/>
              </a:ext>
            </a:extLst>
          </p:cNvPr>
          <p:cNvSpPr txBox="1"/>
          <p:nvPr/>
        </p:nvSpPr>
        <p:spPr>
          <a:xfrm>
            <a:off x="9448800" y="270803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undefined">
            <a:extLst>
              <a:ext uri="{FF2B5EF4-FFF2-40B4-BE49-F238E27FC236}">
                <a16:creationId xmlns:a16="http://schemas.microsoft.com/office/drawing/2014/main" id="{C482E3D4-34AF-3A0D-5954-9A6E75372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270" y="2852936"/>
            <a:ext cx="7462726" cy="340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79290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1.2- The Hot Dry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Implications for Tourism:</a:t>
            </a:r>
          </a:p>
          <a:p>
            <a:pPr lvl="2"/>
            <a:r>
              <a:rPr lang="en-GB" dirty="0"/>
              <a:t>Attracts tourists seeking:</a:t>
            </a:r>
          </a:p>
          <a:p>
            <a:pPr lvl="2"/>
            <a:r>
              <a:rPr lang="en-GB" dirty="0"/>
              <a:t>Desert landscapes</a:t>
            </a:r>
          </a:p>
          <a:p>
            <a:pPr lvl="2"/>
            <a:r>
              <a:rPr lang="en-GB" dirty="0"/>
              <a:t>Cultural experiences (Bedouin tours, ancient ruins)</a:t>
            </a:r>
          </a:p>
          <a:p>
            <a:pPr lvl="2"/>
            <a:r>
              <a:rPr lang="en-GB" dirty="0"/>
              <a:t>Adventure tourism (dune bashing, camel safaris)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Challenges include:</a:t>
            </a:r>
          </a:p>
          <a:p>
            <a:pPr lvl="2"/>
            <a:r>
              <a:rPr lang="en-GB" dirty="0"/>
              <a:t>Heat stress and health risks</a:t>
            </a:r>
          </a:p>
          <a:p>
            <a:pPr lvl="2"/>
            <a:r>
              <a:rPr lang="en-GB" dirty="0"/>
              <a:t>Water scarcity</a:t>
            </a:r>
          </a:p>
          <a:p>
            <a:pPr lvl="2"/>
            <a:r>
              <a:rPr lang="en-GB" dirty="0"/>
              <a:t>Limited activity during peak daytime heat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pic>
        <p:nvPicPr>
          <p:cNvPr id="12292" name="Picture 4" descr="Luxor - Egypt Tour Magic">
            <a:extLst>
              <a:ext uri="{FF2B5EF4-FFF2-40B4-BE49-F238E27FC236}">
                <a16:creationId xmlns:a16="http://schemas.microsoft.com/office/drawing/2014/main" id="{090AD0ED-1313-7BCE-42BF-58EC191ED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650" y="836712"/>
            <a:ext cx="6176009" cy="347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4" name="Picture 16" descr="Swakopmund Activities | Namibia Tours &amp; Safaris">
            <a:extLst>
              <a:ext uri="{FF2B5EF4-FFF2-40B4-BE49-F238E27FC236}">
                <a16:creationId xmlns:a16="http://schemas.microsoft.com/office/drawing/2014/main" id="{90CB18C2-C21A-1143-90F8-784F8619C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365" y="4349561"/>
            <a:ext cx="6718556" cy="211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77354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1.3- The Warm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Found in subtropical regions</a:t>
            </a:r>
          </a:p>
          <a:p>
            <a:pPr lvl="2"/>
            <a:r>
              <a:rPr lang="en-GB" dirty="0"/>
              <a:t>- Warm to hot summers, mild winters</a:t>
            </a:r>
          </a:p>
          <a:p>
            <a:pPr lvl="2"/>
            <a:r>
              <a:rPr lang="en-GB" dirty="0"/>
              <a:t>- Moderate to high sunshine levels</a:t>
            </a:r>
          </a:p>
          <a:p>
            <a:pPr lvl="2"/>
            <a:r>
              <a:rPr lang="en-GB" dirty="0"/>
              <a:t>- Seasonal rainfall patterns </a:t>
            </a:r>
          </a:p>
          <a:p>
            <a:pPr lvl="2"/>
            <a:r>
              <a:rPr lang="en-GB" dirty="0"/>
              <a:t>(summer storms, dry winters)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EF165B-632A-B882-B5EB-062E86D60F69}"/>
              </a:ext>
            </a:extLst>
          </p:cNvPr>
          <p:cNvSpPr txBox="1"/>
          <p:nvPr/>
        </p:nvSpPr>
        <p:spPr>
          <a:xfrm flipH="1" flipV="1">
            <a:off x="10857085" y="4157525"/>
            <a:ext cx="45719" cy="58262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364" name="Picture 4" descr="#2 Hot or tropical climate: a clear but difficult definition">
            <a:extLst>
              <a:ext uri="{FF2B5EF4-FFF2-40B4-BE49-F238E27FC236}">
                <a16:creationId xmlns:a16="http://schemas.microsoft.com/office/drawing/2014/main" id="{893B4496-46FC-2A27-64F1-3A661C711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055" y="1776080"/>
            <a:ext cx="7048640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814297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1.3- The Warm Climates</a:t>
            </a:r>
          </a:p>
          <a:p>
            <a:pPr lvl="2"/>
            <a:r>
              <a:rPr lang="en-GB" b="1" dirty="0"/>
              <a:t>Examples of Destinations: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Mediterranean (e.g., Spain, Italy, Greece)</a:t>
            </a:r>
          </a:p>
          <a:p>
            <a:pPr lvl="2"/>
            <a:r>
              <a:rPr lang="en-GB" dirty="0"/>
              <a:t>- Southern USA (e.g., Florida, California)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66303F-F0E3-0F8E-F529-274298C4C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2348880"/>
            <a:ext cx="5060026" cy="340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081749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1.3- The Warm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 Implications for Tourism:</a:t>
            </a:r>
          </a:p>
          <a:p>
            <a:pPr lvl="2"/>
            <a:r>
              <a:rPr lang="en-GB" dirty="0"/>
              <a:t>- Ideal for beach holidays, cultural tourism, and outdoor recreation</a:t>
            </a:r>
          </a:p>
          <a:p>
            <a:pPr lvl="2"/>
            <a:r>
              <a:rPr lang="en-GB" dirty="0"/>
              <a:t>- Long tourist season due to </a:t>
            </a:r>
            <a:r>
              <a:rPr lang="en-GB" dirty="0" err="1"/>
              <a:t>favorable</a:t>
            </a:r>
            <a:r>
              <a:rPr lang="en-GB" dirty="0"/>
              <a:t> climate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Popular for:</a:t>
            </a:r>
          </a:p>
          <a:p>
            <a:pPr lvl="2"/>
            <a:r>
              <a:rPr lang="en-GB" dirty="0"/>
              <a:t>- Spring and autumn travel</a:t>
            </a:r>
          </a:p>
          <a:p>
            <a:pPr lvl="2"/>
            <a:r>
              <a:rPr lang="en-GB" dirty="0"/>
              <a:t>- Retirement and wellness tourism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1314463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1.4- The Cool Temperate Climate</a:t>
            </a:r>
          </a:p>
          <a:p>
            <a:pPr lvl="2"/>
            <a:r>
              <a:rPr lang="en-GB" b="1" dirty="0"/>
              <a:t> </a:t>
            </a:r>
            <a:r>
              <a:rPr lang="en-GB" dirty="0"/>
              <a:t>Moderate temperatures with distinct seasons</a:t>
            </a:r>
          </a:p>
          <a:p>
            <a:pPr lvl="2"/>
            <a:r>
              <a:rPr lang="en-GB" dirty="0"/>
              <a:t>Warm summers, cool to cold winters</a:t>
            </a:r>
          </a:p>
          <a:p>
            <a:pPr lvl="2"/>
            <a:r>
              <a:rPr lang="en-GB" dirty="0"/>
              <a:t>Rainfall spread throughout the year</a:t>
            </a:r>
          </a:p>
          <a:p>
            <a:pPr lvl="2"/>
            <a:r>
              <a:rPr lang="en-GB" b="1" dirty="0"/>
              <a:t>Examples:</a:t>
            </a:r>
          </a:p>
          <a:p>
            <a:pPr lvl="2"/>
            <a:r>
              <a:rPr lang="en-GB" dirty="0"/>
              <a:t>UK, Germany, France, and New Zealand</a:t>
            </a:r>
          </a:p>
          <a:p>
            <a:pPr lvl="2"/>
            <a:r>
              <a:rPr lang="en-GB" b="1" dirty="0"/>
              <a:t>Tourism Impacts:</a:t>
            </a:r>
          </a:p>
          <a:p>
            <a:pPr lvl="2"/>
            <a:r>
              <a:rPr lang="en-GB" dirty="0"/>
              <a:t>Year-round appeal (urban tourism, </a:t>
            </a:r>
          </a:p>
          <a:p>
            <a:pPr lvl="2"/>
            <a:r>
              <a:rPr lang="en-GB" dirty="0"/>
              <a:t>cultural sites, countryside).</a:t>
            </a:r>
          </a:p>
          <a:p>
            <a:pPr lvl="2"/>
            <a:r>
              <a:rPr lang="en-GB" dirty="0"/>
              <a:t>Popular in spring/summer for outdoor </a:t>
            </a:r>
          </a:p>
          <a:p>
            <a:pPr lvl="2"/>
            <a:r>
              <a:rPr lang="en-GB" dirty="0"/>
              <a:t>Activities.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07B58-C5C5-8760-FF32-6E6C66050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443" y="3212976"/>
            <a:ext cx="6832931" cy="314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132241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1.5- Continental Cold Winter Climate</a:t>
            </a:r>
          </a:p>
          <a:p>
            <a:pPr lvl="2"/>
            <a:r>
              <a:rPr lang="en-GB" dirty="0"/>
              <a:t>- Hot summers, very cold winters (snow, ice)</a:t>
            </a:r>
          </a:p>
          <a:p>
            <a:pPr lvl="2"/>
            <a:r>
              <a:rPr lang="en-GB" dirty="0"/>
              <a:t>- Greater temperature extremes</a:t>
            </a:r>
          </a:p>
          <a:p>
            <a:pPr lvl="2"/>
            <a:r>
              <a:rPr lang="en-GB" dirty="0"/>
              <a:t>- Less precipitation overall; snowfall is </a:t>
            </a:r>
          </a:p>
          <a:p>
            <a:pPr lvl="2"/>
            <a:r>
              <a:rPr lang="en-GB" dirty="0"/>
              <a:t>common in winter.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Examples:</a:t>
            </a:r>
          </a:p>
          <a:p>
            <a:pPr lvl="2"/>
            <a:r>
              <a:rPr lang="en-GB" dirty="0"/>
              <a:t>Eastern Europe (Poland, Russia), inland Canada, </a:t>
            </a:r>
          </a:p>
          <a:p>
            <a:pPr lvl="2"/>
            <a:r>
              <a:rPr lang="en-GB" dirty="0"/>
              <a:t>northern China, central USA.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6" name="Picture 4" descr="undefined">
            <a:extLst>
              <a:ext uri="{FF2B5EF4-FFF2-40B4-BE49-F238E27FC236}">
                <a16:creationId xmlns:a16="http://schemas.microsoft.com/office/drawing/2014/main" id="{8B457AC4-5903-13FB-C110-AC91A26DE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071" y="2243708"/>
            <a:ext cx="6371693" cy="4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895319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1.5- Continental Cold Winter Climate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Impacts: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Strong appeal for winter sports tourism </a:t>
            </a:r>
          </a:p>
          <a:p>
            <a:pPr lvl="2"/>
            <a:r>
              <a:rPr lang="en-GB" dirty="0"/>
              <a:t>(skiing, snowboarding). </a:t>
            </a:r>
          </a:p>
          <a:p>
            <a:pPr lvl="2"/>
            <a:r>
              <a:rPr lang="en-GB" dirty="0"/>
              <a:t>- Festive season travel and ice/</a:t>
            </a:r>
          </a:p>
          <a:p>
            <a:pPr lvl="2"/>
            <a:r>
              <a:rPr lang="en-GB" dirty="0"/>
              <a:t>snow attractions. </a:t>
            </a:r>
          </a:p>
          <a:p>
            <a:pPr lvl="2"/>
            <a:r>
              <a:rPr lang="en-GB" dirty="0"/>
              <a:t>- Lower visitor numbers in off-peak shoulder</a:t>
            </a:r>
          </a:p>
          <a:p>
            <a:pPr lvl="2"/>
            <a:r>
              <a:rPr lang="en-GB" dirty="0"/>
              <a:t> seasons.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32" name="Picture 8" descr="20 UNFORGETTABLE WINTER ACTIVITIES YOU MUST TRY - Happiness Travels Here">
            <a:extLst>
              <a:ext uri="{FF2B5EF4-FFF2-40B4-BE49-F238E27FC236}">
                <a16:creationId xmlns:a16="http://schemas.microsoft.com/office/drawing/2014/main" id="{F114615B-C2BC-BA6D-1769-F118FF4DC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071" y="2377539"/>
            <a:ext cx="6905724" cy="388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390296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1.6- The Cold Damp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Key Characteristics: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Found in high-latitude coastal regions</a:t>
            </a:r>
          </a:p>
          <a:p>
            <a:pPr lvl="2"/>
            <a:r>
              <a:rPr lang="en-GB" dirty="0"/>
              <a:t>- Cold temperatures for most of the year</a:t>
            </a:r>
          </a:p>
          <a:p>
            <a:pPr lvl="2"/>
            <a:r>
              <a:rPr lang="en-GB" dirty="0"/>
              <a:t>- High humidity and frequent precipitation (rain, snow, fog)</a:t>
            </a:r>
          </a:p>
          <a:p>
            <a:pPr lvl="2"/>
            <a:r>
              <a:rPr lang="en-GB" dirty="0"/>
              <a:t>- Cloudy conditions with limited sunshine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A7077-A215-7B34-3FED-7A4158E62B2A}"/>
              </a:ext>
            </a:extLst>
          </p:cNvPr>
          <p:cNvSpPr txBox="1"/>
          <p:nvPr/>
        </p:nvSpPr>
        <p:spPr>
          <a:xfrm>
            <a:off x="7259444" y="28435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4" descr="undefined">
            <a:extLst>
              <a:ext uri="{FF2B5EF4-FFF2-40B4-BE49-F238E27FC236}">
                <a16:creationId xmlns:a16="http://schemas.microsoft.com/office/drawing/2014/main" id="{7109F2AF-B8E9-A9B4-5373-1F099CC4C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381" y="1700808"/>
            <a:ext cx="6883400" cy="456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2035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1.6- The Cold Damp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Examples of Regions: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Coastal Scandinavia (Norway)</a:t>
            </a:r>
          </a:p>
          <a:p>
            <a:pPr lvl="2"/>
            <a:r>
              <a:rPr lang="en-GB" dirty="0"/>
              <a:t>- Northern British Isles</a:t>
            </a:r>
          </a:p>
          <a:p>
            <a:pPr lvl="2"/>
            <a:r>
              <a:rPr lang="en-GB" dirty="0"/>
              <a:t>- Parts of Canada’s Atlantic coast</a:t>
            </a:r>
          </a:p>
          <a:p>
            <a:pPr lvl="2"/>
            <a:r>
              <a:rPr lang="en-GB" dirty="0"/>
              <a:t>- Southern Chile and Alaska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" name="Picture 4" descr="undefined">
            <a:extLst>
              <a:ext uri="{FF2B5EF4-FFF2-40B4-BE49-F238E27FC236}">
                <a16:creationId xmlns:a16="http://schemas.microsoft.com/office/drawing/2014/main" id="{739674C5-5596-FA34-1126-F982E93F0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381" y="1700808"/>
            <a:ext cx="6883400" cy="456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52629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1.6- The Cold Damp Climates</a:t>
            </a:r>
          </a:p>
          <a:p>
            <a:pPr lvl="2"/>
            <a:r>
              <a:rPr lang="en-GB" b="1" dirty="0"/>
              <a:t>Tourism Implications:</a:t>
            </a:r>
          </a:p>
          <a:p>
            <a:pPr lvl="2"/>
            <a:r>
              <a:rPr lang="en-GB" dirty="0"/>
              <a:t>- Attracts niche tourists: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Northern lights (aurora borealis) seekers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Wildlife and nature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Adventure and eco-tourism</a:t>
            </a:r>
          </a:p>
          <a:p>
            <a:pPr lvl="2"/>
            <a:r>
              <a:rPr lang="en-GB" b="1" dirty="0"/>
              <a:t>Challenges:</a:t>
            </a:r>
          </a:p>
          <a:p>
            <a:pPr lvl="2"/>
            <a:r>
              <a:rPr lang="en-GB" dirty="0"/>
              <a:t>- Short tourism seasons</a:t>
            </a:r>
          </a:p>
          <a:p>
            <a:pPr lvl="2"/>
            <a:r>
              <a:rPr lang="en-GB" dirty="0"/>
              <a:t>- Weather-dependent activities</a:t>
            </a:r>
          </a:p>
          <a:p>
            <a:pPr lvl="2"/>
            <a:r>
              <a:rPr lang="en-GB" dirty="0"/>
              <a:t>- Perception of being grey, wet, or inhospitable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E88E93-AD72-690D-3A21-E01C04627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9377" y="2564903"/>
            <a:ext cx="6934006" cy="3848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2810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1.7- The Cold Dry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Key Characteristics: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Found in polar and high-altitude regions</a:t>
            </a:r>
          </a:p>
          <a:p>
            <a:pPr lvl="2"/>
            <a:r>
              <a:rPr lang="en-GB" dirty="0"/>
              <a:t>- Very low temperatures most of the year</a:t>
            </a:r>
          </a:p>
          <a:p>
            <a:pPr lvl="2"/>
            <a:r>
              <a:rPr lang="en-GB" dirty="0"/>
              <a:t>- Low precipitation – mainly snow</a:t>
            </a:r>
          </a:p>
          <a:p>
            <a:pPr lvl="2"/>
            <a:r>
              <a:rPr lang="en-GB" dirty="0"/>
              <a:t>- Dry air and strong winds common</a:t>
            </a:r>
          </a:p>
          <a:p>
            <a:pPr lvl="2"/>
            <a:r>
              <a:rPr lang="en-GB" dirty="0"/>
              <a:t>- Permafrost and ice-covered landscapes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E9038D-B750-1736-8FC1-9813DA4AD54F}"/>
              </a:ext>
            </a:extLst>
          </p:cNvPr>
          <p:cNvSpPr txBox="1"/>
          <p:nvPr/>
        </p:nvSpPr>
        <p:spPr>
          <a:xfrm>
            <a:off x="6980663" y="33676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 descr="310+ Earth Climate Zones Stock Photos, Pictures &amp; Royalty-Free Images -  iStock">
            <a:extLst>
              <a:ext uri="{FF2B5EF4-FFF2-40B4-BE49-F238E27FC236}">
                <a16:creationId xmlns:a16="http://schemas.microsoft.com/office/drawing/2014/main" id="{B6DE8B90-41BA-5185-5B94-0717A1CCA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015" y="1486396"/>
            <a:ext cx="7772400" cy="497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43651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1.7- The Cold Dry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Examples of Regions: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Antarctica</a:t>
            </a:r>
          </a:p>
          <a:p>
            <a:pPr lvl="2"/>
            <a:r>
              <a:rPr lang="en-GB" dirty="0"/>
              <a:t>- Arctic regions (northern Canada,</a:t>
            </a:r>
          </a:p>
          <a:p>
            <a:pPr lvl="2"/>
            <a:r>
              <a:rPr lang="en-GB" dirty="0"/>
              <a:t> Greenland, Siberia)</a:t>
            </a:r>
          </a:p>
          <a:p>
            <a:pPr lvl="2"/>
            <a:r>
              <a:rPr lang="en-GB" dirty="0"/>
              <a:t>- High mountains (Himalayas, Andes)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6" name="Picture 4" descr="World Climate Zones! Here is the world broken down into different climate  types. [OC] : r/MapPorn">
            <a:extLst>
              <a:ext uri="{FF2B5EF4-FFF2-40B4-BE49-F238E27FC236}">
                <a16:creationId xmlns:a16="http://schemas.microsoft.com/office/drawing/2014/main" id="{3003EAE7-66FE-05FA-A476-E75D59330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75" y="1805103"/>
            <a:ext cx="7812063" cy="445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273980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World </a:t>
            </a:r>
            <a:r>
              <a:rPr lang="nl-NL" sz="3600" dirty="0" err="1"/>
              <a:t>Climates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1.7- The Cold Dry Climates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 Tourism Implications: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Attracts special-interest tourists:</a:t>
            </a:r>
          </a:p>
          <a:p>
            <a:pPr lvl="2"/>
            <a:r>
              <a:rPr lang="en-GB" dirty="0"/>
              <a:t>- Expedition travel</a:t>
            </a:r>
          </a:p>
          <a:p>
            <a:pPr lvl="2"/>
            <a:r>
              <a:rPr lang="en-GB" dirty="0"/>
              <a:t>- Glacier and ice tourism</a:t>
            </a:r>
          </a:p>
          <a:p>
            <a:pPr lvl="2"/>
            <a:r>
              <a:rPr lang="en-GB" dirty="0"/>
              <a:t>- Polar cruises and scientific tourism</a:t>
            </a:r>
          </a:p>
          <a:p>
            <a:pPr lvl="2"/>
            <a:r>
              <a:rPr lang="en-GB" b="1" dirty="0"/>
              <a:t>Challenges:</a:t>
            </a:r>
          </a:p>
          <a:p>
            <a:pPr lvl="2"/>
            <a:r>
              <a:rPr lang="en-GB" dirty="0"/>
              <a:t>- Extreme cold and accessibility issues</a:t>
            </a:r>
          </a:p>
          <a:p>
            <a:pPr lvl="2"/>
            <a:r>
              <a:rPr lang="en-GB" dirty="0"/>
              <a:t>- Short tourism windows (mainly summer)</a:t>
            </a:r>
          </a:p>
          <a:p>
            <a:pPr lvl="2"/>
            <a:r>
              <a:rPr lang="en-GB" dirty="0"/>
              <a:t>- Environmental sensitivity requires sustainable practices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18" name="Picture 2" descr="Antarctica Weather: Climate, Seasons, Winds &amp; Temperatures">
            <a:extLst>
              <a:ext uri="{FF2B5EF4-FFF2-40B4-BE49-F238E27FC236}">
                <a16:creationId xmlns:a16="http://schemas.microsoft.com/office/drawing/2014/main" id="{AE18FE5A-0A4A-F315-2FCE-B67DE86AC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920" y="526603"/>
            <a:ext cx="5498209" cy="309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Best Winter Things to do in Iceland | Explore Vatnajokull Glacier Ice Caves">
            <a:extLst>
              <a:ext uri="{FF2B5EF4-FFF2-40B4-BE49-F238E27FC236}">
                <a16:creationId xmlns:a16="http://schemas.microsoft.com/office/drawing/2014/main" id="{FEAA296A-538C-C46D-067F-585D7FFFF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860" y="3708031"/>
            <a:ext cx="4727848" cy="265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879874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Geographic Boundaries: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Defined by physical features (e.g., mountains, rivers, seas)</a:t>
            </a:r>
          </a:p>
          <a:p>
            <a:pPr lvl="2"/>
            <a:r>
              <a:rPr lang="en-GB" dirty="0"/>
              <a:t>- Clear external boundaries, but complex internal diversity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Wide variation in:</a:t>
            </a:r>
          </a:p>
          <a:p>
            <a:pPr lvl="2"/>
            <a:r>
              <a:rPr lang="en-GB" dirty="0"/>
              <a:t>- Economic development</a:t>
            </a:r>
          </a:p>
          <a:p>
            <a:pPr lvl="2"/>
            <a:r>
              <a:rPr lang="en-GB" dirty="0"/>
              <a:t>- Social structures</a:t>
            </a:r>
          </a:p>
          <a:p>
            <a:pPr lvl="2"/>
            <a:r>
              <a:rPr lang="en-GB" dirty="0"/>
              <a:t>- Cultural identities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22DAB8-C39C-781C-BBB8-A2DD08632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584" y="980728"/>
            <a:ext cx="5430292" cy="545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58759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History of Conflict: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Long history of geopolitical tension:</a:t>
            </a:r>
          </a:p>
          <a:p>
            <a:pPr lvl="2"/>
            <a:r>
              <a:rPr lang="en-GB" dirty="0"/>
              <a:t>- Two World Wars in the 20th century</a:t>
            </a:r>
          </a:p>
          <a:p>
            <a:pPr lvl="2"/>
            <a:r>
              <a:rPr lang="en-GB" dirty="0"/>
              <a:t>- The Balkan civil war in the 1990s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Economic Pressures:</a:t>
            </a:r>
          </a:p>
          <a:p>
            <a:pPr lvl="2"/>
            <a:r>
              <a:rPr lang="en-GB" b="1" dirty="0"/>
              <a:t>Challenged by:</a:t>
            </a:r>
          </a:p>
          <a:p>
            <a:pPr lvl="2"/>
            <a:r>
              <a:rPr lang="en-GB" dirty="0"/>
              <a:t>- Competition from North America</a:t>
            </a:r>
          </a:p>
          <a:p>
            <a:pPr lvl="2"/>
            <a:r>
              <a:rPr lang="en-GB" dirty="0"/>
              <a:t>- Emerging economies in Southeast Asia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22DAB8-C39C-781C-BBB8-A2DD08632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348" y="1484784"/>
            <a:ext cx="4928527" cy="495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9191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Europe’s Dominance in Global Tourism</a:t>
            </a:r>
          </a:p>
          <a:p>
            <a:pPr lvl="2"/>
            <a:r>
              <a:rPr lang="en-GB" dirty="0"/>
              <a:t>- Europe has only 11% of the world’s population</a:t>
            </a:r>
          </a:p>
          <a:p>
            <a:pPr lvl="2"/>
            <a:r>
              <a:rPr lang="en-GB" dirty="0"/>
              <a:t>- Even smaller share of global land area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 Yet Europe:</a:t>
            </a:r>
          </a:p>
          <a:p>
            <a:pPr lvl="2"/>
            <a:r>
              <a:rPr lang="en-GB" dirty="0"/>
              <a:t>- Leads the world in international tourism</a:t>
            </a:r>
          </a:p>
          <a:p>
            <a:pPr lvl="2"/>
            <a:r>
              <a:rPr lang="en-GB" dirty="0"/>
              <a:t>- Hosts many top tourist-generating countries</a:t>
            </a:r>
          </a:p>
          <a:p>
            <a:pPr lvl="2"/>
            <a:r>
              <a:rPr lang="en-GB" dirty="0"/>
              <a:t>- Dominates outbound travel flows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DD04FA-033F-25A0-517B-19068FD20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055" y="2348880"/>
            <a:ext cx="6980312" cy="400577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98CC9AF-6689-AA8C-2BB4-211998C56C66}"/>
              </a:ext>
            </a:extLst>
          </p:cNvPr>
          <p:cNvSpPr txBox="1"/>
          <p:nvPr/>
        </p:nvSpPr>
        <p:spPr>
          <a:xfrm>
            <a:off x="5838753" y="1772816"/>
            <a:ext cx="60997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600" dirty="0"/>
              <a:t>Number of international tourist arrivals worldwide from 2005 to 2024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B131A5-DECD-2CB8-77D8-3DFEBCE077EC}"/>
              </a:ext>
            </a:extLst>
          </p:cNvPr>
          <p:cNvSpPr txBox="1"/>
          <p:nvPr/>
        </p:nvSpPr>
        <p:spPr>
          <a:xfrm>
            <a:off x="5899651" y="6180717"/>
            <a:ext cx="60997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https://</a:t>
            </a:r>
            <a:r>
              <a:rPr lang="en-US" sz="1600" dirty="0" err="1"/>
              <a:t>www.statista.com</a:t>
            </a:r>
            <a:r>
              <a:rPr lang="en-US" sz="1600" dirty="0"/>
              <a:t>/statistics/186743/international-tourist-arrivals-worldwide-by-region-since-2010/</a:t>
            </a:r>
            <a:endParaRPr lang="en-DE" sz="1600" dirty="0"/>
          </a:p>
        </p:txBody>
      </p:sp>
    </p:spTree>
    <p:extLst>
      <p:ext uri="{BB962C8B-B14F-4D97-AF65-F5344CB8AC3E}">
        <p14:creationId xmlns:p14="http://schemas.microsoft.com/office/powerpoint/2010/main" val="3927672133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Europe Dominance Global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Economic and Demographic Factors:</a:t>
            </a:r>
          </a:p>
          <a:p>
            <a:pPr lvl="2"/>
            <a:r>
              <a:rPr lang="en-GB" dirty="0"/>
              <a:t>- Most economies are in the high mass-consumption or mature growth stages</a:t>
            </a:r>
          </a:p>
          <a:p>
            <a:pPr lvl="2"/>
            <a:r>
              <a:rPr lang="en-GB" dirty="0"/>
              <a:t>- Affluent and mobile ageing population with a high travel propensity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Cultural and Geographic Advantages:</a:t>
            </a:r>
          </a:p>
          <a:p>
            <a:pPr lvl="2"/>
            <a:r>
              <a:rPr lang="en-GB" dirty="0"/>
              <a:t>- Rich mosaic of languages, cultures, and world-class attractions</a:t>
            </a:r>
          </a:p>
          <a:p>
            <a:pPr lvl="2"/>
            <a:r>
              <a:rPr lang="en-GB" dirty="0"/>
              <a:t>- Many small countries nearby – supports frequent short international trips</a:t>
            </a:r>
          </a:p>
          <a:p>
            <a:pPr lvl="2"/>
            <a:r>
              <a:rPr lang="en-GB" dirty="0"/>
              <a:t>- Climatic contrasts drive seasonal flows (e.g., northern tourists seeking southern sun)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1943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Europe Dominance Global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Structural &amp; Institutional Strengths:</a:t>
            </a:r>
          </a:p>
          <a:p>
            <a:pPr lvl="2"/>
            <a:r>
              <a:rPr lang="en-GB" dirty="0"/>
              <a:t>- Euro adoption in many countries simplifies cross-border travel</a:t>
            </a:r>
          </a:p>
          <a:p>
            <a:pPr lvl="2"/>
            <a:r>
              <a:rPr lang="en-GB" dirty="0"/>
              <a:t>- Mature, high-standard tourism infrastructure</a:t>
            </a:r>
          </a:p>
          <a:p>
            <a:pPr lvl="2"/>
            <a:r>
              <a:rPr lang="en-GB" dirty="0"/>
              <a:t>- Well-developed tourism sector with reliable service quality</a:t>
            </a:r>
          </a:p>
          <a:p>
            <a:pPr lvl="2"/>
            <a:r>
              <a:rPr lang="en-GB" dirty="0"/>
              <a:t>- Active government involvement through strong tourism boards and marketing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078887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3.1- Physical Features of Europe</a:t>
            </a:r>
          </a:p>
          <a:p>
            <a:pPr lvl="2"/>
            <a:r>
              <a:rPr lang="en-GB" b="1" dirty="0"/>
              <a:t>Geographic Position:</a:t>
            </a:r>
          </a:p>
          <a:p>
            <a:pPr lvl="2"/>
            <a:r>
              <a:rPr lang="en-GB" dirty="0"/>
              <a:t>- Europe is a western extension of Asia</a:t>
            </a:r>
          </a:p>
          <a:p>
            <a:pPr lvl="2"/>
            <a:r>
              <a:rPr lang="en-GB" dirty="0"/>
              <a:t>- Surrounded by seas on three sides</a:t>
            </a:r>
          </a:p>
          <a:p>
            <a:pPr lvl="2"/>
            <a:r>
              <a:rPr lang="en-GB" dirty="0"/>
              <a:t>- Eastern boundary: Ural Mountains, Caspian Sea, </a:t>
            </a:r>
          </a:p>
          <a:p>
            <a:pPr lvl="2"/>
            <a:r>
              <a:rPr lang="en-GB" dirty="0"/>
              <a:t>Black Sea straits.</a:t>
            </a:r>
          </a:p>
          <a:p>
            <a:pPr lvl="2"/>
            <a:r>
              <a:rPr lang="en-GB" dirty="0"/>
              <a:t>- The boundary straddled by Russia and Turkey</a:t>
            </a:r>
          </a:p>
          <a:p>
            <a:pPr lvl="2"/>
            <a:r>
              <a:rPr lang="en-GB" b="1" dirty="0"/>
              <a:t>North–South Division:</a:t>
            </a:r>
          </a:p>
          <a:p>
            <a:pPr lvl="2"/>
            <a:r>
              <a:rPr lang="en-GB" dirty="0"/>
              <a:t>- Separated by mountain ranges (e.g., Alps)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FE410A-9CEA-73A3-78B0-1AE182A07910}"/>
              </a:ext>
            </a:extLst>
          </p:cNvPr>
          <p:cNvSpPr txBox="1"/>
          <p:nvPr/>
        </p:nvSpPr>
        <p:spPr>
          <a:xfrm flipH="1" flipV="1">
            <a:off x="11707120" y="294646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Europe map colorful, new political detailed map, separate individual states, with state city and sea names, blue background vector">
            <a:extLst>
              <a:ext uri="{FF2B5EF4-FFF2-40B4-BE49-F238E27FC236}">
                <a16:creationId xmlns:a16="http://schemas.microsoft.com/office/drawing/2014/main" id="{8C15A74D-4138-659D-7566-F6BBC8DB4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11" y="980728"/>
            <a:ext cx="6562764" cy="543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530646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North–South Division:</a:t>
            </a:r>
          </a:p>
          <a:p>
            <a:pPr lvl="2"/>
            <a:r>
              <a:rPr lang="en-GB" dirty="0"/>
              <a:t>- Separated by mountain ranges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Northern Europe:</a:t>
            </a:r>
          </a:p>
          <a:p>
            <a:pPr lvl="2"/>
            <a:r>
              <a:rPr lang="en-GB" dirty="0"/>
              <a:t>- Dominated by a vast plain from Southern England to Russia</a:t>
            </a:r>
          </a:p>
          <a:p>
            <a:pPr lvl="2"/>
            <a:r>
              <a:rPr lang="en-GB" dirty="0"/>
              <a:t>- Crossed by many rivers</a:t>
            </a:r>
          </a:p>
          <a:p>
            <a:pPr lvl="2"/>
            <a:r>
              <a:rPr lang="en-GB" dirty="0"/>
              <a:t>- Home to major cities and industries – </a:t>
            </a:r>
          </a:p>
          <a:p>
            <a:pPr lvl="2"/>
            <a:r>
              <a:rPr lang="en-GB" dirty="0"/>
              <a:t>key tourist-generating region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6624C7-ED5C-AC7B-1F61-F5EE172690EF}"/>
              </a:ext>
            </a:extLst>
          </p:cNvPr>
          <p:cNvSpPr txBox="1"/>
          <p:nvPr/>
        </p:nvSpPr>
        <p:spPr>
          <a:xfrm>
            <a:off x="9422780" y="346802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North Sea map">
            <a:extLst>
              <a:ext uri="{FF2B5EF4-FFF2-40B4-BE49-F238E27FC236}">
                <a16:creationId xmlns:a16="http://schemas.microsoft.com/office/drawing/2014/main" id="{6A75846B-8E22-4EFA-88C9-CC91085F4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247" y="928142"/>
            <a:ext cx="5661248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022414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Southern Europe: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Hilly and mountainous terrain</a:t>
            </a:r>
          </a:p>
          <a:p>
            <a:pPr lvl="2"/>
            <a:r>
              <a:rPr lang="en-GB" dirty="0"/>
              <a:t>- Few fertile lowlands and navigable rivers</a:t>
            </a:r>
          </a:p>
          <a:p>
            <a:pPr lvl="2"/>
            <a:r>
              <a:rPr lang="en-GB" dirty="0"/>
              <a:t>- Characterized by scenic landscapes and </a:t>
            </a:r>
          </a:p>
          <a:p>
            <a:pPr lvl="2"/>
            <a:r>
              <a:rPr lang="en-GB" dirty="0"/>
              <a:t>coastal tourism (Alps).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Southern Europe Map, Southern Europe Countries">
            <a:extLst>
              <a:ext uri="{FF2B5EF4-FFF2-40B4-BE49-F238E27FC236}">
                <a16:creationId xmlns:a16="http://schemas.microsoft.com/office/drawing/2014/main" id="{66FF882C-F10E-3097-6834-8A75D49F00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3" r="6522"/>
          <a:stretch/>
        </p:blipFill>
        <p:spPr bwMode="auto">
          <a:xfrm>
            <a:off x="5338802" y="1708423"/>
            <a:ext cx="6447095" cy="434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579096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Mountains: 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Influence weather systems</a:t>
            </a:r>
          </a:p>
          <a:p>
            <a:pPr lvl="2"/>
            <a:r>
              <a:rPr lang="en-GB" dirty="0"/>
              <a:t>- Historically: barriers to communication</a:t>
            </a:r>
          </a:p>
          <a:p>
            <a:pPr lvl="2"/>
            <a:r>
              <a:rPr lang="en-GB" dirty="0"/>
              <a:t>- Today: major tourism and recreation assets</a:t>
            </a:r>
          </a:p>
          <a:p>
            <a:pPr lvl="2"/>
            <a:r>
              <a:rPr lang="en-GB" dirty="0"/>
              <a:t>- Winter sports (skiing, snowboarding)</a:t>
            </a:r>
          </a:p>
          <a:p>
            <a:pPr lvl="2"/>
            <a:r>
              <a:rPr lang="en-GB" dirty="0"/>
              <a:t>- Summer holidays (hiking, lake tourism)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E926944F-B65D-AA2D-94EC-60666E0C9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367" y="1484784"/>
            <a:ext cx="7220983" cy="479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530657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The Alps – Europe’s Most Important Mountain System: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Arc-shaped range from SE France to Austria and Slovenia</a:t>
            </a:r>
          </a:p>
          <a:p>
            <a:pPr lvl="2"/>
            <a:r>
              <a:rPr lang="en-GB" dirty="0"/>
              <a:t>- Formed by recent geological movements</a:t>
            </a:r>
          </a:p>
          <a:p>
            <a:pPr lvl="2"/>
            <a:r>
              <a:rPr lang="en-GB" dirty="0"/>
              <a:t>- Shaped by glacial activity from the last Ice Age</a:t>
            </a:r>
          </a:p>
          <a:p>
            <a:pPr lvl="2"/>
            <a:r>
              <a:rPr lang="en-GB" dirty="0"/>
              <a:t>- Large lakes created by glacial moraines blocking valleys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8" name="Picture 4" descr="Changing Landscape of Alps: Europe">
            <a:extLst>
              <a:ext uri="{FF2B5EF4-FFF2-40B4-BE49-F238E27FC236}">
                <a16:creationId xmlns:a16="http://schemas.microsoft.com/office/drawing/2014/main" id="{EE33AEC9-8B28-3A1E-A308-392B7A3525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311" y="1704615"/>
            <a:ext cx="5306039" cy="455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851445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The Balkan Peninsula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Location and Geography:</a:t>
            </a:r>
          </a:p>
          <a:p>
            <a:pPr lvl="2"/>
            <a:r>
              <a:rPr lang="en-GB" dirty="0"/>
              <a:t>- Located in South-Eastern Europe</a:t>
            </a:r>
          </a:p>
          <a:p>
            <a:pPr lvl="2"/>
            <a:r>
              <a:rPr lang="en-GB" dirty="0"/>
              <a:t>- Bordered by the Adriatic, Aegean, and Black Seas </a:t>
            </a:r>
          </a:p>
          <a:p>
            <a:pPr lvl="2"/>
            <a:r>
              <a:rPr lang="en-GB" dirty="0"/>
              <a:t>- Features a complex system of mountain ranges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D2AECCE-DB39-1C21-5441-8F0065B04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928142"/>
            <a:ext cx="6059073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272413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Europe: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The Balkan Peninsula</a:t>
            </a:r>
          </a:p>
          <a:p>
            <a:pPr lvl="2"/>
            <a:r>
              <a:rPr lang="en-GB" b="1" dirty="0"/>
              <a:t> Geophysical Characteristics:</a:t>
            </a:r>
          </a:p>
          <a:p>
            <a:pPr lvl="2"/>
            <a:r>
              <a:rPr lang="en-GB" dirty="0"/>
              <a:t>Region is seismically active – frequent earthquakes</a:t>
            </a:r>
            <a:endParaRPr lang="en-GB" b="1" dirty="0"/>
          </a:p>
          <a:p>
            <a:pPr lvl="2"/>
            <a:r>
              <a:rPr lang="en-GB" dirty="0"/>
              <a:t>Geographically rugged, with varied elevation</a:t>
            </a:r>
          </a:p>
          <a:p>
            <a:pPr lvl="2"/>
            <a:r>
              <a:rPr lang="en-GB" b="1" dirty="0"/>
              <a:t>Climate Contrast:</a:t>
            </a:r>
          </a:p>
          <a:p>
            <a:pPr lvl="2"/>
            <a:r>
              <a:rPr lang="en-GB" dirty="0"/>
              <a:t>- Coastal areas: Enjoy a Mediterranean climate</a:t>
            </a:r>
          </a:p>
          <a:p>
            <a:pPr lvl="2"/>
            <a:r>
              <a:rPr lang="en-GB" dirty="0"/>
              <a:t>- Interior regions: Experience harsh continental winters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0AABD89-8A33-5F1D-CA53-A7F52CFF7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271" y="1704696"/>
            <a:ext cx="5194976" cy="46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040905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Europe: </a:t>
            </a:r>
          </a:p>
          <a:p>
            <a:pPr lvl="2"/>
            <a:r>
              <a:rPr lang="en-GB" b="1" dirty="0"/>
              <a:t>The </a:t>
            </a:r>
            <a:r>
              <a:rPr lang="en-GB" b="1" dirty="0" err="1"/>
              <a:t>Kjolen</a:t>
            </a:r>
            <a:r>
              <a:rPr lang="en-GB" b="1" dirty="0"/>
              <a:t> Mountains – Scandinavia’s Backbone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Location:</a:t>
            </a:r>
          </a:p>
          <a:p>
            <a:pPr lvl="2"/>
            <a:r>
              <a:rPr lang="en-GB" dirty="0"/>
              <a:t>- Form the spine of the Scandinavian Peninsula</a:t>
            </a:r>
          </a:p>
          <a:p>
            <a:pPr lvl="2"/>
            <a:r>
              <a:rPr lang="en-GB" dirty="0"/>
              <a:t>- Stretch across Norway and Sweden</a:t>
            </a:r>
          </a:p>
          <a:p>
            <a:pPr lvl="2"/>
            <a:r>
              <a:rPr lang="en-GB" b="1" dirty="0"/>
              <a:t>Geological Characteristics:</a:t>
            </a:r>
          </a:p>
          <a:p>
            <a:pPr lvl="2"/>
            <a:r>
              <a:rPr lang="en-GB" dirty="0"/>
              <a:t>- Geologically stable – no recent tectonic activity</a:t>
            </a:r>
          </a:p>
          <a:p>
            <a:pPr lvl="2"/>
            <a:r>
              <a:rPr lang="en-GB" dirty="0"/>
              <a:t>- Remnants of an ancient mountain system </a:t>
            </a:r>
          </a:p>
          <a:p>
            <a:pPr lvl="2"/>
            <a:r>
              <a:rPr lang="en-GB" dirty="0"/>
              <a:t>(older than the Alps).</a:t>
            </a:r>
          </a:p>
          <a:p>
            <a:pPr lvl="2"/>
            <a:r>
              <a:rPr lang="en-GB" dirty="0"/>
              <a:t>- Shaped over time into high plateaus rather than</a:t>
            </a:r>
          </a:p>
          <a:p>
            <a:pPr lvl="2"/>
            <a:r>
              <a:rPr lang="en-GB" dirty="0"/>
              <a:t> sharp peaks.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A4462F-7115-F2D2-AF31-AE3E45A619E7}"/>
              </a:ext>
            </a:extLst>
          </p:cNvPr>
          <p:cNvSpPr txBox="1"/>
          <p:nvPr/>
        </p:nvSpPr>
        <p:spPr>
          <a:xfrm>
            <a:off x="8720254" y="38471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18" name="Picture 2" descr="scandinavia map">
            <a:extLst>
              <a:ext uri="{FF2B5EF4-FFF2-40B4-BE49-F238E27FC236}">
                <a16:creationId xmlns:a16="http://schemas.microsoft.com/office/drawing/2014/main" id="{B587C22E-2FA4-840A-087C-DFB237FA3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11" y="2492896"/>
            <a:ext cx="6512881" cy="3799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270994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Landscape Features:</a:t>
            </a:r>
          </a:p>
          <a:p>
            <a:pPr lvl="2"/>
            <a:r>
              <a:rPr lang="en-GB" dirty="0"/>
              <a:t>- Rounded, weathered terrain with vast plateaus</a:t>
            </a:r>
          </a:p>
          <a:p>
            <a:pPr lvl="2"/>
            <a:r>
              <a:rPr lang="en-GB" dirty="0"/>
              <a:t>- Scenic fjords and valleys, especially on the Norwegian coast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Relevance:</a:t>
            </a:r>
          </a:p>
          <a:p>
            <a:pPr lvl="2"/>
            <a:r>
              <a:rPr lang="en-GB" dirty="0"/>
              <a:t>- Ideal for hiking, trekking, and nature tourism</a:t>
            </a:r>
          </a:p>
          <a:p>
            <a:pPr lvl="2"/>
            <a:r>
              <a:rPr lang="en-GB" dirty="0"/>
              <a:t>- Popular with visitors seeking </a:t>
            </a:r>
            <a:r>
              <a:rPr lang="en-GB" dirty="0" err="1"/>
              <a:t>tranquility</a:t>
            </a:r>
            <a:r>
              <a:rPr lang="en-GB" dirty="0"/>
              <a:t> and natural beauty</a:t>
            </a:r>
          </a:p>
          <a:p>
            <a:pPr lvl="2"/>
            <a:r>
              <a:rPr lang="en-GB" dirty="0"/>
              <a:t>- Winter activities in some areas, though less dramatic than Alpine regions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2" descr="scandinavia map">
            <a:extLst>
              <a:ext uri="{FF2B5EF4-FFF2-40B4-BE49-F238E27FC236}">
                <a16:creationId xmlns:a16="http://schemas.microsoft.com/office/drawing/2014/main" id="{292C02B0-39A0-EF4E-9489-24EF9C752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1844824"/>
            <a:ext cx="4908069" cy="286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361757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Physical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Landscape Features:</a:t>
            </a:r>
          </a:p>
          <a:p>
            <a:pPr lvl="2"/>
            <a:r>
              <a:rPr lang="en-GB" dirty="0"/>
              <a:t>- Rounded, weathered terrain with vast plateaus</a:t>
            </a:r>
          </a:p>
          <a:p>
            <a:pPr lvl="2"/>
            <a:r>
              <a:rPr lang="en-GB" dirty="0"/>
              <a:t>- Scenic fjords and valleys, especially on the Norwegian coast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Relevance:</a:t>
            </a:r>
          </a:p>
          <a:p>
            <a:pPr lvl="2"/>
            <a:r>
              <a:rPr lang="en-GB" dirty="0"/>
              <a:t>- Ideal for hiking, trekking, and nature tourism</a:t>
            </a:r>
          </a:p>
          <a:p>
            <a:pPr lvl="2"/>
            <a:r>
              <a:rPr lang="en-GB" dirty="0"/>
              <a:t>- Popular with visitors seeking </a:t>
            </a:r>
            <a:r>
              <a:rPr lang="en-GB" dirty="0" err="1"/>
              <a:t>tranquility</a:t>
            </a:r>
            <a:r>
              <a:rPr lang="en-GB" dirty="0"/>
              <a:t> and natural beauty</a:t>
            </a:r>
          </a:p>
          <a:p>
            <a:pPr lvl="2"/>
            <a:r>
              <a:rPr lang="en-GB" dirty="0"/>
              <a:t>- Winter activities in some areas, though less dramatic than Alpine regions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2" descr="scandinavia map">
            <a:extLst>
              <a:ext uri="{FF2B5EF4-FFF2-40B4-BE49-F238E27FC236}">
                <a16:creationId xmlns:a16="http://schemas.microsoft.com/office/drawing/2014/main" id="{292C02B0-39A0-EF4E-9489-24EF9C752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1844824"/>
            <a:ext cx="4908069" cy="286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923553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Europe: A Mosaic of Cultures</a:t>
            </a:r>
          </a:p>
          <a:p>
            <a:pPr lvl="2"/>
            <a:r>
              <a:rPr lang="en-GB" dirty="0"/>
              <a:t>- Not a homogenous population or society</a:t>
            </a:r>
          </a:p>
          <a:p>
            <a:pPr lvl="2"/>
            <a:r>
              <a:rPr lang="en-GB" dirty="0"/>
              <a:t>- Rich mix of languages, traditions, and cultural identities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Roots of Cultural Diversity:</a:t>
            </a:r>
          </a:p>
          <a:p>
            <a:pPr lvl="2"/>
            <a:r>
              <a:rPr lang="en-GB" dirty="0"/>
              <a:t>- Shaped by complex histories</a:t>
            </a:r>
          </a:p>
          <a:p>
            <a:pPr lvl="2"/>
            <a:r>
              <a:rPr lang="en-GB" dirty="0"/>
              <a:t>- Influenced by language, religion, and regional traditions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Tourism Implications:</a:t>
            </a:r>
          </a:p>
          <a:p>
            <a:pPr lvl="2"/>
            <a:r>
              <a:rPr lang="en-GB" dirty="0"/>
              <a:t>- Offers a wide range of experiences across short distances</a:t>
            </a:r>
          </a:p>
          <a:p>
            <a:pPr lvl="2"/>
            <a:r>
              <a:rPr lang="en-GB" dirty="0"/>
              <a:t>- Encourages cross-cultural tourism and educational travel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314" name="Picture 2" descr="Cultural heritage - Culture and Creativity">
            <a:extLst>
              <a:ext uri="{FF2B5EF4-FFF2-40B4-BE49-F238E27FC236}">
                <a16:creationId xmlns:a16="http://schemas.microsoft.com/office/drawing/2014/main" id="{B35B66B4-00EE-EB8C-50DB-7AF513826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2924944"/>
            <a:ext cx="6060167" cy="340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769418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Europe: A Mosaic of Cultures</a:t>
            </a:r>
          </a:p>
          <a:p>
            <a:pPr lvl="2"/>
            <a:r>
              <a:rPr lang="en-GB" dirty="0"/>
              <a:t>- Not a homogenous population or society</a:t>
            </a:r>
          </a:p>
          <a:p>
            <a:pPr lvl="2"/>
            <a:r>
              <a:rPr lang="en-GB" dirty="0"/>
              <a:t>- Rich mix of languages, traditions, and cultural identities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Roots of Cultural Diversity:</a:t>
            </a:r>
          </a:p>
          <a:p>
            <a:pPr lvl="2"/>
            <a:r>
              <a:rPr lang="en-GB" dirty="0"/>
              <a:t>- Shaped by complex histories</a:t>
            </a:r>
          </a:p>
          <a:p>
            <a:pPr lvl="2"/>
            <a:r>
              <a:rPr lang="en-GB" dirty="0"/>
              <a:t>- Influenced by language, religion, and regional traditions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Tourism Implications:</a:t>
            </a:r>
          </a:p>
          <a:p>
            <a:pPr lvl="2"/>
            <a:r>
              <a:rPr lang="en-GB" dirty="0"/>
              <a:t>- Offers a wide range of experiences across short distances</a:t>
            </a:r>
          </a:p>
          <a:p>
            <a:pPr lvl="2"/>
            <a:r>
              <a:rPr lang="en-GB" dirty="0"/>
              <a:t>- Encourages cross-cultural tourism and educational travel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314" name="Picture 2" descr="Cultural heritage - Culture and Creativity">
            <a:extLst>
              <a:ext uri="{FF2B5EF4-FFF2-40B4-BE49-F238E27FC236}">
                <a16:creationId xmlns:a16="http://schemas.microsoft.com/office/drawing/2014/main" id="{B35B66B4-00EE-EB8C-50DB-7AF513826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2924944"/>
            <a:ext cx="6060167" cy="340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729076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Europe’s Cultural Contrasts: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North vs. Latin South-West:</a:t>
            </a:r>
          </a:p>
          <a:p>
            <a:pPr lvl="2"/>
            <a:r>
              <a:rPr lang="en-GB" dirty="0"/>
              <a:t>- Languages: French, Italian, Spanish, Portuguese – derived from Latin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Religion:</a:t>
            </a:r>
          </a:p>
          <a:p>
            <a:pPr lvl="2"/>
            <a:r>
              <a:rPr lang="en-GB" dirty="0"/>
              <a:t>- South: Dominated by Roman Catholicism</a:t>
            </a:r>
          </a:p>
          <a:p>
            <a:pPr lvl="2"/>
            <a:r>
              <a:rPr lang="en-GB" dirty="0"/>
              <a:t>- North: Influenced by the Protestant Reformation</a:t>
            </a:r>
          </a:p>
          <a:p>
            <a:pPr lvl="2"/>
            <a:r>
              <a:rPr lang="en-GB" dirty="0"/>
              <a:t>- Differences in lifestyle, values, and national temperament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F23E79-A887-9DA9-5ECE-5361A50DE519}"/>
              </a:ext>
            </a:extLst>
          </p:cNvPr>
          <p:cNvSpPr txBox="1"/>
          <p:nvPr/>
        </p:nvSpPr>
        <p:spPr>
          <a:xfrm>
            <a:off x="5274527" y="55087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106768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Europe’s Cultural Contrasts: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West vs. East:</a:t>
            </a:r>
          </a:p>
          <a:p>
            <a:pPr lvl="2"/>
            <a:r>
              <a:rPr lang="en-GB" dirty="0"/>
              <a:t>- Western Europe: Shaped by Roman Catholicism in the Middle Ages</a:t>
            </a:r>
          </a:p>
          <a:p>
            <a:pPr lvl="2"/>
            <a:r>
              <a:rPr lang="en-GB" dirty="0"/>
              <a:t>- Eastern Europe: Influenced by Orthodox Christianity (Constantinople) and Islamic invasions</a:t>
            </a:r>
          </a:p>
          <a:p>
            <a:pPr lvl="2"/>
            <a:r>
              <a:rPr lang="en-GB" dirty="0"/>
              <a:t>- Deep-rooted cultural divisions predate the Cold War</a:t>
            </a:r>
          </a:p>
          <a:p>
            <a:pPr lvl="2"/>
            <a:r>
              <a:rPr lang="en-GB" dirty="0"/>
              <a:t>- Example: Religious and ethnic conflicts in former Yugoslavia (Catholic Croatia vs. Orthodox Serbia)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249158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r>
              <a:rPr lang="en-GB" dirty="0"/>
              <a:t>In Europe, we can differentiate various cultural phases: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1- Prehistoric Period</a:t>
            </a:r>
          </a:p>
          <a:p>
            <a:pPr lvl="2"/>
            <a:r>
              <a:rPr lang="en-GB" dirty="0"/>
              <a:t>Pre-literate era: Includes the Stone, Bronze, and Iron Ages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Cultural legacy:</a:t>
            </a:r>
          </a:p>
          <a:p>
            <a:pPr lvl="2"/>
            <a:r>
              <a:rPr lang="en-GB" dirty="0"/>
              <a:t>Megalithic structures such as:</a:t>
            </a:r>
          </a:p>
          <a:p>
            <a:pPr lvl="2"/>
            <a:r>
              <a:rPr lang="en-GB" dirty="0"/>
              <a:t>Stonehenge (UK)</a:t>
            </a:r>
          </a:p>
          <a:p>
            <a:pPr lvl="2"/>
            <a:r>
              <a:rPr lang="en-GB" dirty="0"/>
              <a:t>Talayots (Minorca)</a:t>
            </a:r>
          </a:p>
          <a:p>
            <a:pPr lvl="2"/>
            <a:r>
              <a:rPr lang="en-GB" dirty="0"/>
              <a:t>Carnac stones (Brittany)</a:t>
            </a:r>
          </a:p>
          <a:p>
            <a:pPr lvl="2"/>
            <a:r>
              <a:rPr lang="en-GB" dirty="0"/>
              <a:t>Megalithic temples (Malta)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6386" name="Picture 2" descr="An aerial photo of Stonehenge">
            <a:extLst>
              <a:ext uri="{FF2B5EF4-FFF2-40B4-BE49-F238E27FC236}">
                <a16:creationId xmlns:a16="http://schemas.microsoft.com/office/drawing/2014/main" id="{95F8483F-018E-E9A7-719C-D90528906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2564904"/>
            <a:ext cx="5713214" cy="381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219241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2- Greco-Roman Period</a:t>
            </a:r>
            <a:endParaRPr lang="en-GB" dirty="0"/>
          </a:p>
          <a:p>
            <a:pPr lvl="2"/>
            <a:r>
              <a:rPr lang="en-GB" dirty="0"/>
              <a:t>- Fusion of Greek philosophy and art with Roman engineering &amp; governance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Key achievements:</a:t>
            </a:r>
          </a:p>
          <a:p>
            <a:pPr lvl="2"/>
            <a:r>
              <a:rPr lang="en-GB" dirty="0"/>
              <a:t>- Bridges, aqueducts, temples, baths, arenas</a:t>
            </a:r>
          </a:p>
          <a:p>
            <a:pPr lvl="2"/>
            <a:r>
              <a:rPr lang="en-GB" dirty="0"/>
              <a:t>- Widespread heritage across former Roman Empire:</a:t>
            </a:r>
          </a:p>
          <a:p>
            <a:pPr lvl="2"/>
            <a:r>
              <a:rPr lang="en-GB" dirty="0"/>
              <a:t>- From Hadrian’s Wall (UK) to Palestine</a:t>
            </a:r>
          </a:p>
          <a:p>
            <a:pPr lvl="2"/>
            <a:r>
              <a:rPr lang="en-GB" dirty="0"/>
              <a:t>- From the Rhine and Danube to North Africa’s Sahara fringe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67341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3- Romanesque Period (Western Europe):</a:t>
            </a:r>
          </a:p>
          <a:p>
            <a:pPr lvl="2"/>
            <a:r>
              <a:rPr lang="en-GB" dirty="0"/>
              <a:t>- Era: Post-Roman Empire → often called the ‘Dark Ages’</a:t>
            </a:r>
          </a:p>
          <a:p>
            <a:pPr lvl="2"/>
            <a:r>
              <a:rPr lang="en-GB" dirty="0"/>
              <a:t>- Characterized by cultural regression due to invasions by barbarian tribes</a:t>
            </a:r>
          </a:p>
          <a:p>
            <a:pPr lvl="2"/>
            <a:r>
              <a:rPr lang="en-GB" dirty="0"/>
              <a:t>- Revival through Romanesque architecture:</a:t>
            </a:r>
          </a:p>
          <a:p>
            <a:pPr lvl="2"/>
            <a:r>
              <a:rPr lang="en-GB" dirty="0"/>
              <a:t>- Simple, solid, and heavy churches and monasteries</a:t>
            </a:r>
          </a:p>
          <a:p>
            <a:pPr lvl="2"/>
            <a:r>
              <a:rPr lang="en-GB" dirty="0"/>
              <a:t>- Marked by thick walls, round arches, small windows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8436" name="Picture 4" descr="Smarthistory – Romanesque architecture, an introduction">
            <a:extLst>
              <a:ext uri="{FF2B5EF4-FFF2-40B4-BE49-F238E27FC236}">
                <a16:creationId xmlns:a16="http://schemas.microsoft.com/office/drawing/2014/main" id="{345F598F-C90E-D51D-9B7B-E4FA53252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223" y="3135634"/>
            <a:ext cx="5434782" cy="322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514548"/>
      </p:ext>
    </p:extLst>
  </p:cSld>
  <p:clrMapOvr>
    <a:masterClrMapping/>
  </p:clrMapOvr>
  <p:transition spd="slow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Byzantine Period (Eastern Europe):</a:t>
            </a:r>
            <a:endParaRPr lang="en-GB" dirty="0"/>
          </a:p>
          <a:p>
            <a:pPr lvl="2"/>
            <a:r>
              <a:rPr lang="en-GB" dirty="0"/>
              <a:t>- </a:t>
            </a:r>
            <a:r>
              <a:rPr lang="en-GB" dirty="0" err="1"/>
              <a:t>Centered</a:t>
            </a:r>
            <a:r>
              <a:rPr lang="en-GB" dirty="0"/>
              <a:t> on Constantinople </a:t>
            </a:r>
          </a:p>
          <a:p>
            <a:pPr lvl="2"/>
            <a:r>
              <a:rPr lang="en-GB" dirty="0"/>
              <a:t>- Civilization continued to flourish while the West declined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Rich Byzantine style emerged:</a:t>
            </a:r>
          </a:p>
          <a:p>
            <a:pPr lvl="2"/>
            <a:r>
              <a:rPr lang="en-GB" dirty="0"/>
              <a:t>- Noted for domes, mosaics, and ornate religious art</a:t>
            </a:r>
          </a:p>
          <a:p>
            <a:pPr lvl="2"/>
            <a:r>
              <a:rPr lang="en-GB" dirty="0"/>
              <a:t>- Spread to Russia and much of Eastern Europe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9458" name="Picture 2" descr="Romanesque Architecture - Linvisibile">
            <a:extLst>
              <a:ext uri="{FF2B5EF4-FFF2-40B4-BE49-F238E27FC236}">
                <a16:creationId xmlns:a16="http://schemas.microsoft.com/office/drawing/2014/main" id="{AF4409D2-73C2-5325-C266-9EFDEEE49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726" y="1340768"/>
            <a:ext cx="5549131" cy="377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251941"/>
      </p:ext>
    </p:extLst>
  </p:cSld>
  <p:clrMapOvr>
    <a:masterClrMapping/>
  </p:clrMapOvr>
  <p:transition spd="slow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4- Gothic Architecture (12th Century Onwards)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Replaced the Romanesque style</a:t>
            </a:r>
          </a:p>
          <a:p>
            <a:pPr lvl="2"/>
            <a:r>
              <a:rPr lang="en-GB" dirty="0"/>
              <a:t>- Originated in Northern France during the Crusades</a:t>
            </a:r>
          </a:p>
          <a:p>
            <a:pPr lvl="2"/>
            <a:r>
              <a:rPr lang="en-GB" dirty="0"/>
              <a:t>- Flourished when the Catholic Church was at its peak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482" name="Picture 2" descr="Best Halloween Gothic Buildings Around the World - Expat Explore">
            <a:extLst>
              <a:ext uri="{FF2B5EF4-FFF2-40B4-BE49-F238E27FC236}">
                <a16:creationId xmlns:a16="http://schemas.microsoft.com/office/drawing/2014/main" id="{8B529337-EAE5-E84B-F5E7-2A4D08B18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151" y="3248296"/>
            <a:ext cx="4783460" cy="318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ow gothic architecture became spooky | House &amp; Garden">
            <a:extLst>
              <a:ext uri="{FF2B5EF4-FFF2-40B4-BE49-F238E27FC236}">
                <a16:creationId xmlns:a16="http://schemas.microsoft.com/office/drawing/2014/main" id="{0A8E3077-15AB-6E6B-9325-98015E03D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755" y="864239"/>
            <a:ext cx="3248844" cy="324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439876"/>
      </p:ext>
    </p:extLst>
  </p:cSld>
  <p:clrMapOvr>
    <a:masterClrMapping/>
  </p:clrMapOvr>
  <p:transition spd="slow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5- Renaissance (15th Century Onwards)</a:t>
            </a:r>
          </a:p>
          <a:p>
            <a:pPr lvl="2"/>
            <a:r>
              <a:rPr lang="en-GB" dirty="0"/>
              <a:t>- Began in Italy and marked the rediscovery of classical</a:t>
            </a:r>
          </a:p>
          <a:p>
            <a:pPr lvl="2"/>
            <a:r>
              <a:rPr lang="en-GB" dirty="0"/>
              <a:t> learning and humanism</a:t>
            </a:r>
          </a:p>
          <a:p>
            <a:pPr lvl="2"/>
            <a:r>
              <a:rPr lang="en-GB" dirty="0"/>
              <a:t>- Inspired by Greek and Roman architecture</a:t>
            </a:r>
          </a:p>
          <a:p>
            <a:pPr lvl="2"/>
            <a:r>
              <a:rPr lang="en-GB" dirty="0"/>
              <a:t>- Use of columns, domes, and symmetry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Baroque (Post-Renaissance)</a:t>
            </a:r>
          </a:p>
          <a:p>
            <a:pPr lvl="2"/>
            <a:r>
              <a:rPr lang="en-GB" dirty="0"/>
              <a:t>- Followed the Renaissance period</a:t>
            </a:r>
          </a:p>
          <a:p>
            <a:pPr lvl="2"/>
            <a:r>
              <a:rPr lang="en-GB" dirty="0"/>
              <a:t>- Known for its dramatic, </a:t>
            </a:r>
            <a:r>
              <a:rPr lang="en-GB" dirty="0" err="1"/>
              <a:t>colorful</a:t>
            </a:r>
            <a:r>
              <a:rPr lang="en-GB" dirty="0"/>
              <a:t>, and ornate style</a:t>
            </a:r>
          </a:p>
          <a:p>
            <a:pPr lvl="2"/>
            <a:r>
              <a:rPr lang="en-GB" dirty="0"/>
              <a:t>- Architecture featured exuberant decoration, </a:t>
            </a:r>
          </a:p>
          <a:p>
            <a:pPr lvl="2"/>
            <a:r>
              <a:rPr lang="en-GB" dirty="0"/>
              <a:t>movement, and grandeur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1506" name="Picture 2" descr="Baroque Architecture Explained – 16th - 18th Century">
            <a:extLst>
              <a:ext uri="{FF2B5EF4-FFF2-40B4-BE49-F238E27FC236}">
                <a16:creationId xmlns:a16="http://schemas.microsoft.com/office/drawing/2014/main" id="{1CE7B106-5D3A-18E4-0EE3-E63DE9C2F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2252622"/>
            <a:ext cx="5871341" cy="417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745794"/>
      </p:ext>
    </p:extLst>
  </p:cSld>
  <p:clrMapOvr>
    <a:masterClrMapping/>
  </p:clrMapOvr>
  <p:transition spd="slow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6- Industrial Revolution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Marked by technological innovation and industrial growth</a:t>
            </a:r>
          </a:p>
          <a:p>
            <a:pPr lvl="2"/>
            <a:r>
              <a:rPr lang="en-GB" dirty="0"/>
              <a:t>Introduction of mass-produced building materials (iron, steel, glass)</a:t>
            </a:r>
            <a:endParaRPr lang="en-GB" b="1" dirty="0"/>
          </a:p>
          <a:p>
            <a:pPr lvl="2"/>
            <a:r>
              <a:rPr lang="en-GB" b="1" dirty="0"/>
              <a:t>Architectural &amp; Engineering Achievements:</a:t>
            </a:r>
          </a:p>
          <a:p>
            <a:pPr lvl="2"/>
            <a:r>
              <a:rPr lang="en-GB" dirty="0"/>
              <a:t>- Rise of iron bridges, railway stations, and factories</a:t>
            </a:r>
          </a:p>
          <a:p>
            <a:pPr lvl="2"/>
            <a:r>
              <a:rPr lang="en-GB" b="1" dirty="0"/>
              <a:t>Transport infrastructure expanded:</a:t>
            </a:r>
          </a:p>
          <a:p>
            <a:pPr lvl="2"/>
            <a:r>
              <a:rPr lang="en-GB" dirty="0"/>
              <a:t>- Railways, canals, and steamships</a:t>
            </a:r>
          </a:p>
          <a:p>
            <a:pPr lvl="2"/>
            <a:r>
              <a:rPr lang="en-GB" dirty="0"/>
              <a:t>- Architecture focused on functionality and scale, reflecting industrial power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179851"/>
      </p:ext>
    </p:extLst>
  </p:cSld>
  <p:clrMapOvr>
    <a:masterClrMapping/>
  </p:clrMapOvr>
  <p:transition spd="slow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3.2- Cultural Features of Europe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6- Post-Industrial</a:t>
            </a:r>
          </a:p>
          <a:p>
            <a:pPr lvl="2"/>
            <a:r>
              <a:rPr lang="en-GB" dirty="0"/>
              <a:t>- Driven by social and technological change</a:t>
            </a:r>
          </a:p>
          <a:p>
            <a:pPr lvl="2"/>
            <a:r>
              <a:rPr lang="en-GB" dirty="0"/>
              <a:t>- Emphasis on individuality of design and architectural innovation</a:t>
            </a:r>
          </a:p>
          <a:p>
            <a:pPr lvl="2"/>
            <a:r>
              <a:rPr lang="en-GB" b="1" dirty="0"/>
              <a:t> Key Features:</a:t>
            </a:r>
          </a:p>
          <a:p>
            <a:pPr lvl="2"/>
            <a:r>
              <a:rPr lang="en-GB" dirty="0"/>
              <a:t>- Experimentation with new materials and forms</a:t>
            </a:r>
          </a:p>
          <a:p>
            <a:pPr lvl="2"/>
            <a:r>
              <a:rPr lang="en-GB" dirty="0"/>
              <a:t>- Focus on landmark buildings and tourism icons</a:t>
            </a:r>
          </a:p>
          <a:p>
            <a:pPr lvl="2"/>
            <a:r>
              <a:rPr lang="en-GB" dirty="0"/>
              <a:t>- Blend of functionality, aesthetics, and identity</a:t>
            </a:r>
          </a:p>
          <a:p>
            <a:pPr lvl="2"/>
            <a:r>
              <a:rPr lang="en-GB" b="1" dirty="0"/>
              <a:t> Example:</a:t>
            </a:r>
          </a:p>
          <a:p>
            <a:pPr lvl="2"/>
            <a:r>
              <a:rPr lang="en-GB" dirty="0"/>
              <a:t>Guggenheim Museum, Bilbao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3554" name="Picture 2" descr="Guggenheim-Museum Bilbao - Lohnt es sich? Aktuell für 2025 (Mit fotos)">
            <a:extLst>
              <a:ext uri="{FF2B5EF4-FFF2-40B4-BE49-F238E27FC236}">
                <a16:creationId xmlns:a16="http://schemas.microsoft.com/office/drawing/2014/main" id="{93D94099-22F3-76D3-71A8-22AC00A80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775" y="3140968"/>
            <a:ext cx="583264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787390"/>
      </p:ext>
    </p:extLst>
  </p:cSld>
  <p:clrMapOvr>
    <a:masterClrMapping/>
  </p:clrMapOvr>
  <p:transition spd="slow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459</TotalTime>
  <Words>3058</Words>
  <Application>Microsoft Macintosh PowerPoint</Application>
  <PresentationFormat>Custom</PresentationFormat>
  <Paragraphs>661</Paragraphs>
  <Slides>57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3" baseType="lpstr">
      <vt:lpstr>Georgia</vt:lpstr>
      <vt:lpstr>Calibri</vt:lpstr>
      <vt:lpstr>Wingdings</vt:lpstr>
      <vt:lpstr>Arial</vt:lpstr>
      <vt:lpstr>Minion</vt:lpstr>
      <vt:lpstr>Corporate template-set Universiteit Leiden</vt:lpstr>
      <vt:lpstr>Tourist Regions and Attractions  European Institute of Innovation, Entrepreneurship and Technology Lessingstraße 79, 13158 Berlin, Germany </vt:lpstr>
      <vt:lpstr>PowerPoint Presentation</vt:lpstr>
      <vt:lpstr>1- Climate and Tourism</vt:lpstr>
      <vt:lpstr>1- Climate and Tourism</vt:lpstr>
      <vt:lpstr>1- Climate and Tourism</vt:lpstr>
      <vt:lpstr>1- Climate and Tourism</vt:lpstr>
      <vt:lpstr>1- Climate and Tourism</vt:lpstr>
      <vt:lpstr>1- Climate and Tourism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2- World Climates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3- The Tourism Geography of Europe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198</cp:revision>
  <dcterms:created xsi:type="dcterms:W3CDTF">2023-10-18T00:40:52Z</dcterms:created>
  <dcterms:modified xsi:type="dcterms:W3CDTF">2025-05-29T23:11:20Z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