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38"/>
  </p:notesMasterIdLst>
  <p:handoutMasterIdLst>
    <p:handoutMasterId r:id="rId39"/>
  </p:handoutMasterIdLst>
  <p:sldIdLst>
    <p:sldId id="256" r:id="rId5"/>
    <p:sldId id="257" r:id="rId6"/>
    <p:sldId id="273" r:id="rId7"/>
    <p:sldId id="270" r:id="rId8"/>
    <p:sldId id="274" r:id="rId9"/>
    <p:sldId id="275" r:id="rId10"/>
    <p:sldId id="276" r:id="rId11"/>
    <p:sldId id="277" r:id="rId12"/>
    <p:sldId id="278" r:id="rId13"/>
    <p:sldId id="279" r:id="rId14"/>
    <p:sldId id="281" r:id="rId15"/>
    <p:sldId id="282" r:id="rId16"/>
    <p:sldId id="283" r:id="rId17"/>
    <p:sldId id="284" r:id="rId18"/>
    <p:sldId id="285" r:id="rId19"/>
    <p:sldId id="297" r:id="rId20"/>
    <p:sldId id="298" r:id="rId21"/>
    <p:sldId id="299" r:id="rId22"/>
    <p:sldId id="286" r:id="rId23"/>
    <p:sldId id="287" r:id="rId24"/>
    <p:sldId id="288" r:id="rId25"/>
    <p:sldId id="289" r:id="rId26"/>
    <p:sldId id="290" r:id="rId27"/>
    <p:sldId id="300" r:id="rId28"/>
    <p:sldId id="291" r:id="rId29"/>
    <p:sldId id="292" r:id="rId30"/>
    <p:sldId id="293" r:id="rId31"/>
    <p:sldId id="294" r:id="rId32"/>
    <p:sldId id="295" r:id="rId33"/>
    <p:sldId id="296" r:id="rId34"/>
    <p:sldId id="301" r:id="rId35"/>
    <p:sldId id="302" r:id="rId36"/>
    <p:sldId id="269" r:id="rId37"/>
  </p:sldIdLst>
  <p:sldSz cx="12198350" cy="6858000"/>
  <p:notesSz cx="6858000" cy="9144000"/>
  <p:embeddedFontLst>
    <p:embeddedFont>
      <p:font typeface="Calibri" panose="020F0502020204030204" pitchFamily="34" charset="0"/>
      <p:regular r:id="rId40"/>
      <p:bold r:id="rId41"/>
      <p:italic r:id="rId42"/>
      <p:boldItalic r:id="rId43"/>
    </p:embeddedFont>
    <p:embeddedFont>
      <p:font typeface="Georgia" panose="02040502050405020303" pitchFamily="18" charset="0"/>
      <p:regular r:id="rId44"/>
      <p:bold r:id="rId45"/>
      <p:italic r:id="rId46"/>
      <p:boldItalic r:id="rId47"/>
    </p:embeddedFont>
    <p:embeddedFont>
      <p:font typeface="Minion" panose="02000503070000020003" pitchFamily="2" charset="0"/>
      <p:regular r:id="rId48"/>
      <p:bold r:id="rId49"/>
      <p:italic r:id="rId50"/>
      <p:boldItalic r:id="rId51"/>
    </p:embeddedFont>
  </p:embeddedFontLst>
  <p:custDataLst>
    <p:tags r:id="rId52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5.fntdata"/><Relationship Id="rId52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font" Target="fonts/font12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7.fntdata"/><Relationship Id="rId20" Type="http://schemas.openxmlformats.org/officeDocument/2006/relationships/slide" Target="slides/slide16.xml"/><Relationship Id="rId41" Type="http://schemas.openxmlformats.org/officeDocument/2006/relationships/font" Target="fonts/font2.fntdata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10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160B8F-0D59-074B-B5D4-63D0555D4341}" type="doc">
      <dgm:prSet loTypeId="urn:microsoft.com/office/officeart/2005/8/layout/radial5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C0DE97E-1927-5A4C-9259-DE3568CE7AD0}">
      <dgm:prSet/>
      <dgm:spPr/>
      <dgm:t>
        <a:bodyPr/>
        <a:lstStyle/>
        <a:p>
          <a:endParaRPr lang="en-US"/>
        </a:p>
      </dgm:t>
    </dgm:pt>
    <dgm:pt modelId="{C7FF90D7-F9B0-4648-898A-1D685A2CDD09}" type="parTrans" cxnId="{8971E81F-A2DB-8843-89AC-8DBEA0FD02A4}">
      <dgm:prSet/>
      <dgm:spPr/>
      <dgm:t>
        <a:bodyPr/>
        <a:lstStyle/>
        <a:p>
          <a:endParaRPr lang="en-US"/>
        </a:p>
      </dgm:t>
    </dgm:pt>
    <dgm:pt modelId="{0F3A136A-FB51-A944-8925-51111BF3F641}" type="sibTrans" cxnId="{8971E81F-A2DB-8843-89AC-8DBEA0FD02A4}">
      <dgm:prSet/>
      <dgm:spPr/>
      <dgm:t>
        <a:bodyPr/>
        <a:lstStyle/>
        <a:p>
          <a:endParaRPr lang="en-US"/>
        </a:p>
      </dgm:t>
    </dgm:pt>
    <dgm:pt modelId="{B92E8B35-E814-7D46-9A67-6FCA063E8777}">
      <dgm:prSet/>
      <dgm:spPr/>
      <dgm:t>
        <a:bodyPr/>
        <a:lstStyle/>
        <a:p>
          <a:endParaRPr lang="en-US"/>
        </a:p>
      </dgm:t>
    </dgm:pt>
    <dgm:pt modelId="{302CFA34-2A1F-6544-86A0-7416E266950B}" type="parTrans" cxnId="{F4FB919C-09C2-664E-9B50-0FD068E3D96D}">
      <dgm:prSet/>
      <dgm:spPr/>
      <dgm:t>
        <a:bodyPr/>
        <a:lstStyle/>
        <a:p>
          <a:endParaRPr lang="en-US"/>
        </a:p>
      </dgm:t>
    </dgm:pt>
    <dgm:pt modelId="{F4A649BE-A4AE-EC48-B2D5-5D1682920850}" type="sibTrans" cxnId="{F4FB919C-09C2-664E-9B50-0FD068E3D96D}">
      <dgm:prSet/>
      <dgm:spPr/>
      <dgm:t>
        <a:bodyPr/>
        <a:lstStyle/>
        <a:p>
          <a:endParaRPr lang="en-US"/>
        </a:p>
      </dgm:t>
    </dgm:pt>
    <dgm:pt modelId="{5049F3F2-BEAC-2947-B41B-CF4F15D42269}">
      <dgm:prSet custT="1"/>
      <dgm:spPr/>
      <dgm:t>
        <a:bodyPr/>
        <a:lstStyle/>
        <a:p>
          <a:pPr rtl="0"/>
          <a:r>
            <a:rPr lang="en-US" sz="1400" dirty="0"/>
            <a:t>The location</a:t>
          </a:r>
        </a:p>
      </dgm:t>
    </dgm:pt>
    <dgm:pt modelId="{00444826-0F64-4E4F-BBFF-EF96DC4DAABA}" type="parTrans" cxnId="{FA93F06F-7603-6744-AB58-9307F782544C}">
      <dgm:prSet/>
      <dgm:spPr/>
      <dgm:t>
        <a:bodyPr/>
        <a:lstStyle/>
        <a:p>
          <a:endParaRPr lang="en-US"/>
        </a:p>
      </dgm:t>
    </dgm:pt>
    <dgm:pt modelId="{95E69DE3-CB71-764D-B89B-D2F0471E8BDD}" type="sibTrans" cxnId="{FA93F06F-7603-6744-AB58-9307F782544C}">
      <dgm:prSet/>
      <dgm:spPr/>
      <dgm:t>
        <a:bodyPr/>
        <a:lstStyle/>
        <a:p>
          <a:endParaRPr lang="en-US"/>
        </a:p>
      </dgm:t>
    </dgm:pt>
    <dgm:pt modelId="{784C4352-175F-FC47-8510-F89BDB6694CC}">
      <dgm:prSet custT="1"/>
      <dgm:spPr/>
      <dgm:t>
        <a:bodyPr/>
        <a:lstStyle/>
        <a:p>
          <a:pPr rtl="0"/>
          <a:r>
            <a:rPr lang="en-US" sz="1400" dirty="0"/>
            <a:t>The methods</a:t>
          </a:r>
        </a:p>
      </dgm:t>
    </dgm:pt>
    <dgm:pt modelId="{33BCD79F-B4E4-8D49-8D4B-9A297F146FDD}" type="parTrans" cxnId="{411FAECB-F073-9847-97CD-BBFCEAE4A7F3}">
      <dgm:prSet/>
      <dgm:spPr/>
      <dgm:t>
        <a:bodyPr/>
        <a:lstStyle/>
        <a:p>
          <a:endParaRPr lang="en-US"/>
        </a:p>
      </dgm:t>
    </dgm:pt>
    <dgm:pt modelId="{D2F6D70C-40EF-DC44-AEAD-5FE3D0A4B670}" type="sibTrans" cxnId="{411FAECB-F073-9847-97CD-BBFCEAE4A7F3}">
      <dgm:prSet/>
      <dgm:spPr/>
      <dgm:t>
        <a:bodyPr/>
        <a:lstStyle/>
        <a:p>
          <a:endParaRPr lang="en-US"/>
        </a:p>
      </dgm:t>
    </dgm:pt>
    <dgm:pt modelId="{0DD79907-28B4-654B-98D9-8B5F684DF80D}">
      <dgm:prSet custT="1"/>
      <dgm:spPr/>
      <dgm:t>
        <a:bodyPr/>
        <a:lstStyle/>
        <a:p>
          <a:pPr rtl="0"/>
          <a:r>
            <a:rPr lang="en-US" sz="1400" dirty="0"/>
            <a:t>The intermediaries</a:t>
          </a:r>
        </a:p>
      </dgm:t>
    </dgm:pt>
    <dgm:pt modelId="{E9FA8288-FEBB-9847-96B1-66B23DDBA784}" type="parTrans" cxnId="{26908D7C-4DF8-F24F-8DAD-60624CF71325}">
      <dgm:prSet/>
      <dgm:spPr/>
      <dgm:t>
        <a:bodyPr/>
        <a:lstStyle/>
        <a:p>
          <a:endParaRPr lang="en-US"/>
        </a:p>
      </dgm:t>
    </dgm:pt>
    <dgm:pt modelId="{7A7CC5A8-1D3A-1F4A-B00A-B042B4CCC200}" type="sibTrans" cxnId="{26908D7C-4DF8-F24F-8DAD-60624CF71325}">
      <dgm:prSet/>
      <dgm:spPr/>
      <dgm:t>
        <a:bodyPr/>
        <a:lstStyle/>
        <a:p>
          <a:endParaRPr lang="en-US"/>
        </a:p>
      </dgm:t>
    </dgm:pt>
    <dgm:pt modelId="{5D5A36A4-B51B-C040-B140-55F8EEBD740F}">
      <dgm:prSet custT="1"/>
      <dgm:spPr/>
      <dgm:t>
        <a:bodyPr/>
        <a:lstStyle/>
        <a:p>
          <a:r>
            <a:rPr lang="nl-NL" sz="1600" b="0" dirty="0"/>
            <a:t>Distribution </a:t>
          </a:r>
          <a:r>
            <a:rPr lang="nl-NL" sz="1600" b="0" dirty="0" err="1"/>
            <a:t>Channels</a:t>
          </a:r>
          <a:endParaRPr lang="en-DE" sz="1600" dirty="0"/>
        </a:p>
      </dgm:t>
    </dgm:pt>
    <dgm:pt modelId="{EA390BC6-61FA-D949-971D-955E54727EA4}" type="sibTrans" cxnId="{CDDBAC7D-7FA0-0C4C-A115-C36CB867E0FA}">
      <dgm:prSet/>
      <dgm:spPr/>
      <dgm:t>
        <a:bodyPr/>
        <a:lstStyle/>
        <a:p>
          <a:endParaRPr lang="en-US"/>
        </a:p>
      </dgm:t>
    </dgm:pt>
    <dgm:pt modelId="{74339FEB-78BB-F84D-B099-B8EF4026468B}" type="parTrans" cxnId="{CDDBAC7D-7FA0-0C4C-A115-C36CB867E0FA}">
      <dgm:prSet/>
      <dgm:spPr/>
      <dgm:t>
        <a:bodyPr/>
        <a:lstStyle/>
        <a:p>
          <a:endParaRPr lang="en-US"/>
        </a:p>
      </dgm:t>
    </dgm:pt>
    <dgm:pt modelId="{9649B19A-2712-FF46-AF06-3CED8D6294B3}" type="pres">
      <dgm:prSet presAssocID="{D0160B8F-0D59-074B-B5D4-63D0555D4341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C2B16EA-92F3-3742-B6B1-856931A45A33}" type="pres">
      <dgm:prSet presAssocID="{5D5A36A4-B51B-C040-B140-55F8EEBD740F}" presName="centerShape" presStyleLbl="node0" presStyleIdx="0" presStyleCnt="1"/>
      <dgm:spPr/>
    </dgm:pt>
    <dgm:pt modelId="{EBB07DBB-D197-B34B-A142-58B6DD4EAEFE}" type="pres">
      <dgm:prSet presAssocID="{00444826-0F64-4E4F-BBFF-EF96DC4DAABA}" presName="parTrans" presStyleLbl="sibTrans2D1" presStyleIdx="0" presStyleCnt="3"/>
      <dgm:spPr/>
    </dgm:pt>
    <dgm:pt modelId="{FCA65B0E-6AB6-B549-9097-4FE8CB30E63D}" type="pres">
      <dgm:prSet presAssocID="{00444826-0F64-4E4F-BBFF-EF96DC4DAABA}" presName="connectorText" presStyleLbl="sibTrans2D1" presStyleIdx="0" presStyleCnt="3"/>
      <dgm:spPr/>
    </dgm:pt>
    <dgm:pt modelId="{DD847756-2248-C64F-A870-685D4449A4DF}" type="pres">
      <dgm:prSet presAssocID="{5049F3F2-BEAC-2947-B41B-CF4F15D42269}" presName="node" presStyleLbl="node1" presStyleIdx="0" presStyleCnt="3">
        <dgm:presLayoutVars>
          <dgm:bulletEnabled val="1"/>
        </dgm:presLayoutVars>
      </dgm:prSet>
      <dgm:spPr/>
    </dgm:pt>
    <dgm:pt modelId="{A5B2C178-5C1C-4648-A007-5467A74EEC41}" type="pres">
      <dgm:prSet presAssocID="{33BCD79F-B4E4-8D49-8D4B-9A297F146FDD}" presName="parTrans" presStyleLbl="sibTrans2D1" presStyleIdx="1" presStyleCnt="3"/>
      <dgm:spPr/>
    </dgm:pt>
    <dgm:pt modelId="{2A2161D7-036F-894E-968E-DF3F4235AC09}" type="pres">
      <dgm:prSet presAssocID="{33BCD79F-B4E4-8D49-8D4B-9A297F146FDD}" presName="connectorText" presStyleLbl="sibTrans2D1" presStyleIdx="1" presStyleCnt="3"/>
      <dgm:spPr/>
    </dgm:pt>
    <dgm:pt modelId="{34C86BAF-1F12-5F47-8731-801F75887A9A}" type="pres">
      <dgm:prSet presAssocID="{784C4352-175F-FC47-8510-F89BDB6694CC}" presName="node" presStyleLbl="node1" presStyleIdx="1" presStyleCnt="3">
        <dgm:presLayoutVars>
          <dgm:bulletEnabled val="1"/>
        </dgm:presLayoutVars>
      </dgm:prSet>
      <dgm:spPr/>
    </dgm:pt>
    <dgm:pt modelId="{2A6E1805-1037-CA4E-AB6F-AFC0DAF8698E}" type="pres">
      <dgm:prSet presAssocID="{E9FA8288-FEBB-9847-96B1-66B23DDBA784}" presName="parTrans" presStyleLbl="sibTrans2D1" presStyleIdx="2" presStyleCnt="3"/>
      <dgm:spPr/>
    </dgm:pt>
    <dgm:pt modelId="{9F52C202-99AF-4E4D-A59A-C2AC8F18AB08}" type="pres">
      <dgm:prSet presAssocID="{E9FA8288-FEBB-9847-96B1-66B23DDBA784}" presName="connectorText" presStyleLbl="sibTrans2D1" presStyleIdx="2" presStyleCnt="3"/>
      <dgm:spPr/>
    </dgm:pt>
    <dgm:pt modelId="{01AA9E2B-3BC0-2745-BDA0-5693DA0044E6}" type="pres">
      <dgm:prSet presAssocID="{0DD79907-28B4-654B-98D9-8B5F684DF80D}" presName="node" presStyleLbl="node1" presStyleIdx="2" presStyleCnt="3">
        <dgm:presLayoutVars>
          <dgm:bulletEnabled val="1"/>
        </dgm:presLayoutVars>
      </dgm:prSet>
      <dgm:spPr/>
    </dgm:pt>
  </dgm:ptLst>
  <dgm:cxnLst>
    <dgm:cxn modelId="{8971E81F-A2DB-8843-89AC-8DBEA0FD02A4}" srcId="{D0160B8F-0D59-074B-B5D4-63D0555D4341}" destId="{AC0DE97E-1927-5A4C-9259-DE3568CE7AD0}" srcOrd="1" destOrd="0" parTransId="{C7FF90D7-F9B0-4648-898A-1D685A2CDD09}" sibTransId="{0F3A136A-FB51-A944-8925-51111BF3F641}"/>
    <dgm:cxn modelId="{FA93F06F-7603-6744-AB58-9307F782544C}" srcId="{5D5A36A4-B51B-C040-B140-55F8EEBD740F}" destId="{5049F3F2-BEAC-2947-B41B-CF4F15D42269}" srcOrd="0" destOrd="0" parTransId="{00444826-0F64-4E4F-BBFF-EF96DC4DAABA}" sibTransId="{95E69DE3-CB71-764D-B89B-D2F0471E8BDD}"/>
    <dgm:cxn modelId="{76CA1374-8677-0A45-97E9-8E5EC88364ED}" type="presOf" srcId="{784C4352-175F-FC47-8510-F89BDB6694CC}" destId="{34C86BAF-1F12-5F47-8731-801F75887A9A}" srcOrd="0" destOrd="0" presId="urn:microsoft.com/office/officeart/2005/8/layout/radial5"/>
    <dgm:cxn modelId="{26908D7C-4DF8-F24F-8DAD-60624CF71325}" srcId="{5D5A36A4-B51B-C040-B140-55F8EEBD740F}" destId="{0DD79907-28B4-654B-98D9-8B5F684DF80D}" srcOrd="2" destOrd="0" parTransId="{E9FA8288-FEBB-9847-96B1-66B23DDBA784}" sibTransId="{7A7CC5A8-1D3A-1F4A-B00A-B042B4CCC200}"/>
    <dgm:cxn modelId="{CDDBAC7D-7FA0-0C4C-A115-C36CB867E0FA}" srcId="{D0160B8F-0D59-074B-B5D4-63D0555D4341}" destId="{5D5A36A4-B51B-C040-B140-55F8EEBD740F}" srcOrd="0" destOrd="0" parTransId="{74339FEB-78BB-F84D-B099-B8EF4026468B}" sibTransId="{EA390BC6-61FA-D949-971D-955E54727EA4}"/>
    <dgm:cxn modelId="{9A3B137E-2B06-7940-85D8-A187DE2B9189}" type="presOf" srcId="{D0160B8F-0D59-074B-B5D4-63D0555D4341}" destId="{9649B19A-2712-FF46-AF06-3CED8D6294B3}" srcOrd="0" destOrd="0" presId="urn:microsoft.com/office/officeart/2005/8/layout/radial5"/>
    <dgm:cxn modelId="{20B85E87-637C-304A-A23E-F4CFF59EBD8F}" type="presOf" srcId="{E9FA8288-FEBB-9847-96B1-66B23DDBA784}" destId="{2A6E1805-1037-CA4E-AB6F-AFC0DAF8698E}" srcOrd="0" destOrd="0" presId="urn:microsoft.com/office/officeart/2005/8/layout/radial5"/>
    <dgm:cxn modelId="{F41E3F94-A8A3-5249-A662-071F7BFDC961}" type="presOf" srcId="{5D5A36A4-B51B-C040-B140-55F8EEBD740F}" destId="{CC2B16EA-92F3-3742-B6B1-856931A45A33}" srcOrd="0" destOrd="0" presId="urn:microsoft.com/office/officeart/2005/8/layout/radial5"/>
    <dgm:cxn modelId="{F4FB919C-09C2-664E-9B50-0FD068E3D96D}" srcId="{D0160B8F-0D59-074B-B5D4-63D0555D4341}" destId="{B92E8B35-E814-7D46-9A67-6FCA063E8777}" srcOrd="2" destOrd="0" parTransId="{302CFA34-2A1F-6544-86A0-7416E266950B}" sibTransId="{F4A649BE-A4AE-EC48-B2D5-5D1682920850}"/>
    <dgm:cxn modelId="{2498E6AE-9988-414E-AC0C-EE1A3B753D05}" type="presOf" srcId="{0DD79907-28B4-654B-98D9-8B5F684DF80D}" destId="{01AA9E2B-3BC0-2745-BDA0-5693DA0044E6}" srcOrd="0" destOrd="0" presId="urn:microsoft.com/office/officeart/2005/8/layout/radial5"/>
    <dgm:cxn modelId="{DA3209B8-AD67-E642-A6BE-0BBC36ACA2EE}" type="presOf" srcId="{33BCD79F-B4E4-8D49-8D4B-9A297F146FDD}" destId="{2A2161D7-036F-894E-968E-DF3F4235AC09}" srcOrd="1" destOrd="0" presId="urn:microsoft.com/office/officeart/2005/8/layout/radial5"/>
    <dgm:cxn modelId="{9B37B6C4-1191-5D4B-8475-B8EDDB87D281}" type="presOf" srcId="{E9FA8288-FEBB-9847-96B1-66B23DDBA784}" destId="{9F52C202-99AF-4E4D-A59A-C2AC8F18AB08}" srcOrd="1" destOrd="0" presId="urn:microsoft.com/office/officeart/2005/8/layout/radial5"/>
    <dgm:cxn modelId="{411FAECB-F073-9847-97CD-BBFCEAE4A7F3}" srcId="{5D5A36A4-B51B-C040-B140-55F8EEBD740F}" destId="{784C4352-175F-FC47-8510-F89BDB6694CC}" srcOrd="1" destOrd="0" parTransId="{33BCD79F-B4E4-8D49-8D4B-9A297F146FDD}" sibTransId="{D2F6D70C-40EF-DC44-AEAD-5FE3D0A4B670}"/>
    <dgm:cxn modelId="{5E183CCC-E205-FE4D-A499-DFA55F8D5F04}" type="presOf" srcId="{5049F3F2-BEAC-2947-B41B-CF4F15D42269}" destId="{DD847756-2248-C64F-A870-685D4449A4DF}" srcOrd="0" destOrd="0" presId="urn:microsoft.com/office/officeart/2005/8/layout/radial5"/>
    <dgm:cxn modelId="{B79778D1-D938-844F-B8FE-E8FD96931E93}" type="presOf" srcId="{33BCD79F-B4E4-8D49-8D4B-9A297F146FDD}" destId="{A5B2C178-5C1C-4648-A007-5467A74EEC41}" srcOrd="0" destOrd="0" presId="urn:microsoft.com/office/officeart/2005/8/layout/radial5"/>
    <dgm:cxn modelId="{7AF63CF5-514E-D441-9E42-DB3AB61BB294}" type="presOf" srcId="{00444826-0F64-4E4F-BBFF-EF96DC4DAABA}" destId="{FCA65B0E-6AB6-B549-9097-4FE8CB30E63D}" srcOrd="1" destOrd="0" presId="urn:microsoft.com/office/officeart/2005/8/layout/radial5"/>
    <dgm:cxn modelId="{935AD0F6-EC71-DE49-A4CD-38801E7EC29C}" type="presOf" srcId="{00444826-0F64-4E4F-BBFF-EF96DC4DAABA}" destId="{EBB07DBB-D197-B34B-A142-58B6DD4EAEFE}" srcOrd="0" destOrd="0" presId="urn:microsoft.com/office/officeart/2005/8/layout/radial5"/>
    <dgm:cxn modelId="{5CEDF2D5-8AE8-6E4B-8951-9BF16ED7B708}" type="presParOf" srcId="{9649B19A-2712-FF46-AF06-3CED8D6294B3}" destId="{CC2B16EA-92F3-3742-B6B1-856931A45A33}" srcOrd="0" destOrd="0" presId="urn:microsoft.com/office/officeart/2005/8/layout/radial5"/>
    <dgm:cxn modelId="{00172D03-0F4C-B447-80B1-C5582F3769C2}" type="presParOf" srcId="{9649B19A-2712-FF46-AF06-3CED8D6294B3}" destId="{EBB07DBB-D197-B34B-A142-58B6DD4EAEFE}" srcOrd="1" destOrd="0" presId="urn:microsoft.com/office/officeart/2005/8/layout/radial5"/>
    <dgm:cxn modelId="{39053B8D-E3D8-894F-AD82-6DF6B8F531C3}" type="presParOf" srcId="{EBB07DBB-D197-B34B-A142-58B6DD4EAEFE}" destId="{FCA65B0E-6AB6-B549-9097-4FE8CB30E63D}" srcOrd="0" destOrd="0" presId="urn:microsoft.com/office/officeart/2005/8/layout/radial5"/>
    <dgm:cxn modelId="{61495C6C-B76B-B04B-94E2-AA41C153F05F}" type="presParOf" srcId="{9649B19A-2712-FF46-AF06-3CED8D6294B3}" destId="{DD847756-2248-C64F-A870-685D4449A4DF}" srcOrd="2" destOrd="0" presId="urn:microsoft.com/office/officeart/2005/8/layout/radial5"/>
    <dgm:cxn modelId="{147153DD-7905-7B41-9682-BFC17B72AE16}" type="presParOf" srcId="{9649B19A-2712-FF46-AF06-3CED8D6294B3}" destId="{A5B2C178-5C1C-4648-A007-5467A74EEC41}" srcOrd="3" destOrd="0" presId="urn:microsoft.com/office/officeart/2005/8/layout/radial5"/>
    <dgm:cxn modelId="{DF2D6F0D-04B2-874B-9BA7-250DAB29A416}" type="presParOf" srcId="{A5B2C178-5C1C-4648-A007-5467A74EEC41}" destId="{2A2161D7-036F-894E-968E-DF3F4235AC09}" srcOrd="0" destOrd="0" presId="urn:microsoft.com/office/officeart/2005/8/layout/radial5"/>
    <dgm:cxn modelId="{AE432342-0BF6-3B49-90DA-037E6A9D48F6}" type="presParOf" srcId="{9649B19A-2712-FF46-AF06-3CED8D6294B3}" destId="{34C86BAF-1F12-5F47-8731-801F75887A9A}" srcOrd="4" destOrd="0" presId="urn:microsoft.com/office/officeart/2005/8/layout/radial5"/>
    <dgm:cxn modelId="{9228FC02-F634-DD4A-A6C7-72D0DA62BEF7}" type="presParOf" srcId="{9649B19A-2712-FF46-AF06-3CED8D6294B3}" destId="{2A6E1805-1037-CA4E-AB6F-AFC0DAF8698E}" srcOrd="5" destOrd="0" presId="urn:microsoft.com/office/officeart/2005/8/layout/radial5"/>
    <dgm:cxn modelId="{5B9B96F4-E5DC-F244-9103-679E0A989201}" type="presParOf" srcId="{2A6E1805-1037-CA4E-AB6F-AFC0DAF8698E}" destId="{9F52C202-99AF-4E4D-A59A-C2AC8F18AB08}" srcOrd="0" destOrd="0" presId="urn:microsoft.com/office/officeart/2005/8/layout/radial5"/>
    <dgm:cxn modelId="{2AE0F862-FF76-E048-B655-17684605070C}" type="presParOf" srcId="{9649B19A-2712-FF46-AF06-3CED8D6294B3}" destId="{01AA9E2B-3BC0-2745-BDA0-5693DA0044E6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7E31028-F327-234A-BDC3-9B7B07E0C818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18AE01-E6E0-D049-A887-6810BA014450}">
      <dgm:prSet custT="1"/>
      <dgm:spPr>
        <a:solidFill>
          <a:schemeClr val="bg2"/>
        </a:solidFill>
      </dgm:spPr>
      <dgm:t>
        <a:bodyPr/>
        <a:lstStyle/>
        <a:p>
          <a:r>
            <a:rPr lang="en-DE" sz="2400" dirty="0"/>
            <a:t>Intermediaries in tourism</a:t>
          </a:r>
        </a:p>
      </dgm:t>
    </dgm:pt>
    <dgm:pt modelId="{F1A1A4EE-16F6-5C4C-B7DC-CC1D1244E94C}" type="parTrans" cxnId="{F7E2A960-61A1-2246-8B38-B7EFD6D223F1}">
      <dgm:prSet/>
      <dgm:spPr/>
      <dgm:t>
        <a:bodyPr/>
        <a:lstStyle/>
        <a:p>
          <a:endParaRPr lang="en-US"/>
        </a:p>
      </dgm:t>
    </dgm:pt>
    <dgm:pt modelId="{5FAE37D6-6093-E242-9948-78F017A4F35C}" type="sibTrans" cxnId="{F7E2A960-61A1-2246-8B38-B7EFD6D223F1}">
      <dgm:prSet/>
      <dgm:spPr/>
      <dgm:t>
        <a:bodyPr/>
        <a:lstStyle/>
        <a:p>
          <a:endParaRPr lang="en-US"/>
        </a:p>
      </dgm:t>
    </dgm:pt>
    <dgm:pt modelId="{70278748-666B-0A48-B823-8A814FE65E71}">
      <dgm:prSet custT="1"/>
      <dgm:spPr>
        <a:solidFill>
          <a:schemeClr val="bg2"/>
        </a:solidFill>
      </dgm:spPr>
      <dgm:t>
        <a:bodyPr/>
        <a:lstStyle/>
        <a:p>
          <a:r>
            <a:rPr lang="nl-NL" sz="2400" b="0" dirty="0"/>
            <a:t>Indirect </a:t>
          </a:r>
          <a:r>
            <a:rPr lang="nl-NL" sz="2400" b="0" dirty="0" err="1"/>
            <a:t>Channels</a:t>
          </a:r>
          <a:endParaRPr lang="en-US" sz="2400" dirty="0"/>
        </a:p>
      </dgm:t>
    </dgm:pt>
    <dgm:pt modelId="{05A013E4-CEFA-BE46-ACDE-1322CF553B5E}" type="parTrans" cxnId="{B25384AC-CB08-2F4B-9F9A-4DD229810400}">
      <dgm:prSet/>
      <dgm:spPr>
        <a:solidFill>
          <a:schemeClr val="bg2"/>
        </a:solidFill>
        <a:ln>
          <a:solidFill>
            <a:schemeClr val="bg2"/>
          </a:solidFill>
        </a:ln>
      </dgm:spPr>
      <dgm:t>
        <a:bodyPr/>
        <a:lstStyle/>
        <a:p>
          <a:endParaRPr lang="en-US"/>
        </a:p>
      </dgm:t>
    </dgm:pt>
    <dgm:pt modelId="{D1BC1F98-873E-0948-95DE-91ECC530ADF5}" type="sibTrans" cxnId="{B25384AC-CB08-2F4B-9F9A-4DD229810400}">
      <dgm:prSet/>
      <dgm:spPr/>
      <dgm:t>
        <a:bodyPr/>
        <a:lstStyle/>
        <a:p>
          <a:endParaRPr lang="en-US"/>
        </a:p>
      </dgm:t>
    </dgm:pt>
    <dgm:pt modelId="{A6110527-91EA-A04F-A5B7-C8F85C4B2867}">
      <dgm:prSet custT="1"/>
      <dgm:spPr>
        <a:solidFill>
          <a:schemeClr val="bg2"/>
        </a:solidFill>
      </dgm:spPr>
      <dgm:t>
        <a:bodyPr/>
        <a:lstStyle/>
        <a:p>
          <a:r>
            <a:rPr lang="nl-NL" sz="2400" b="0" dirty="0"/>
            <a:t>Direct </a:t>
          </a:r>
          <a:r>
            <a:rPr lang="nl-NL" sz="2400" b="0" dirty="0" err="1"/>
            <a:t>Channels</a:t>
          </a:r>
          <a:endParaRPr lang="en-US" sz="2400" dirty="0"/>
        </a:p>
      </dgm:t>
    </dgm:pt>
    <dgm:pt modelId="{FC624BAD-199B-3347-81F1-4D1E51ACD911}" type="parTrans" cxnId="{3F36B975-3AEC-5443-A3CC-1EC4901694D8}">
      <dgm:prSet/>
      <dgm:spPr>
        <a:solidFill>
          <a:schemeClr val="bg2"/>
        </a:solidFill>
        <a:ln>
          <a:solidFill>
            <a:schemeClr val="bg2"/>
          </a:solidFill>
        </a:ln>
      </dgm:spPr>
      <dgm:t>
        <a:bodyPr/>
        <a:lstStyle/>
        <a:p>
          <a:endParaRPr lang="en-US"/>
        </a:p>
      </dgm:t>
    </dgm:pt>
    <dgm:pt modelId="{C164A147-07EE-E74E-A9AC-88C6A36EDCA5}" type="sibTrans" cxnId="{3F36B975-3AEC-5443-A3CC-1EC4901694D8}">
      <dgm:prSet/>
      <dgm:spPr/>
      <dgm:t>
        <a:bodyPr/>
        <a:lstStyle/>
        <a:p>
          <a:endParaRPr lang="en-US"/>
        </a:p>
      </dgm:t>
    </dgm:pt>
    <dgm:pt modelId="{01F84E78-A8BF-6349-9A2C-A8CF00157567}" type="pres">
      <dgm:prSet presAssocID="{57E31028-F327-234A-BDC3-9B7B07E0C81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72538100-3D8A-734E-A796-ABE41FD2252E}" type="pres">
      <dgm:prSet presAssocID="{1A18AE01-E6E0-D049-A887-6810BA014450}" presName="hierRoot1" presStyleCnt="0">
        <dgm:presLayoutVars>
          <dgm:hierBranch val="init"/>
        </dgm:presLayoutVars>
      </dgm:prSet>
      <dgm:spPr/>
    </dgm:pt>
    <dgm:pt modelId="{0652AC66-BBFA-324E-9018-45FABF50F814}" type="pres">
      <dgm:prSet presAssocID="{1A18AE01-E6E0-D049-A887-6810BA014450}" presName="rootComposite1" presStyleCnt="0"/>
      <dgm:spPr/>
    </dgm:pt>
    <dgm:pt modelId="{7258EA64-97F2-9C48-881D-3321474B0FB7}" type="pres">
      <dgm:prSet presAssocID="{1A18AE01-E6E0-D049-A887-6810BA014450}" presName="rootText1" presStyleLbl="node0" presStyleIdx="0" presStyleCnt="1">
        <dgm:presLayoutVars>
          <dgm:chPref val="3"/>
        </dgm:presLayoutVars>
      </dgm:prSet>
      <dgm:spPr/>
    </dgm:pt>
    <dgm:pt modelId="{0D1F5720-34A9-1245-8657-076AA59C7B48}" type="pres">
      <dgm:prSet presAssocID="{1A18AE01-E6E0-D049-A887-6810BA014450}" presName="rootConnector1" presStyleLbl="node1" presStyleIdx="0" presStyleCnt="0"/>
      <dgm:spPr/>
    </dgm:pt>
    <dgm:pt modelId="{9D3013E2-54FC-1841-97C7-0A1077F1E713}" type="pres">
      <dgm:prSet presAssocID="{1A18AE01-E6E0-D049-A887-6810BA014450}" presName="hierChild2" presStyleCnt="0"/>
      <dgm:spPr/>
    </dgm:pt>
    <dgm:pt modelId="{74BD17E0-521D-424E-B27A-193823947DCF}" type="pres">
      <dgm:prSet presAssocID="{05A013E4-CEFA-BE46-ACDE-1322CF553B5E}" presName="Name37" presStyleLbl="parChTrans1D2" presStyleIdx="0" presStyleCnt="2"/>
      <dgm:spPr/>
    </dgm:pt>
    <dgm:pt modelId="{4E7EACC9-CA8A-9842-9E49-499699D96FD1}" type="pres">
      <dgm:prSet presAssocID="{70278748-666B-0A48-B823-8A814FE65E71}" presName="hierRoot2" presStyleCnt="0">
        <dgm:presLayoutVars>
          <dgm:hierBranch val="init"/>
        </dgm:presLayoutVars>
      </dgm:prSet>
      <dgm:spPr/>
    </dgm:pt>
    <dgm:pt modelId="{6743DB74-6A49-B543-808F-E4EC39CD4E7D}" type="pres">
      <dgm:prSet presAssocID="{70278748-666B-0A48-B823-8A814FE65E71}" presName="rootComposite" presStyleCnt="0"/>
      <dgm:spPr/>
    </dgm:pt>
    <dgm:pt modelId="{A90CE1C5-1217-4B4C-8A71-EBD2659BDF90}" type="pres">
      <dgm:prSet presAssocID="{70278748-666B-0A48-B823-8A814FE65E71}" presName="rootText" presStyleLbl="node2" presStyleIdx="0" presStyleCnt="2">
        <dgm:presLayoutVars>
          <dgm:chPref val="3"/>
        </dgm:presLayoutVars>
      </dgm:prSet>
      <dgm:spPr/>
    </dgm:pt>
    <dgm:pt modelId="{FAF026FA-8F88-8745-966B-E1411CC39E87}" type="pres">
      <dgm:prSet presAssocID="{70278748-666B-0A48-B823-8A814FE65E71}" presName="rootConnector" presStyleLbl="node2" presStyleIdx="0" presStyleCnt="2"/>
      <dgm:spPr/>
    </dgm:pt>
    <dgm:pt modelId="{0AB9E52B-1337-A54A-9FA9-7071FCFA7358}" type="pres">
      <dgm:prSet presAssocID="{70278748-666B-0A48-B823-8A814FE65E71}" presName="hierChild4" presStyleCnt="0"/>
      <dgm:spPr/>
    </dgm:pt>
    <dgm:pt modelId="{4424B9F2-2FB3-164D-BAF7-580337A09442}" type="pres">
      <dgm:prSet presAssocID="{70278748-666B-0A48-B823-8A814FE65E71}" presName="hierChild5" presStyleCnt="0"/>
      <dgm:spPr/>
    </dgm:pt>
    <dgm:pt modelId="{6E0EDD13-FBA1-E549-B46C-CEB12BB82494}" type="pres">
      <dgm:prSet presAssocID="{FC624BAD-199B-3347-81F1-4D1E51ACD911}" presName="Name37" presStyleLbl="parChTrans1D2" presStyleIdx="1" presStyleCnt="2"/>
      <dgm:spPr/>
    </dgm:pt>
    <dgm:pt modelId="{A25127F4-0C3C-394D-8FDB-E91AB35A3E69}" type="pres">
      <dgm:prSet presAssocID="{A6110527-91EA-A04F-A5B7-C8F85C4B2867}" presName="hierRoot2" presStyleCnt="0">
        <dgm:presLayoutVars>
          <dgm:hierBranch val="init"/>
        </dgm:presLayoutVars>
      </dgm:prSet>
      <dgm:spPr/>
    </dgm:pt>
    <dgm:pt modelId="{BB5479F7-610F-8043-8BBF-33520F9B588E}" type="pres">
      <dgm:prSet presAssocID="{A6110527-91EA-A04F-A5B7-C8F85C4B2867}" presName="rootComposite" presStyleCnt="0"/>
      <dgm:spPr/>
    </dgm:pt>
    <dgm:pt modelId="{80A2CDE5-D5A9-8F44-975E-0CB85B8960F3}" type="pres">
      <dgm:prSet presAssocID="{A6110527-91EA-A04F-A5B7-C8F85C4B2867}" presName="rootText" presStyleLbl="node2" presStyleIdx="1" presStyleCnt="2">
        <dgm:presLayoutVars>
          <dgm:chPref val="3"/>
        </dgm:presLayoutVars>
      </dgm:prSet>
      <dgm:spPr/>
    </dgm:pt>
    <dgm:pt modelId="{9CEAF04A-0E74-4948-B01D-8F09F897D06B}" type="pres">
      <dgm:prSet presAssocID="{A6110527-91EA-A04F-A5B7-C8F85C4B2867}" presName="rootConnector" presStyleLbl="node2" presStyleIdx="1" presStyleCnt="2"/>
      <dgm:spPr/>
    </dgm:pt>
    <dgm:pt modelId="{9E03F57C-00F6-9340-8EFD-79C587BE09BB}" type="pres">
      <dgm:prSet presAssocID="{A6110527-91EA-A04F-A5B7-C8F85C4B2867}" presName="hierChild4" presStyleCnt="0"/>
      <dgm:spPr/>
    </dgm:pt>
    <dgm:pt modelId="{D55AB438-1FAF-7744-8082-322E72DC9BF9}" type="pres">
      <dgm:prSet presAssocID="{A6110527-91EA-A04F-A5B7-C8F85C4B2867}" presName="hierChild5" presStyleCnt="0"/>
      <dgm:spPr/>
    </dgm:pt>
    <dgm:pt modelId="{C3973C18-44F1-C045-A99B-39104281EB9C}" type="pres">
      <dgm:prSet presAssocID="{1A18AE01-E6E0-D049-A887-6810BA014450}" presName="hierChild3" presStyleCnt="0"/>
      <dgm:spPr/>
    </dgm:pt>
  </dgm:ptLst>
  <dgm:cxnLst>
    <dgm:cxn modelId="{B2A60D07-13D6-7645-A2DF-CD9323F3140A}" type="presOf" srcId="{FC624BAD-199B-3347-81F1-4D1E51ACD911}" destId="{6E0EDD13-FBA1-E549-B46C-CEB12BB82494}" srcOrd="0" destOrd="0" presId="urn:microsoft.com/office/officeart/2005/8/layout/orgChart1"/>
    <dgm:cxn modelId="{9E396A22-9B7F-2345-9BD9-D30DCE832AA6}" type="presOf" srcId="{A6110527-91EA-A04F-A5B7-C8F85C4B2867}" destId="{80A2CDE5-D5A9-8F44-975E-0CB85B8960F3}" srcOrd="0" destOrd="0" presId="urn:microsoft.com/office/officeart/2005/8/layout/orgChart1"/>
    <dgm:cxn modelId="{524F0035-A495-9043-B1D5-524DC34902CB}" type="presOf" srcId="{70278748-666B-0A48-B823-8A814FE65E71}" destId="{A90CE1C5-1217-4B4C-8A71-EBD2659BDF90}" srcOrd="0" destOrd="0" presId="urn:microsoft.com/office/officeart/2005/8/layout/orgChart1"/>
    <dgm:cxn modelId="{F2643B5B-B8C7-1F40-B285-F91C233F4A41}" type="presOf" srcId="{05A013E4-CEFA-BE46-ACDE-1322CF553B5E}" destId="{74BD17E0-521D-424E-B27A-193823947DCF}" srcOrd="0" destOrd="0" presId="urn:microsoft.com/office/officeart/2005/8/layout/orgChart1"/>
    <dgm:cxn modelId="{F7E2A960-61A1-2246-8B38-B7EFD6D223F1}" srcId="{57E31028-F327-234A-BDC3-9B7B07E0C818}" destId="{1A18AE01-E6E0-D049-A887-6810BA014450}" srcOrd="0" destOrd="0" parTransId="{F1A1A4EE-16F6-5C4C-B7DC-CC1D1244E94C}" sibTransId="{5FAE37D6-6093-E242-9948-78F017A4F35C}"/>
    <dgm:cxn modelId="{82EC2C62-ABD7-F342-BB54-D792F1B8B91F}" type="presOf" srcId="{1A18AE01-E6E0-D049-A887-6810BA014450}" destId="{7258EA64-97F2-9C48-881D-3321474B0FB7}" srcOrd="0" destOrd="0" presId="urn:microsoft.com/office/officeart/2005/8/layout/orgChart1"/>
    <dgm:cxn modelId="{3F36B975-3AEC-5443-A3CC-1EC4901694D8}" srcId="{1A18AE01-E6E0-D049-A887-6810BA014450}" destId="{A6110527-91EA-A04F-A5B7-C8F85C4B2867}" srcOrd="1" destOrd="0" parTransId="{FC624BAD-199B-3347-81F1-4D1E51ACD911}" sibTransId="{C164A147-07EE-E74E-A9AC-88C6A36EDCA5}"/>
    <dgm:cxn modelId="{A4A63F94-32A6-2F42-A096-192B3EE0F0A2}" type="presOf" srcId="{1A18AE01-E6E0-D049-A887-6810BA014450}" destId="{0D1F5720-34A9-1245-8657-076AA59C7B48}" srcOrd="1" destOrd="0" presId="urn:microsoft.com/office/officeart/2005/8/layout/orgChart1"/>
    <dgm:cxn modelId="{B25384AC-CB08-2F4B-9F9A-4DD229810400}" srcId="{1A18AE01-E6E0-D049-A887-6810BA014450}" destId="{70278748-666B-0A48-B823-8A814FE65E71}" srcOrd="0" destOrd="0" parTransId="{05A013E4-CEFA-BE46-ACDE-1322CF553B5E}" sibTransId="{D1BC1F98-873E-0948-95DE-91ECC530ADF5}"/>
    <dgm:cxn modelId="{3ADEC2B6-F466-3B46-AAD8-56D8701FDEE6}" type="presOf" srcId="{57E31028-F327-234A-BDC3-9B7B07E0C818}" destId="{01F84E78-A8BF-6349-9A2C-A8CF00157567}" srcOrd="0" destOrd="0" presId="urn:microsoft.com/office/officeart/2005/8/layout/orgChart1"/>
    <dgm:cxn modelId="{20555CB7-CACE-FF40-B896-0B519A9A5696}" type="presOf" srcId="{70278748-666B-0A48-B823-8A814FE65E71}" destId="{FAF026FA-8F88-8745-966B-E1411CC39E87}" srcOrd="1" destOrd="0" presId="urn:microsoft.com/office/officeart/2005/8/layout/orgChart1"/>
    <dgm:cxn modelId="{AE5856DF-8580-BF46-96A4-71771F8B80DA}" type="presOf" srcId="{A6110527-91EA-A04F-A5B7-C8F85C4B2867}" destId="{9CEAF04A-0E74-4948-B01D-8F09F897D06B}" srcOrd="1" destOrd="0" presId="urn:microsoft.com/office/officeart/2005/8/layout/orgChart1"/>
    <dgm:cxn modelId="{AD62CEE1-3323-0E4F-8F7A-FE67F14228A0}" type="presParOf" srcId="{01F84E78-A8BF-6349-9A2C-A8CF00157567}" destId="{72538100-3D8A-734E-A796-ABE41FD2252E}" srcOrd="0" destOrd="0" presId="urn:microsoft.com/office/officeart/2005/8/layout/orgChart1"/>
    <dgm:cxn modelId="{D5E912A2-BB8E-5E42-AC27-954C3E3FC42B}" type="presParOf" srcId="{72538100-3D8A-734E-A796-ABE41FD2252E}" destId="{0652AC66-BBFA-324E-9018-45FABF50F814}" srcOrd="0" destOrd="0" presId="urn:microsoft.com/office/officeart/2005/8/layout/orgChart1"/>
    <dgm:cxn modelId="{D51B393D-B4DC-D143-9927-33C12E6C4F8B}" type="presParOf" srcId="{0652AC66-BBFA-324E-9018-45FABF50F814}" destId="{7258EA64-97F2-9C48-881D-3321474B0FB7}" srcOrd="0" destOrd="0" presId="urn:microsoft.com/office/officeart/2005/8/layout/orgChart1"/>
    <dgm:cxn modelId="{36F8ABB9-E454-E047-8BC8-4C551F174049}" type="presParOf" srcId="{0652AC66-BBFA-324E-9018-45FABF50F814}" destId="{0D1F5720-34A9-1245-8657-076AA59C7B48}" srcOrd="1" destOrd="0" presId="urn:microsoft.com/office/officeart/2005/8/layout/orgChart1"/>
    <dgm:cxn modelId="{35BCEA13-4503-A746-B0B3-7CB114EE0A26}" type="presParOf" srcId="{72538100-3D8A-734E-A796-ABE41FD2252E}" destId="{9D3013E2-54FC-1841-97C7-0A1077F1E713}" srcOrd="1" destOrd="0" presId="urn:microsoft.com/office/officeart/2005/8/layout/orgChart1"/>
    <dgm:cxn modelId="{72F1F87D-9849-8341-B24A-93190E281F4E}" type="presParOf" srcId="{9D3013E2-54FC-1841-97C7-0A1077F1E713}" destId="{74BD17E0-521D-424E-B27A-193823947DCF}" srcOrd="0" destOrd="0" presId="urn:microsoft.com/office/officeart/2005/8/layout/orgChart1"/>
    <dgm:cxn modelId="{DE98B222-7D72-A44A-96CF-2567C5D56A42}" type="presParOf" srcId="{9D3013E2-54FC-1841-97C7-0A1077F1E713}" destId="{4E7EACC9-CA8A-9842-9E49-499699D96FD1}" srcOrd="1" destOrd="0" presId="urn:microsoft.com/office/officeart/2005/8/layout/orgChart1"/>
    <dgm:cxn modelId="{9586AAC7-6440-AF4F-A329-AA6CCC53B9C8}" type="presParOf" srcId="{4E7EACC9-CA8A-9842-9E49-499699D96FD1}" destId="{6743DB74-6A49-B543-808F-E4EC39CD4E7D}" srcOrd="0" destOrd="0" presId="urn:microsoft.com/office/officeart/2005/8/layout/orgChart1"/>
    <dgm:cxn modelId="{B06B5D1D-04C8-3544-8376-85F45514364A}" type="presParOf" srcId="{6743DB74-6A49-B543-808F-E4EC39CD4E7D}" destId="{A90CE1C5-1217-4B4C-8A71-EBD2659BDF90}" srcOrd="0" destOrd="0" presId="urn:microsoft.com/office/officeart/2005/8/layout/orgChart1"/>
    <dgm:cxn modelId="{AFA64E45-0ACA-0A43-9A5F-2C620A691889}" type="presParOf" srcId="{6743DB74-6A49-B543-808F-E4EC39CD4E7D}" destId="{FAF026FA-8F88-8745-966B-E1411CC39E87}" srcOrd="1" destOrd="0" presId="urn:microsoft.com/office/officeart/2005/8/layout/orgChart1"/>
    <dgm:cxn modelId="{8ED460AE-CEC4-9B48-AEFD-3B30712D3670}" type="presParOf" srcId="{4E7EACC9-CA8A-9842-9E49-499699D96FD1}" destId="{0AB9E52B-1337-A54A-9FA9-7071FCFA7358}" srcOrd="1" destOrd="0" presId="urn:microsoft.com/office/officeart/2005/8/layout/orgChart1"/>
    <dgm:cxn modelId="{09F9C270-36BB-7E40-A6B1-57EA6049B9B1}" type="presParOf" srcId="{4E7EACC9-CA8A-9842-9E49-499699D96FD1}" destId="{4424B9F2-2FB3-164D-BAF7-580337A09442}" srcOrd="2" destOrd="0" presId="urn:microsoft.com/office/officeart/2005/8/layout/orgChart1"/>
    <dgm:cxn modelId="{37B0E193-5FEE-A24F-A99D-E6312F163D51}" type="presParOf" srcId="{9D3013E2-54FC-1841-97C7-0A1077F1E713}" destId="{6E0EDD13-FBA1-E549-B46C-CEB12BB82494}" srcOrd="2" destOrd="0" presId="urn:microsoft.com/office/officeart/2005/8/layout/orgChart1"/>
    <dgm:cxn modelId="{C2D6D79B-721E-1843-A5D4-FF59BFF638F4}" type="presParOf" srcId="{9D3013E2-54FC-1841-97C7-0A1077F1E713}" destId="{A25127F4-0C3C-394D-8FDB-E91AB35A3E69}" srcOrd="3" destOrd="0" presId="urn:microsoft.com/office/officeart/2005/8/layout/orgChart1"/>
    <dgm:cxn modelId="{3F396981-CED2-0A4B-AC0D-CD4627B5C25E}" type="presParOf" srcId="{A25127F4-0C3C-394D-8FDB-E91AB35A3E69}" destId="{BB5479F7-610F-8043-8BBF-33520F9B588E}" srcOrd="0" destOrd="0" presId="urn:microsoft.com/office/officeart/2005/8/layout/orgChart1"/>
    <dgm:cxn modelId="{4A339A21-1380-8B4F-AE9A-7A753C62CEF9}" type="presParOf" srcId="{BB5479F7-610F-8043-8BBF-33520F9B588E}" destId="{80A2CDE5-D5A9-8F44-975E-0CB85B8960F3}" srcOrd="0" destOrd="0" presId="urn:microsoft.com/office/officeart/2005/8/layout/orgChart1"/>
    <dgm:cxn modelId="{6B71D3FD-E58C-B140-9BBC-5277CE5D3CE0}" type="presParOf" srcId="{BB5479F7-610F-8043-8BBF-33520F9B588E}" destId="{9CEAF04A-0E74-4948-B01D-8F09F897D06B}" srcOrd="1" destOrd="0" presId="urn:microsoft.com/office/officeart/2005/8/layout/orgChart1"/>
    <dgm:cxn modelId="{B1225C77-18DF-6844-A7C8-91E214AF75A1}" type="presParOf" srcId="{A25127F4-0C3C-394D-8FDB-E91AB35A3E69}" destId="{9E03F57C-00F6-9340-8EFD-79C587BE09BB}" srcOrd="1" destOrd="0" presId="urn:microsoft.com/office/officeart/2005/8/layout/orgChart1"/>
    <dgm:cxn modelId="{EE77DE14-E4CE-1A41-BAB7-B02431A51726}" type="presParOf" srcId="{A25127F4-0C3C-394D-8FDB-E91AB35A3E69}" destId="{D55AB438-1FAF-7744-8082-322E72DC9BF9}" srcOrd="2" destOrd="0" presId="urn:microsoft.com/office/officeart/2005/8/layout/orgChart1"/>
    <dgm:cxn modelId="{EC6967BD-1686-D04B-906F-9AA8F897FFA2}" type="presParOf" srcId="{72538100-3D8A-734E-A796-ABE41FD2252E}" destId="{C3973C18-44F1-C045-A99B-39104281EB9C}" srcOrd="2" destOrd="0" presId="urn:microsoft.com/office/officeart/2005/8/layout/orgChart1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/>
            <a:t>Indirect 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/>
            <a:t>Tour Operators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/>
            <a:t>Destination Management Companies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GB" b="1" dirty="0"/>
            <a:t>Retail Travel Agents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GB" b="1"/>
            <a:t>Online Travel Agents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/>
            <a:t>Indirect 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/>
            <a:t>Tour Operators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/>
            <a:t>Destination Management Companies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GB" b="1" dirty="0"/>
            <a:t>Retail Travel Agents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GB" b="1"/>
            <a:t>Online Travel Agents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/>
            <a:t>Indirect 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/>
            <a:t>Tour Operators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/>
            <a:t>Destination Management Companies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GB" b="1" dirty="0"/>
            <a:t>Retail Travel Agents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GB" b="1"/>
            <a:t>Online Travel Agents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/>
            <a:t>Indirect 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/>
            <a:t>Tour Operators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/>
            <a:t>Destination Management Companies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GB" b="1" dirty="0"/>
            <a:t>Retail Travel Agents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GB" b="1"/>
            <a:t>Online Travel Agents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/>
            <a:t>Indirect 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/>
            <a:t>Tour Operators 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dirty="0"/>
            <a:t>Destination Management Companies 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GB" b="1" dirty="0"/>
            <a:t>Retail Travel Agents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GB" b="1"/>
            <a:t>Online Travel Agents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 dirty="0"/>
            <a:t>Direct </a:t>
          </a:r>
          <a:r>
            <a:rPr lang="nl-NL" b="0" dirty="0" err="1"/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i="0" u="none" dirty="0"/>
            <a:t>Company Websites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i="0" u="none" dirty="0"/>
            <a:t>Social Media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i="0" u="none" dirty="0"/>
            <a:t>Physical Locations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/>
            <a:t>Call </a:t>
          </a:r>
          <a:r>
            <a:rPr lang="en-US" b="1" dirty="0" err="1"/>
            <a:t>Centres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 dirty="0"/>
            <a:t>Direct </a:t>
          </a:r>
          <a:r>
            <a:rPr lang="nl-NL" b="0" dirty="0" err="1"/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i="0" u="none" dirty="0"/>
            <a:t>Company Websites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i="0" u="none" dirty="0"/>
            <a:t>Social Media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i="0" u="none" dirty="0"/>
            <a:t>Physical Locations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/>
            <a:t>Call </a:t>
          </a:r>
          <a:r>
            <a:rPr lang="en-US" b="1" dirty="0" err="1"/>
            <a:t>Centres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 dirty="0"/>
            <a:t>Direct </a:t>
          </a:r>
          <a:r>
            <a:rPr lang="nl-NL" b="0" dirty="0" err="1"/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i="0" u="none" dirty="0"/>
            <a:t>Company Websites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i="0" u="none" dirty="0"/>
            <a:t>Social Media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i="0" u="none" dirty="0"/>
            <a:t>Physical Locations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/>
            <a:t>Call </a:t>
          </a:r>
          <a:r>
            <a:rPr lang="en-US" b="1" dirty="0" err="1"/>
            <a:t>Centres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 dirty="0"/>
            <a:t>Direct </a:t>
          </a:r>
          <a:r>
            <a:rPr lang="nl-NL" b="0" dirty="0" err="1"/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i="0" u="none" dirty="0"/>
            <a:t>Company Websites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i="0" u="none" dirty="0"/>
            <a:t>Social Media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i="0" u="none" dirty="0"/>
            <a:t>Physical Locations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/>
            <a:t>Call </a:t>
          </a:r>
          <a:r>
            <a:rPr lang="en-US" b="1" dirty="0" err="1"/>
            <a:t>Centres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r>
            <a:rPr lang="nl-NL" b="0" dirty="0"/>
            <a:t>Direct </a:t>
          </a:r>
          <a:r>
            <a:rPr lang="nl-NL" b="0" dirty="0" err="1"/>
            <a:t>Channels</a:t>
          </a:r>
          <a:endParaRPr lang="en-DE" dirty="0"/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 b="1" i="0" u="none" dirty="0"/>
            <a:t>Company Websites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US" b="1" i="0" u="none" dirty="0"/>
            <a:t>Social Media</a:t>
          </a:r>
          <a:endParaRPr lang="en-DE" dirty="0"/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b="1" i="0" u="none" dirty="0"/>
            <a:t>Physical Locations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US" b="1" dirty="0"/>
            <a:t>Call </a:t>
          </a:r>
          <a:r>
            <a:rPr lang="en-US" b="1" dirty="0" err="1"/>
            <a:t>Centres</a:t>
          </a:r>
          <a:endParaRPr lang="en-DE" dirty="0"/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4"/>
      <dgm:spPr/>
    </dgm:pt>
    <dgm:pt modelId="{CCA012CC-5011-6A40-9384-C2357472BB80}" type="pres">
      <dgm:prSet presAssocID="{B797336F-3AE2-1446-AAD9-4378039CE4D3}" presName="connectorText" presStyleLbl="sibTrans2D1" presStyleIdx="0" presStyleCnt="4"/>
      <dgm:spPr/>
    </dgm:pt>
    <dgm:pt modelId="{33AE45FE-2802-6A42-ACE8-A7040CED4011}" type="pres">
      <dgm:prSet presAssocID="{914CD524-2814-F041-9E2A-5A1B8528FC0F}" presName="node" presStyleLbl="node1" presStyleIdx="0" presStyleCnt="4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4"/>
      <dgm:spPr/>
    </dgm:pt>
    <dgm:pt modelId="{29CA2AAA-639E-B340-BC84-3CAB41A00DA0}" type="pres">
      <dgm:prSet presAssocID="{E6A4B837-EF00-A546-8941-FE7A5D9FD870}" presName="connectorText" presStyleLbl="sibTrans2D1" presStyleIdx="1" presStyleCnt="4"/>
      <dgm:spPr/>
    </dgm:pt>
    <dgm:pt modelId="{2F9AB5B6-8516-954C-929D-9DFBF2DDEBBE}" type="pres">
      <dgm:prSet presAssocID="{32256466-28EC-8F4D-9C56-010CC35ACC51}" presName="node" presStyleLbl="node1" presStyleIdx="1" presStyleCnt="4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4"/>
      <dgm:spPr/>
    </dgm:pt>
    <dgm:pt modelId="{F388633E-23E5-B84A-B671-A0FCA1E438F3}" type="pres">
      <dgm:prSet presAssocID="{3EE9BA00-C0EF-B541-9368-0D886135D309}" presName="connectorText" presStyleLbl="sibTrans2D1" presStyleIdx="2" presStyleCnt="4"/>
      <dgm:spPr/>
    </dgm:pt>
    <dgm:pt modelId="{D22A1B1C-5B96-F148-B268-F21156DF5061}" type="pres">
      <dgm:prSet presAssocID="{9EF8E38A-8B5F-5742-9640-DB1FF4C45F03}" presName="node" presStyleLbl="node1" presStyleIdx="2" presStyleCnt="4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4"/>
      <dgm:spPr/>
    </dgm:pt>
    <dgm:pt modelId="{16015FDA-4368-3A44-9C61-1B24044DD94B}" type="pres">
      <dgm:prSet presAssocID="{240EFFF3-8F22-924E-90F9-41324925ED1D}" presName="connectorText" presStyleLbl="sibTrans2D1" presStyleIdx="3" presStyleCnt="4"/>
      <dgm:spPr/>
    </dgm:pt>
    <dgm:pt modelId="{F9F092CB-0D6B-8E43-A8C0-17DA5DF0C5FF}" type="pres">
      <dgm:prSet presAssocID="{908EE5F2-2EBF-B046-913D-1166F2FE1A6F}" presName="node" presStyleLbl="node1" presStyleIdx="3" presStyleCnt="4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B16EA-92F3-3742-B6B1-856931A45A33}">
      <dsp:nvSpPr>
        <dsp:cNvPr id="0" name=""/>
        <dsp:cNvSpPr/>
      </dsp:nvSpPr>
      <dsp:spPr>
        <a:xfrm>
          <a:off x="2148735" y="1670431"/>
          <a:ext cx="1192997" cy="119299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600" b="0" kern="1200" dirty="0"/>
            <a:t>Distribution </a:t>
          </a:r>
          <a:r>
            <a:rPr lang="nl-NL" sz="1600" b="0" kern="1200" dirty="0" err="1"/>
            <a:t>Channels</a:t>
          </a:r>
          <a:endParaRPr lang="en-DE" sz="1600" kern="1200" dirty="0"/>
        </a:p>
      </dsp:txBody>
      <dsp:txXfrm>
        <a:off x="2323445" y="1845141"/>
        <a:ext cx="843577" cy="843577"/>
      </dsp:txXfrm>
    </dsp:sp>
    <dsp:sp modelId="{EBB07DBB-D197-B34B-A142-58B6DD4EAEFE}">
      <dsp:nvSpPr>
        <dsp:cNvPr id="0" name=""/>
        <dsp:cNvSpPr/>
      </dsp:nvSpPr>
      <dsp:spPr>
        <a:xfrm rot="16200000">
          <a:off x="2619164" y="1236891"/>
          <a:ext cx="252138" cy="4056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2656985" y="1355836"/>
        <a:ext cx="176497" cy="243371"/>
      </dsp:txXfrm>
    </dsp:sp>
    <dsp:sp modelId="{DD847756-2248-C64F-A870-685D4449A4DF}">
      <dsp:nvSpPr>
        <dsp:cNvPr id="0" name=""/>
        <dsp:cNvSpPr/>
      </dsp:nvSpPr>
      <dsp:spPr>
        <a:xfrm>
          <a:off x="2148735" y="1701"/>
          <a:ext cx="1192997" cy="119299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location</a:t>
          </a:r>
        </a:p>
      </dsp:txBody>
      <dsp:txXfrm>
        <a:off x="2323445" y="176411"/>
        <a:ext cx="843577" cy="843577"/>
      </dsp:txXfrm>
    </dsp:sp>
    <dsp:sp modelId="{A5B2C178-5C1C-4648-A007-5467A74EEC41}">
      <dsp:nvSpPr>
        <dsp:cNvPr id="0" name=""/>
        <dsp:cNvSpPr/>
      </dsp:nvSpPr>
      <dsp:spPr>
        <a:xfrm rot="1800000">
          <a:off x="3335566" y="2477734"/>
          <a:ext cx="252138" cy="4056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3340633" y="2539948"/>
        <a:ext cx="176497" cy="243371"/>
      </dsp:txXfrm>
    </dsp:sp>
    <dsp:sp modelId="{34C86BAF-1F12-5F47-8731-801F75887A9A}">
      <dsp:nvSpPr>
        <dsp:cNvPr id="0" name=""/>
        <dsp:cNvSpPr/>
      </dsp:nvSpPr>
      <dsp:spPr>
        <a:xfrm>
          <a:off x="3593897" y="2504796"/>
          <a:ext cx="1192997" cy="1192997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methods</a:t>
          </a:r>
        </a:p>
      </dsp:txBody>
      <dsp:txXfrm>
        <a:off x="3768607" y="2679506"/>
        <a:ext cx="843577" cy="843577"/>
      </dsp:txXfrm>
    </dsp:sp>
    <dsp:sp modelId="{2A6E1805-1037-CA4E-AB6F-AFC0DAF8698E}">
      <dsp:nvSpPr>
        <dsp:cNvPr id="0" name=""/>
        <dsp:cNvSpPr/>
      </dsp:nvSpPr>
      <dsp:spPr>
        <a:xfrm rot="9000000">
          <a:off x="1902763" y="2477734"/>
          <a:ext cx="252138" cy="4056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 rot="10800000">
        <a:off x="1973337" y="2539948"/>
        <a:ext cx="176497" cy="243371"/>
      </dsp:txXfrm>
    </dsp:sp>
    <dsp:sp modelId="{01AA9E2B-3BC0-2745-BDA0-5693DA0044E6}">
      <dsp:nvSpPr>
        <dsp:cNvPr id="0" name=""/>
        <dsp:cNvSpPr/>
      </dsp:nvSpPr>
      <dsp:spPr>
        <a:xfrm>
          <a:off x="703573" y="2504796"/>
          <a:ext cx="1192997" cy="1192997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The intermediaries</a:t>
          </a:r>
        </a:p>
      </dsp:txBody>
      <dsp:txXfrm>
        <a:off x="878283" y="2679506"/>
        <a:ext cx="843577" cy="8435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0EDD13-FBA1-E549-B46C-CEB12BB82494}">
      <dsp:nvSpPr>
        <dsp:cNvPr id="0" name=""/>
        <dsp:cNvSpPr/>
      </dsp:nvSpPr>
      <dsp:spPr>
        <a:xfrm>
          <a:off x="2812291" y="1463701"/>
          <a:ext cx="1539018" cy="5342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102"/>
              </a:lnTo>
              <a:lnTo>
                <a:pt x="1539018" y="267102"/>
              </a:lnTo>
              <a:lnTo>
                <a:pt x="1539018" y="534204"/>
              </a:lnTo>
            </a:path>
          </a:pathLst>
        </a:custGeom>
        <a:noFill/>
        <a:ln w="25400" cap="flat" cmpd="sng" algn="ctr">
          <a:solidFill>
            <a:schemeClr val="bg2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BD17E0-521D-424E-B27A-193823947DCF}">
      <dsp:nvSpPr>
        <dsp:cNvPr id="0" name=""/>
        <dsp:cNvSpPr/>
      </dsp:nvSpPr>
      <dsp:spPr>
        <a:xfrm>
          <a:off x="1273272" y="1463701"/>
          <a:ext cx="1539018" cy="534204"/>
        </a:xfrm>
        <a:custGeom>
          <a:avLst/>
          <a:gdLst/>
          <a:ahLst/>
          <a:cxnLst/>
          <a:rect l="0" t="0" r="0" b="0"/>
          <a:pathLst>
            <a:path>
              <a:moveTo>
                <a:pt x="1539018" y="0"/>
              </a:moveTo>
              <a:lnTo>
                <a:pt x="1539018" y="267102"/>
              </a:lnTo>
              <a:lnTo>
                <a:pt x="0" y="267102"/>
              </a:lnTo>
              <a:lnTo>
                <a:pt x="0" y="534204"/>
              </a:lnTo>
            </a:path>
          </a:pathLst>
        </a:custGeom>
        <a:noFill/>
        <a:ln w="25400" cap="flat" cmpd="sng" algn="ctr">
          <a:solidFill>
            <a:schemeClr val="bg2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58EA64-97F2-9C48-881D-3321474B0FB7}">
      <dsp:nvSpPr>
        <dsp:cNvPr id="0" name=""/>
        <dsp:cNvSpPr/>
      </dsp:nvSpPr>
      <dsp:spPr>
        <a:xfrm>
          <a:off x="1540374" y="191785"/>
          <a:ext cx="2543833" cy="1271916"/>
        </a:xfrm>
        <a:prstGeom prst="rect">
          <a:avLst/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2400" kern="1200" dirty="0"/>
            <a:t>Intermediaries in tourism</a:t>
          </a:r>
        </a:p>
      </dsp:txBody>
      <dsp:txXfrm>
        <a:off x="1540374" y="191785"/>
        <a:ext cx="2543833" cy="1271916"/>
      </dsp:txXfrm>
    </dsp:sp>
    <dsp:sp modelId="{A90CE1C5-1217-4B4C-8A71-EBD2659BDF90}">
      <dsp:nvSpPr>
        <dsp:cNvPr id="0" name=""/>
        <dsp:cNvSpPr/>
      </dsp:nvSpPr>
      <dsp:spPr>
        <a:xfrm>
          <a:off x="1356" y="1997906"/>
          <a:ext cx="2543833" cy="1271916"/>
        </a:xfrm>
        <a:prstGeom prst="rect">
          <a:avLst/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b="0" kern="1200" dirty="0"/>
            <a:t>Indirect </a:t>
          </a:r>
          <a:r>
            <a:rPr lang="nl-NL" sz="2400" b="0" kern="1200" dirty="0" err="1"/>
            <a:t>Channels</a:t>
          </a:r>
          <a:endParaRPr lang="en-US" sz="2400" kern="1200" dirty="0"/>
        </a:p>
      </dsp:txBody>
      <dsp:txXfrm>
        <a:off x="1356" y="1997906"/>
        <a:ext cx="2543833" cy="1271916"/>
      </dsp:txXfrm>
    </dsp:sp>
    <dsp:sp modelId="{80A2CDE5-D5A9-8F44-975E-0CB85B8960F3}">
      <dsp:nvSpPr>
        <dsp:cNvPr id="0" name=""/>
        <dsp:cNvSpPr/>
      </dsp:nvSpPr>
      <dsp:spPr>
        <a:xfrm>
          <a:off x="3079393" y="1997906"/>
          <a:ext cx="2543833" cy="1271916"/>
        </a:xfrm>
        <a:prstGeom prst="rect">
          <a:avLst/>
        </a:prstGeom>
        <a:solidFill>
          <a:schemeClr val="bg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b="0" kern="1200" dirty="0"/>
            <a:t>Direct </a:t>
          </a:r>
          <a:r>
            <a:rPr lang="nl-NL" sz="2400" b="0" kern="1200" dirty="0" err="1"/>
            <a:t>Channels</a:t>
          </a:r>
          <a:endParaRPr lang="en-US" sz="2400" kern="1200" dirty="0"/>
        </a:p>
      </dsp:txBody>
      <dsp:txXfrm>
        <a:off x="3079393" y="1997906"/>
        <a:ext cx="2543833" cy="127191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803899" y="1825590"/>
          <a:ext cx="1090476" cy="10904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400" b="0" kern="1200"/>
            <a:t>Indirect Channels</a:t>
          </a:r>
          <a:endParaRPr lang="en-DE" sz="1400" kern="1200" dirty="0"/>
        </a:p>
      </dsp:txBody>
      <dsp:txXfrm>
        <a:off x="1963596" y="1985287"/>
        <a:ext cx="771082" cy="771082"/>
      </dsp:txXfrm>
    </dsp:sp>
    <dsp:sp modelId="{8C189818-31B3-A14C-9F8E-86F8D3516A39}">
      <dsp:nvSpPr>
        <dsp:cNvPr id="0" name=""/>
        <dsp:cNvSpPr/>
      </dsp:nvSpPr>
      <dsp:spPr>
        <a:xfrm rot="16200000">
          <a:off x="2233073" y="1468482"/>
          <a:ext cx="232128" cy="2893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267892" y="1561176"/>
        <a:ext cx="162490" cy="173625"/>
      </dsp:txXfrm>
    </dsp:sp>
    <dsp:sp modelId="{33AE45FE-2802-6A42-ACE8-A7040CED4011}">
      <dsp:nvSpPr>
        <dsp:cNvPr id="0" name=""/>
        <dsp:cNvSpPr/>
      </dsp:nvSpPr>
      <dsp:spPr>
        <a:xfrm>
          <a:off x="1667590" y="24515"/>
          <a:ext cx="1363095" cy="136309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/>
            <a:t>Tour Operators </a:t>
          </a:r>
          <a:endParaRPr lang="en-DE" sz="1000" kern="1200" dirty="0"/>
        </a:p>
      </dsp:txBody>
      <dsp:txXfrm>
        <a:off x="1867211" y="224136"/>
        <a:ext cx="963853" cy="963853"/>
      </dsp:txXfrm>
    </dsp:sp>
    <dsp:sp modelId="{724178F7-FE35-7B43-B051-717442DEBDBC}">
      <dsp:nvSpPr>
        <dsp:cNvPr id="0" name=""/>
        <dsp:cNvSpPr/>
      </dsp:nvSpPr>
      <dsp:spPr>
        <a:xfrm>
          <a:off x="2990731" y="2226140"/>
          <a:ext cx="232128" cy="2893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990731" y="2284015"/>
        <a:ext cx="162490" cy="173625"/>
      </dsp:txXfrm>
    </dsp:sp>
    <dsp:sp modelId="{2F9AB5B6-8516-954C-929D-9DFBF2DDEBBE}">
      <dsp:nvSpPr>
        <dsp:cNvPr id="0" name=""/>
        <dsp:cNvSpPr/>
      </dsp:nvSpPr>
      <dsp:spPr>
        <a:xfrm>
          <a:off x="3332355" y="1689280"/>
          <a:ext cx="1363095" cy="1363095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/>
            <a:t>Destination Management Companies </a:t>
          </a:r>
          <a:endParaRPr lang="en-DE" sz="1000" kern="1200" dirty="0"/>
        </a:p>
      </dsp:txBody>
      <dsp:txXfrm>
        <a:off x="3531976" y="1888901"/>
        <a:ext cx="963853" cy="963853"/>
      </dsp:txXfrm>
    </dsp:sp>
    <dsp:sp modelId="{46425910-43DE-C24E-828A-319CE20202EA}">
      <dsp:nvSpPr>
        <dsp:cNvPr id="0" name=""/>
        <dsp:cNvSpPr/>
      </dsp:nvSpPr>
      <dsp:spPr>
        <a:xfrm rot="5400000">
          <a:off x="2233073" y="2983799"/>
          <a:ext cx="232128" cy="2893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267892" y="3006855"/>
        <a:ext cx="162490" cy="173625"/>
      </dsp:txXfrm>
    </dsp:sp>
    <dsp:sp modelId="{D22A1B1C-5B96-F148-B268-F21156DF5061}">
      <dsp:nvSpPr>
        <dsp:cNvPr id="0" name=""/>
        <dsp:cNvSpPr/>
      </dsp:nvSpPr>
      <dsp:spPr>
        <a:xfrm>
          <a:off x="1667590" y="3354045"/>
          <a:ext cx="1363095" cy="1363095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/>
            <a:t>Retail Travel Agents</a:t>
          </a:r>
          <a:endParaRPr lang="en-DE" sz="1000" kern="1200" dirty="0"/>
        </a:p>
      </dsp:txBody>
      <dsp:txXfrm>
        <a:off x="1867211" y="3553666"/>
        <a:ext cx="963853" cy="963853"/>
      </dsp:txXfrm>
    </dsp:sp>
    <dsp:sp modelId="{16E317A5-9052-604F-AC96-2C80084197DF}">
      <dsp:nvSpPr>
        <dsp:cNvPr id="0" name=""/>
        <dsp:cNvSpPr/>
      </dsp:nvSpPr>
      <dsp:spPr>
        <a:xfrm rot="10800000">
          <a:off x="1475415" y="2226140"/>
          <a:ext cx="232128" cy="28937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545053" y="2284015"/>
        <a:ext cx="162490" cy="173625"/>
      </dsp:txXfrm>
    </dsp:sp>
    <dsp:sp modelId="{F9F092CB-0D6B-8E43-A8C0-17DA5DF0C5FF}">
      <dsp:nvSpPr>
        <dsp:cNvPr id="0" name=""/>
        <dsp:cNvSpPr/>
      </dsp:nvSpPr>
      <dsp:spPr>
        <a:xfrm>
          <a:off x="2824" y="1689280"/>
          <a:ext cx="1363095" cy="1363095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/>
            <a:t>Online Travel Agents</a:t>
          </a:r>
          <a:endParaRPr lang="en-DE" sz="1000" kern="1200" dirty="0"/>
        </a:p>
      </dsp:txBody>
      <dsp:txXfrm>
        <a:off x="202445" y="1888901"/>
        <a:ext cx="963853" cy="96385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693310" y="1722385"/>
          <a:ext cx="1023623" cy="102362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300" b="0" kern="1200"/>
            <a:t>Indirect Channels</a:t>
          </a:r>
          <a:endParaRPr lang="en-DE" sz="1300" kern="1200" dirty="0"/>
        </a:p>
      </dsp:txBody>
      <dsp:txXfrm>
        <a:off x="1843216" y="1872291"/>
        <a:ext cx="723811" cy="723811"/>
      </dsp:txXfrm>
    </dsp:sp>
    <dsp:sp modelId="{8C189818-31B3-A14C-9F8E-86F8D3516A39}">
      <dsp:nvSpPr>
        <dsp:cNvPr id="0" name=""/>
        <dsp:cNvSpPr/>
      </dsp:nvSpPr>
      <dsp:spPr>
        <a:xfrm rot="16200000">
          <a:off x="2096172" y="1387170"/>
          <a:ext cx="217898" cy="271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128857" y="1474182"/>
        <a:ext cx="152529" cy="162980"/>
      </dsp:txXfrm>
    </dsp:sp>
    <dsp:sp modelId="{33AE45FE-2802-6A42-ACE8-A7040CED4011}">
      <dsp:nvSpPr>
        <dsp:cNvPr id="0" name=""/>
        <dsp:cNvSpPr/>
      </dsp:nvSpPr>
      <dsp:spPr>
        <a:xfrm>
          <a:off x="1565357" y="31727"/>
          <a:ext cx="1279529" cy="12795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/>
            <a:t>Tour Operators </a:t>
          </a:r>
          <a:endParaRPr lang="en-DE" sz="1000" kern="1200" dirty="0"/>
        </a:p>
      </dsp:txBody>
      <dsp:txXfrm>
        <a:off x="1752740" y="219110"/>
        <a:ext cx="904763" cy="904763"/>
      </dsp:txXfrm>
    </dsp:sp>
    <dsp:sp modelId="{724178F7-FE35-7B43-B051-717442DEBDBC}">
      <dsp:nvSpPr>
        <dsp:cNvPr id="0" name=""/>
        <dsp:cNvSpPr/>
      </dsp:nvSpPr>
      <dsp:spPr>
        <a:xfrm>
          <a:off x="2807382" y="2098380"/>
          <a:ext cx="217898" cy="271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807382" y="2152707"/>
        <a:ext cx="152529" cy="162980"/>
      </dsp:txXfrm>
    </dsp:sp>
    <dsp:sp modelId="{2F9AB5B6-8516-954C-929D-9DFBF2DDEBBE}">
      <dsp:nvSpPr>
        <dsp:cNvPr id="0" name=""/>
        <dsp:cNvSpPr/>
      </dsp:nvSpPr>
      <dsp:spPr>
        <a:xfrm>
          <a:off x="3128062" y="1594432"/>
          <a:ext cx="1279529" cy="1279529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/>
            <a:t>Destination Management Companies </a:t>
          </a:r>
          <a:endParaRPr lang="en-DE" sz="1000" kern="1200" dirty="0"/>
        </a:p>
      </dsp:txBody>
      <dsp:txXfrm>
        <a:off x="3315445" y="1781815"/>
        <a:ext cx="904763" cy="904763"/>
      </dsp:txXfrm>
    </dsp:sp>
    <dsp:sp modelId="{46425910-43DE-C24E-828A-319CE20202EA}">
      <dsp:nvSpPr>
        <dsp:cNvPr id="0" name=""/>
        <dsp:cNvSpPr/>
      </dsp:nvSpPr>
      <dsp:spPr>
        <a:xfrm rot="5400000">
          <a:off x="2096172" y="2809589"/>
          <a:ext cx="217898" cy="271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128857" y="2831232"/>
        <a:ext cx="152529" cy="162980"/>
      </dsp:txXfrm>
    </dsp:sp>
    <dsp:sp modelId="{D22A1B1C-5B96-F148-B268-F21156DF5061}">
      <dsp:nvSpPr>
        <dsp:cNvPr id="0" name=""/>
        <dsp:cNvSpPr/>
      </dsp:nvSpPr>
      <dsp:spPr>
        <a:xfrm>
          <a:off x="1565357" y="3157137"/>
          <a:ext cx="1279529" cy="1279529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/>
            <a:t>Retail Travel Agents</a:t>
          </a:r>
          <a:endParaRPr lang="en-DE" sz="1000" kern="1200" dirty="0"/>
        </a:p>
      </dsp:txBody>
      <dsp:txXfrm>
        <a:off x="1752740" y="3344520"/>
        <a:ext cx="904763" cy="904763"/>
      </dsp:txXfrm>
    </dsp:sp>
    <dsp:sp modelId="{16E317A5-9052-604F-AC96-2C80084197DF}">
      <dsp:nvSpPr>
        <dsp:cNvPr id="0" name=""/>
        <dsp:cNvSpPr/>
      </dsp:nvSpPr>
      <dsp:spPr>
        <a:xfrm rot="10800000">
          <a:off x="1384963" y="2098380"/>
          <a:ext cx="217898" cy="271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450332" y="2152707"/>
        <a:ext cx="152529" cy="162980"/>
      </dsp:txXfrm>
    </dsp:sp>
    <dsp:sp modelId="{F9F092CB-0D6B-8E43-A8C0-17DA5DF0C5FF}">
      <dsp:nvSpPr>
        <dsp:cNvPr id="0" name=""/>
        <dsp:cNvSpPr/>
      </dsp:nvSpPr>
      <dsp:spPr>
        <a:xfrm>
          <a:off x="2651" y="1594432"/>
          <a:ext cx="1279529" cy="127952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/>
            <a:t>Online Travel Agents</a:t>
          </a:r>
          <a:endParaRPr lang="en-DE" sz="1000" kern="1200" dirty="0"/>
        </a:p>
      </dsp:txBody>
      <dsp:txXfrm>
        <a:off x="190034" y="1781815"/>
        <a:ext cx="904763" cy="90476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693310" y="1722385"/>
          <a:ext cx="1023623" cy="102362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300" b="0" kern="1200"/>
            <a:t>Indirect Channels</a:t>
          </a:r>
          <a:endParaRPr lang="en-DE" sz="1300" kern="1200" dirty="0"/>
        </a:p>
      </dsp:txBody>
      <dsp:txXfrm>
        <a:off x="1843216" y="1872291"/>
        <a:ext cx="723811" cy="723811"/>
      </dsp:txXfrm>
    </dsp:sp>
    <dsp:sp modelId="{8C189818-31B3-A14C-9F8E-86F8D3516A39}">
      <dsp:nvSpPr>
        <dsp:cNvPr id="0" name=""/>
        <dsp:cNvSpPr/>
      </dsp:nvSpPr>
      <dsp:spPr>
        <a:xfrm rot="16200000">
          <a:off x="2096172" y="1387170"/>
          <a:ext cx="217898" cy="271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128857" y="1474182"/>
        <a:ext cx="152529" cy="162980"/>
      </dsp:txXfrm>
    </dsp:sp>
    <dsp:sp modelId="{33AE45FE-2802-6A42-ACE8-A7040CED4011}">
      <dsp:nvSpPr>
        <dsp:cNvPr id="0" name=""/>
        <dsp:cNvSpPr/>
      </dsp:nvSpPr>
      <dsp:spPr>
        <a:xfrm>
          <a:off x="1565357" y="31727"/>
          <a:ext cx="1279529" cy="12795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/>
            <a:t>Tour Operators </a:t>
          </a:r>
          <a:endParaRPr lang="en-DE" sz="1000" kern="1200" dirty="0"/>
        </a:p>
      </dsp:txBody>
      <dsp:txXfrm>
        <a:off x="1752740" y="219110"/>
        <a:ext cx="904763" cy="904763"/>
      </dsp:txXfrm>
    </dsp:sp>
    <dsp:sp modelId="{724178F7-FE35-7B43-B051-717442DEBDBC}">
      <dsp:nvSpPr>
        <dsp:cNvPr id="0" name=""/>
        <dsp:cNvSpPr/>
      </dsp:nvSpPr>
      <dsp:spPr>
        <a:xfrm>
          <a:off x="2807382" y="2098380"/>
          <a:ext cx="217898" cy="271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807382" y="2152707"/>
        <a:ext cx="152529" cy="162980"/>
      </dsp:txXfrm>
    </dsp:sp>
    <dsp:sp modelId="{2F9AB5B6-8516-954C-929D-9DFBF2DDEBBE}">
      <dsp:nvSpPr>
        <dsp:cNvPr id="0" name=""/>
        <dsp:cNvSpPr/>
      </dsp:nvSpPr>
      <dsp:spPr>
        <a:xfrm>
          <a:off x="3128062" y="1594432"/>
          <a:ext cx="1279529" cy="1279529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/>
            <a:t>Destination Management Companies </a:t>
          </a:r>
          <a:endParaRPr lang="en-DE" sz="1000" kern="1200" dirty="0"/>
        </a:p>
      </dsp:txBody>
      <dsp:txXfrm>
        <a:off x="3315445" y="1781815"/>
        <a:ext cx="904763" cy="904763"/>
      </dsp:txXfrm>
    </dsp:sp>
    <dsp:sp modelId="{46425910-43DE-C24E-828A-319CE20202EA}">
      <dsp:nvSpPr>
        <dsp:cNvPr id="0" name=""/>
        <dsp:cNvSpPr/>
      </dsp:nvSpPr>
      <dsp:spPr>
        <a:xfrm rot="5400000">
          <a:off x="2096172" y="2809589"/>
          <a:ext cx="217898" cy="271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128857" y="2831232"/>
        <a:ext cx="152529" cy="162980"/>
      </dsp:txXfrm>
    </dsp:sp>
    <dsp:sp modelId="{D22A1B1C-5B96-F148-B268-F21156DF5061}">
      <dsp:nvSpPr>
        <dsp:cNvPr id="0" name=""/>
        <dsp:cNvSpPr/>
      </dsp:nvSpPr>
      <dsp:spPr>
        <a:xfrm>
          <a:off x="1565357" y="3157137"/>
          <a:ext cx="1279529" cy="1279529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/>
            <a:t>Retail Travel Agents</a:t>
          </a:r>
          <a:endParaRPr lang="en-DE" sz="1000" kern="1200" dirty="0"/>
        </a:p>
      </dsp:txBody>
      <dsp:txXfrm>
        <a:off x="1752740" y="3344520"/>
        <a:ext cx="904763" cy="904763"/>
      </dsp:txXfrm>
    </dsp:sp>
    <dsp:sp modelId="{16E317A5-9052-604F-AC96-2C80084197DF}">
      <dsp:nvSpPr>
        <dsp:cNvPr id="0" name=""/>
        <dsp:cNvSpPr/>
      </dsp:nvSpPr>
      <dsp:spPr>
        <a:xfrm rot="10800000">
          <a:off x="1384963" y="2098380"/>
          <a:ext cx="217898" cy="271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450332" y="2152707"/>
        <a:ext cx="152529" cy="162980"/>
      </dsp:txXfrm>
    </dsp:sp>
    <dsp:sp modelId="{F9F092CB-0D6B-8E43-A8C0-17DA5DF0C5FF}">
      <dsp:nvSpPr>
        <dsp:cNvPr id="0" name=""/>
        <dsp:cNvSpPr/>
      </dsp:nvSpPr>
      <dsp:spPr>
        <a:xfrm>
          <a:off x="2651" y="1594432"/>
          <a:ext cx="1279529" cy="127952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/>
            <a:t>Online Travel Agents</a:t>
          </a:r>
          <a:endParaRPr lang="en-DE" sz="1000" kern="1200" dirty="0"/>
        </a:p>
      </dsp:txBody>
      <dsp:txXfrm>
        <a:off x="190034" y="1781815"/>
        <a:ext cx="904763" cy="90476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693310" y="1722385"/>
          <a:ext cx="1023623" cy="102362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300" b="0" kern="1200"/>
            <a:t>Indirect Channels</a:t>
          </a:r>
          <a:endParaRPr lang="en-DE" sz="1300" kern="1200" dirty="0"/>
        </a:p>
      </dsp:txBody>
      <dsp:txXfrm>
        <a:off x="1843216" y="1872291"/>
        <a:ext cx="723811" cy="723811"/>
      </dsp:txXfrm>
    </dsp:sp>
    <dsp:sp modelId="{8C189818-31B3-A14C-9F8E-86F8D3516A39}">
      <dsp:nvSpPr>
        <dsp:cNvPr id="0" name=""/>
        <dsp:cNvSpPr/>
      </dsp:nvSpPr>
      <dsp:spPr>
        <a:xfrm rot="16200000">
          <a:off x="2096172" y="1387170"/>
          <a:ext cx="217898" cy="271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128857" y="1474182"/>
        <a:ext cx="152529" cy="162980"/>
      </dsp:txXfrm>
    </dsp:sp>
    <dsp:sp modelId="{33AE45FE-2802-6A42-ACE8-A7040CED4011}">
      <dsp:nvSpPr>
        <dsp:cNvPr id="0" name=""/>
        <dsp:cNvSpPr/>
      </dsp:nvSpPr>
      <dsp:spPr>
        <a:xfrm>
          <a:off x="1565357" y="31727"/>
          <a:ext cx="1279529" cy="12795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/>
            <a:t>Tour Operators </a:t>
          </a:r>
          <a:endParaRPr lang="en-DE" sz="1000" kern="1200" dirty="0"/>
        </a:p>
      </dsp:txBody>
      <dsp:txXfrm>
        <a:off x="1752740" y="219110"/>
        <a:ext cx="904763" cy="904763"/>
      </dsp:txXfrm>
    </dsp:sp>
    <dsp:sp modelId="{724178F7-FE35-7B43-B051-717442DEBDBC}">
      <dsp:nvSpPr>
        <dsp:cNvPr id="0" name=""/>
        <dsp:cNvSpPr/>
      </dsp:nvSpPr>
      <dsp:spPr>
        <a:xfrm>
          <a:off x="2807382" y="2098380"/>
          <a:ext cx="217898" cy="271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807382" y="2152707"/>
        <a:ext cx="152529" cy="162980"/>
      </dsp:txXfrm>
    </dsp:sp>
    <dsp:sp modelId="{2F9AB5B6-8516-954C-929D-9DFBF2DDEBBE}">
      <dsp:nvSpPr>
        <dsp:cNvPr id="0" name=""/>
        <dsp:cNvSpPr/>
      </dsp:nvSpPr>
      <dsp:spPr>
        <a:xfrm>
          <a:off x="3128062" y="1594432"/>
          <a:ext cx="1279529" cy="1279529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/>
            <a:t>Destination Management Companies </a:t>
          </a:r>
          <a:endParaRPr lang="en-DE" sz="1000" kern="1200" dirty="0"/>
        </a:p>
      </dsp:txBody>
      <dsp:txXfrm>
        <a:off x="3315445" y="1781815"/>
        <a:ext cx="904763" cy="904763"/>
      </dsp:txXfrm>
    </dsp:sp>
    <dsp:sp modelId="{46425910-43DE-C24E-828A-319CE20202EA}">
      <dsp:nvSpPr>
        <dsp:cNvPr id="0" name=""/>
        <dsp:cNvSpPr/>
      </dsp:nvSpPr>
      <dsp:spPr>
        <a:xfrm rot="5400000">
          <a:off x="2096172" y="2809589"/>
          <a:ext cx="217898" cy="271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128857" y="2831232"/>
        <a:ext cx="152529" cy="162980"/>
      </dsp:txXfrm>
    </dsp:sp>
    <dsp:sp modelId="{D22A1B1C-5B96-F148-B268-F21156DF5061}">
      <dsp:nvSpPr>
        <dsp:cNvPr id="0" name=""/>
        <dsp:cNvSpPr/>
      </dsp:nvSpPr>
      <dsp:spPr>
        <a:xfrm>
          <a:off x="1565357" y="3157137"/>
          <a:ext cx="1279529" cy="1279529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/>
            <a:t>Retail Travel Agents</a:t>
          </a:r>
          <a:endParaRPr lang="en-DE" sz="1000" kern="1200" dirty="0"/>
        </a:p>
      </dsp:txBody>
      <dsp:txXfrm>
        <a:off x="1752740" y="3344520"/>
        <a:ext cx="904763" cy="904763"/>
      </dsp:txXfrm>
    </dsp:sp>
    <dsp:sp modelId="{16E317A5-9052-604F-AC96-2C80084197DF}">
      <dsp:nvSpPr>
        <dsp:cNvPr id="0" name=""/>
        <dsp:cNvSpPr/>
      </dsp:nvSpPr>
      <dsp:spPr>
        <a:xfrm rot="10800000">
          <a:off x="1384963" y="2098380"/>
          <a:ext cx="217898" cy="271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450332" y="2152707"/>
        <a:ext cx="152529" cy="162980"/>
      </dsp:txXfrm>
    </dsp:sp>
    <dsp:sp modelId="{F9F092CB-0D6B-8E43-A8C0-17DA5DF0C5FF}">
      <dsp:nvSpPr>
        <dsp:cNvPr id="0" name=""/>
        <dsp:cNvSpPr/>
      </dsp:nvSpPr>
      <dsp:spPr>
        <a:xfrm>
          <a:off x="2651" y="1594432"/>
          <a:ext cx="1279529" cy="127952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/>
            <a:t>Online Travel Agents</a:t>
          </a:r>
          <a:endParaRPr lang="en-DE" sz="1000" kern="1200" dirty="0"/>
        </a:p>
      </dsp:txBody>
      <dsp:txXfrm>
        <a:off x="190034" y="1781815"/>
        <a:ext cx="904763" cy="90476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693310" y="1722385"/>
          <a:ext cx="1023623" cy="102362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300" b="0" kern="1200"/>
            <a:t>Indirect Channels</a:t>
          </a:r>
          <a:endParaRPr lang="en-DE" sz="1300" kern="1200" dirty="0"/>
        </a:p>
      </dsp:txBody>
      <dsp:txXfrm>
        <a:off x="1843216" y="1872291"/>
        <a:ext cx="723811" cy="723811"/>
      </dsp:txXfrm>
    </dsp:sp>
    <dsp:sp modelId="{8C189818-31B3-A14C-9F8E-86F8D3516A39}">
      <dsp:nvSpPr>
        <dsp:cNvPr id="0" name=""/>
        <dsp:cNvSpPr/>
      </dsp:nvSpPr>
      <dsp:spPr>
        <a:xfrm rot="16200000">
          <a:off x="2096172" y="1387170"/>
          <a:ext cx="217898" cy="271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128857" y="1474182"/>
        <a:ext cx="152529" cy="162980"/>
      </dsp:txXfrm>
    </dsp:sp>
    <dsp:sp modelId="{33AE45FE-2802-6A42-ACE8-A7040CED4011}">
      <dsp:nvSpPr>
        <dsp:cNvPr id="0" name=""/>
        <dsp:cNvSpPr/>
      </dsp:nvSpPr>
      <dsp:spPr>
        <a:xfrm>
          <a:off x="1565357" y="31727"/>
          <a:ext cx="1279529" cy="12795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/>
            <a:t>Tour Operators </a:t>
          </a:r>
          <a:endParaRPr lang="en-DE" sz="1000" kern="1200" dirty="0"/>
        </a:p>
      </dsp:txBody>
      <dsp:txXfrm>
        <a:off x="1752740" y="219110"/>
        <a:ext cx="904763" cy="904763"/>
      </dsp:txXfrm>
    </dsp:sp>
    <dsp:sp modelId="{724178F7-FE35-7B43-B051-717442DEBDBC}">
      <dsp:nvSpPr>
        <dsp:cNvPr id="0" name=""/>
        <dsp:cNvSpPr/>
      </dsp:nvSpPr>
      <dsp:spPr>
        <a:xfrm>
          <a:off x="2807382" y="2098380"/>
          <a:ext cx="217898" cy="271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807382" y="2152707"/>
        <a:ext cx="152529" cy="162980"/>
      </dsp:txXfrm>
    </dsp:sp>
    <dsp:sp modelId="{2F9AB5B6-8516-954C-929D-9DFBF2DDEBBE}">
      <dsp:nvSpPr>
        <dsp:cNvPr id="0" name=""/>
        <dsp:cNvSpPr/>
      </dsp:nvSpPr>
      <dsp:spPr>
        <a:xfrm>
          <a:off x="3128062" y="1594432"/>
          <a:ext cx="1279529" cy="1279529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/>
            <a:t>Destination Management Companies </a:t>
          </a:r>
          <a:endParaRPr lang="en-DE" sz="1000" kern="1200" dirty="0"/>
        </a:p>
      </dsp:txBody>
      <dsp:txXfrm>
        <a:off x="3315445" y="1781815"/>
        <a:ext cx="904763" cy="904763"/>
      </dsp:txXfrm>
    </dsp:sp>
    <dsp:sp modelId="{46425910-43DE-C24E-828A-319CE20202EA}">
      <dsp:nvSpPr>
        <dsp:cNvPr id="0" name=""/>
        <dsp:cNvSpPr/>
      </dsp:nvSpPr>
      <dsp:spPr>
        <a:xfrm rot="5400000">
          <a:off x="2096172" y="2809589"/>
          <a:ext cx="217898" cy="271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128857" y="2831232"/>
        <a:ext cx="152529" cy="162980"/>
      </dsp:txXfrm>
    </dsp:sp>
    <dsp:sp modelId="{D22A1B1C-5B96-F148-B268-F21156DF5061}">
      <dsp:nvSpPr>
        <dsp:cNvPr id="0" name=""/>
        <dsp:cNvSpPr/>
      </dsp:nvSpPr>
      <dsp:spPr>
        <a:xfrm>
          <a:off x="1565357" y="3157137"/>
          <a:ext cx="1279529" cy="1279529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 dirty="0"/>
            <a:t>Retail Travel Agents</a:t>
          </a:r>
          <a:endParaRPr lang="en-DE" sz="1000" kern="1200" dirty="0"/>
        </a:p>
      </dsp:txBody>
      <dsp:txXfrm>
        <a:off x="1752740" y="3344520"/>
        <a:ext cx="904763" cy="904763"/>
      </dsp:txXfrm>
    </dsp:sp>
    <dsp:sp modelId="{16E317A5-9052-604F-AC96-2C80084197DF}">
      <dsp:nvSpPr>
        <dsp:cNvPr id="0" name=""/>
        <dsp:cNvSpPr/>
      </dsp:nvSpPr>
      <dsp:spPr>
        <a:xfrm rot="10800000">
          <a:off x="1384963" y="2098380"/>
          <a:ext cx="217898" cy="2716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450332" y="2152707"/>
        <a:ext cx="152529" cy="162980"/>
      </dsp:txXfrm>
    </dsp:sp>
    <dsp:sp modelId="{F9F092CB-0D6B-8E43-A8C0-17DA5DF0C5FF}">
      <dsp:nvSpPr>
        <dsp:cNvPr id="0" name=""/>
        <dsp:cNvSpPr/>
      </dsp:nvSpPr>
      <dsp:spPr>
        <a:xfrm>
          <a:off x="2651" y="1594432"/>
          <a:ext cx="1279529" cy="1279529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b="1" kern="1200"/>
            <a:t>Online Travel Agents</a:t>
          </a:r>
          <a:endParaRPr lang="en-DE" sz="1000" kern="1200" dirty="0"/>
        </a:p>
      </dsp:txBody>
      <dsp:txXfrm>
        <a:off x="190034" y="1781815"/>
        <a:ext cx="904763" cy="90476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692992" y="1722068"/>
          <a:ext cx="1024258" cy="102425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300" b="0" kern="1200" dirty="0"/>
            <a:t>Direct </a:t>
          </a:r>
          <a:r>
            <a:rPr lang="nl-NL" sz="1300" b="0" kern="1200" dirty="0" err="1"/>
            <a:t>Channels</a:t>
          </a:r>
          <a:endParaRPr lang="en-DE" sz="1300" kern="1200" dirty="0"/>
        </a:p>
      </dsp:txBody>
      <dsp:txXfrm>
        <a:off x="1842991" y="1872067"/>
        <a:ext cx="724260" cy="724260"/>
      </dsp:txXfrm>
    </dsp:sp>
    <dsp:sp modelId="{8C189818-31B3-A14C-9F8E-86F8D3516A39}">
      <dsp:nvSpPr>
        <dsp:cNvPr id="0" name=""/>
        <dsp:cNvSpPr/>
      </dsp:nvSpPr>
      <dsp:spPr>
        <a:xfrm rot="16200000">
          <a:off x="2095687" y="1347659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128517" y="1450138"/>
        <a:ext cx="153208" cy="208949"/>
      </dsp:txXfrm>
    </dsp:sp>
    <dsp:sp modelId="{33AE45FE-2802-6A42-ACE8-A7040CED4011}">
      <dsp:nvSpPr>
        <dsp:cNvPr id="0" name=""/>
        <dsp:cNvSpPr/>
      </dsp:nvSpPr>
      <dsp:spPr>
        <a:xfrm>
          <a:off x="1568961" y="36788"/>
          <a:ext cx="1272320" cy="127232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Company Websites</a:t>
          </a:r>
          <a:endParaRPr lang="en-DE" sz="1300" kern="1200" dirty="0"/>
        </a:p>
      </dsp:txBody>
      <dsp:txXfrm>
        <a:off x="1755288" y="223115"/>
        <a:ext cx="899666" cy="899666"/>
      </dsp:txXfrm>
    </dsp:sp>
    <dsp:sp modelId="{724178F7-FE35-7B43-B051-717442DEBDBC}">
      <dsp:nvSpPr>
        <dsp:cNvPr id="0" name=""/>
        <dsp:cNvSpPr/>
      </dsp:nvSpPr>
      <dsp:spPr>
        <a:xfrm>
          <a:off x="2808102" y="2060073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808102" y="2129722"/>
        <a:ext cx="153208" cy="208949"/>
      </dsp:txXfrm>
    </dsp:sp>
    <dsp:sp modelId="{2F9AB5B6-8516-954C-929D-9DFBF2DDEBBE}">
      <dsp:nvSpPr>
        <dsp:cNvPr id="0" name=""/>
        <dsp:cNvSpPr/>
      </dsp:nvSpPr>
      <dsp:spPr>
        <a:xfrm>
          <a:off x="3130210" y="1598037"/>
          <a:ext cx="1272320" cy="1272320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Social Media</a:t>
          </a:r>
          <a:endParaRPr lang="en-DE" sz="1300" kern="1200" dirty="0"/>
        </a:p>
      </dsp:txBody>
      <dsp:txXfrm>
        <a:off x="3316537" y="1784364"/>
        <a:ext cx="899666" cy="899666"/>
      </dsp:txXfrm>
    </dsp:sp>
    <dsp:sp modelId="{46425910-43DE-C24E-828A-319CE20202EA}">
      <dsp:nvSpPr>
        <dsp:cNvPr id="0" name=""/>
        <dsp:cNvSpPr/>
      </dsp:nvSpPr>
      <dsp:spPr>
        <a:xfrm rot="5400000">
          <a:off x="2095687" y="2772488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128517" y="2809307"/>
        <a:ext cx="153208" cy="208949"/>
      </dsp:txXfrm>
    </dsp:sp>
    <dsp:sp modelId="{D22A1B1C-5B96-F148-B268-F21156DF5061}">
      <dsp:nvSpPr>
        <dsp:cNvPr id="0" name=""/>
        <dsp:cNvSpPr/>
      </dsp:nvSpPr>
      <dsp:spPr>
        <a:xfrm>
          <a:off x="1568961" y="3159286"/>
          <a:ext cx="1272320" cy="1272320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Physical Locations</a:t>
          </a:r>
          <a:endParaRPr lang="en-DE" sz="1300" kern="1200" dirty="0"/>
        </a:p>
      </dsp:txBody>
      <dsp:txXfrm>
        <a:off x="1755288" y="3345613"/>
        <a:ext cx="899666" cy="899666"/>
      </dsp:txXfrm>
    </dsp:sp>
    <dsp:sp modelId="{16E317A5-9052-604F-AC96-2C80084197DF}">
      <dsp:nvSpPr>
        <dsp:cNvPr id="0" name=""/>
        <dsp:cNvSpPr/>
      </dsp:nvSpPr>
      <dsp:spPr>
        <a:xfrm rot="10800000">
          <a:off x="1383273" y="2060073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448933" y="2129722"/>
        <a:ext cx="153208" cy="208949"/>
      </dsp:txXfrm>
    </dsp:sp>
    <dsp:sp modelId="{F9F092CB-0D6B-8E43-A8C0-17DA5DF0C5FF}">
      <dsp:nvSpPr>
        <dsp:cNvPr id="0" name=""/>
        <dsp:cNvSpPr/>
      </dsp:nvSpPr>
      <dsp:spPr>
        <a:xfrm>
          <a:off x="7712" y="1598037"/>
          <a:ext cx="1272320" cy="127232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/>
            <a:t>Call </a:t>
          </a:r>
          <a:r>
            <a:rPr lang="en-US" sz="1300" b="1" kern="1200" dirty="0" err="1"/>
            <a:t>Centres</a:t>
          </a:r>
          <a:endParaRPr lang="en-DE" sz="1300" kern="1200" dirty="0"/>
        </a:p>
      </dsp:txBody>
      <dsp:txXfrm>
        <a:off x="194039" y="1784364"/>
        <a:ext cx="899666" cy="89966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692992" y="1722068"/>
          <a:ext cx="1024258" cy="102425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300" b="0" kern="1200" dirty="0"/>
            <a:t>Direct </a:t>
          </a:r>
          <a:r>
            <a:rPr lang="nl-NL" sz="1300" b="0" kern="1200" dirty="0" err="1"/>
            <a:t>Channels</a:t>
          </a:r>
          <a:endParaRPr lang="en-DE" sz="1300" kern="1200" dirty="0"/>
        </a:p>
      </dsp:txBody>
      <dsp:txXfrm>
        <a:off x="1842991" y="1872067"/>
        <a:ext cx="724260" cy="724260"/>
      </dsp:txXfrm>
    </dsp:sp>
    <dsp:sp modelId="{8C189818-31B3-A14C-9F8E-86F8D3516A39}">
      <dsp:nvSpPr>
        <dsp:cNvPr id="0" name=""/>
        <dsp:cNvSpPr/>
      </dsp:nvSpPr>
      <dsp:spPr>
        <a:xfrm rot="16200000">
          <a:off x="2095687" y="1347659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128517" y="1450138"/>
        <a:ext cx="153208" cy="208949"/>
      </dsp:txXfrm>
    </dsp:sp>
    <dsp:sp modelId="{33AE45FE-2802-6A42-ACE8-A7040CED4011}">
      <dsp:nvSpPr>
        <dsp:cNvPr id="0" name=""/>
        <dsp:cNvSpPr/>
      </dsp:nvSpPr>
      <dsp:spPr>
        <a:xfrm>
          <a:off x="1568961" y="36788"/>
          <a:ext cx="1272320" cy="127232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Company Websites</a:t>
          </a:r>
          <a:endParaRPr lang="en-DE" sz="1300" kern="1200" dirty="0"/>
        </a:p>
      </dsp:txBody>
      <dsp:txXfrm>
        <a:off x="1755288" y="223115"/>
        <a:ext cx="899666" cy="899666"/>
      </dsp:txXfrm>
    </dsp:sp>
    <dsp:sp modelId="{724178F7-FE35-7B43-B051-717442DEBDBC}">
      <dsp:nvSpPr>
        <dsp:cNvPr id="0" name=""/>
        <dsp:cNvSpPr/>
      </dsp:nvSpPr>
      <dsp:spPr>
        <a:xfrm>
          <a:off x="2808102" y="2060073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808102" y="2129722"/>
        <a:ext cx="153208" cy="208949"/>
      </dsp:txXfrm>
    </dsp:sp>
    <dsp:sp modelId="{2F9AB5B6-8516-954C-929D-9DFBF2DDEBBE}">
      <dsp:nvSpPr>
        <dsp:cNvPr id="0" name=""/>
        <dsp:cNvSpPr/>
      </dsp:nvSpPr>
      <dsp:spPr>
        <a:xfrm>
          <a:off x="3130210" y="1598037"/>
          <a:ext cx="1272320" cy="1272320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Social Media</a:t>
          </a:r>
          <a:endParaRPr lang="en-DE" sz="1300" kern="1200" dirty="0"/>
        </a:p>
      </dsp:txBody>
      <dsp:txXfrm>
        <a:off x="3316537" y="1784364"/>
        <a:ext cx="899666" cy="899666"/>
      </dsp:txXfrm>
    </dsp:sp>
    <dsp:sp modelId="{46425910-43DE-C24E-828A-319CE20202EA}">
      <dsp:nvSpPr>
        <dsp:cNvPr id="0" name=""/>
        <dsp:cNvSpPr/>
      </dsp:nvSpPr>
      <dsp:spPr>
        <a:xfrm rot="5400000">
          <a:off x="2095687" y="2772488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128517" y="2809307"/>
        <a:ext cx="153208" cy="208949"/>
      </dsp:txXfrm>
    </dsp:sp>
    <dsp:sp modelId="{D22A1B1C-5B96-F148-B268-F21156DF5061}">
      <dsp:nvSpPr>
        <dsp:cNvPr id="0" name=""/>
        <dsp:cNvSpPr/>
      </dsp:nvSpPr>
      <dsp:spPr>
        <a:xfrm>
          <a:off x="1568961" y="3159286"/>
          <a:ext cx="1272320" cy="1272320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Physical Locations</a:t>
          </a:r>
          <a:endParaRPr lang="en-DE" sz="1300" kern="1200" dirty="0"/>
        </a:p>
      </dsp:txBody>
      <dsp:txXfrm>
        <a:off x="1755288" y="3345613"/>
        <a:ext cx="899666" cy="899666"/>
      </dsp:txXfrm>
    </dsp:sp>
    <dsp:sp modelId="{16E317A5-9052-604F-AC96-2C80084197DF}">
      <dsp:nvSpPr>
        <dsp:cNvPr id="0" name=""/>
        <dsp:cNvSpPr/>
      </dsp:nvSpPr>
      <dsp:spPr>
        <a:xfrm rot="10800000">
          <a:off x="1383273" y="2060073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448933" y="2129722"/>
        <a:ext cx="153208" cy="208949"/>
      </dsp:txXfrm>
    </dsp:sp>
    <dsp:sp modelId="{F9F092CB-0D6B-8E43-A8C0-17DA5DF0C5FF}">
      <dsp:nvSpPr>
        <dsp:cNvPr id="0" name=""/>
        <dsp:cNvSpPr/>
      </dsp:nvSpPr>
      <dsp:spPr>
        <a:xfrm>
          <a:off x="7712" y="1598037"/>
          <a:ext cx="1272320" cy="127232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/>
            <a:t>Call </a:t>
          </a:r>
          <a:r>
            <a:rPr lang="en-US" sz="1300" b="1" kern="1200" dirty="0" err="1"/>
            <a:t>Centres</a:t>
          </a:r>
          <a:endParaRPr lang="en-DE" sz="1300" kern="1200" dirty="0"/>
        </a:p>
      </dsp:txBody>
      <dsp:txXfrm>
        <a:off x="194039" y="1784364"/>
        <a:ext cx="899666" cy="89966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692992" y="1722068"/>
          <a:ext cx="1024258" cy="102425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300" b="0" kern="1200" dirty="0"/>
            <a:t>Direct </a:t>
          </a:r>
          <a:r>
            <a:rPr lang="nl-NL" sz="1300" b="0" kern="1200" dirty="0" err="1"/>
            <a:t>Channels</a:t>
          </a:r>
          <a:endParaRPr lang="en-DE" sz="1300" kern="1200" dirty="0"/>
        </a:p>
      </dsp:txBody>
      <dsp:txXfrm>
        <a:off x="1842991" y="1872067"/>
        <a:ext cx="724260" cy="724260"/>
      </dsp:txXfrm>
    </dsp:sp>
    <dsp:sp modelId="{8C189818-31B3-A14C-9F8E-86F8D3516A39}">
      <dsp:nvSpPr>
        <dsp:cNvPr id="0" name=""/>
        <dsp:cNvSpPr/>
      </dsp:nvSpPr>
      <dsp:spPr>
        <a:xfrm rot="16200000">
          <a:off x="2095687" y="1347659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128517" y="1450138"/>
        <a:ext cx="153208" cy="208949"/>
      </dsp:txXfrm>
    </dsp:sp>
    <dsp:sp modelId="{33AE45FE-2802-6A42-ACE8-A7040CED4011}">
      <dsp:nvSpPr>
        <dsp:cNvPr id="0" name=""/>
        <dsp:cNvSpPr/>
      </dsp:nvSpPr>
      <dsp:spPr>
        <a:xfrm>
          <a:off x="1568961" y="36788"/>
          <a:ext cx="1272320" cy="127232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Company Websites</a:t>
          </a:r>
          <a:endParaRPr lang="en-DE" sz="1300" kern="1200" dirty="0"/>
        </a:p>
      </dsp:txBody>
      <dsp:txXfrm>
        <a:off x="1755288" y="223115"/>
        <a:ext cx="899666" cy="899666"/>
      </dsp:txXfrm>
    </dsp:sp>
    <dsp:sp modelId="{724178F7-FE35-7B43-B051-717442DEBDBC}">
      <dsp:nvSpPr>
        <dsp:cNvPr id="0" name=""/>
        <dsp:cNvSpPr/>
      </dsp:nvSpPr>
      <dsp:spPr>
        <a:xfrm>
          <a:off x="2808102" y="2060073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808102" y="2129722"/>
        <a:ext cx="153208" cy="208949"/>
      </dsp:txXfrm>
    </dsp:sp>
    <dsp:sp modelId="{2F9AB5B6-8516-954C-929D-9DFBF2DDEBBE}">
      <dsp:nvSpPr>
        <dsp:cNvPr id="0" name=""/>
        <dsp:cNvSpPr/>
      </dsp:nvSpPr>
      <dsp:spPr>
        <a:xfrm>
          <a:off x="3130210" y="1598037"/>
          <a:ext cx="1272320" cy="1272320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Social Media</a:t>
          </a:r>
          <a:endParaRPr lang="en-DE" sz="1300" kern="1200" dirty="0"/>
        </a:p>
      </dsp:txBody>
      <dsp:txXfrm>
        <a:off x="3316537" y="1784364"/>
        <a:ext cx="899666" cy="899666"/>
      </dsp:txXfrm>
    </dsp:sp>
    <dsp:sp modelId="{46425910-43DE-C24E-828A-319CE20202EA}">
      <dsp:nvSpPr>
        <dsp:cNvPr id="0" name=""/>
        <dsp:cNvSpPr/>
      </dsp:nvSpPr>
      <dsp:spPr>
        <a:xfrm rot="5400000">
          <a:off x="2095687" y="2772488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128517" y="2809307"/>
        <a:ext cx="153208" cy="208949"/>
      </dsp:txXfrm>
    </dsp:sp>
    <dsp:sp modelId="{D22A1B1C-5B96-F148-B268-F21156DF5061}">
      <dsp:nvSpPr>
        <dsp:cNvPr id="0" name=""/>
        <dsp:cNvSpPr/>
      </dsp:nvSpPr>
      <dsp:spPr>
        <a:xfrm>
          <a:off x="1568961" y="3159286"/>
          <a:ext cx="1272320" cy="1272320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Physical Locations</a:t>
          </a:r>
          <a:endParaRPr lang="en-DE" sz="1300" kern="1200" dirty="0"/>
        </a:p>
      </dsp:txBody>
      <dsp:txXfrm>
        <a:off x="1755288" y="3345613"/>
        <a:ext cx="899666" cy="899666"/>
      </dsp:txXfrm>
    </dsp:sp>
    <dsp:sp modelId="{16E317A5-9052-604F-AC96-2C80084197DF}">
      <dsp:nvSpPr>
        <dsp:cNvPr id="0" name=""/>
        <dsp:cNvSpPr/>
      </dsp:nvSpPr>
      <dsp:spPr>
        <a:xfrm rot="10800000">
          <a:off x="1383273" y="2060073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448933" y="2129722"/>
        <a:ext cx="153208" cy="208949"/>
      </dsp:txXfrm>
    </dsp:sp>
    <dsp:sp modelId="{F9F092CB-0D6B-8E43-A8C0-17DA5DF0C5FF}">
      <dsp:nvSpPr>
        <dsp:cNvPr id="0" name=""/>
        <dsp:cNvSpPr/>
      </dsp:nvSpPr>
      <dsp:spPr>
        <a:xfrm>
          <a:off x="7712" y="1598037"/>
          <a:ext cx="1272320" cy="127232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/>
            <a:t>Call </a:t>
          </a:r>
          <a:r>
            <a:rPr lang="en-US" sz="1300" b="1" kern="1200" dirty="0" err="1"/>
            <a:t>Centres</a:t>
          </a:r>
          <a:endParaRPr lang="en-DE" sz="1300" kern="1200" dirty="0"/>
        </a:p>
      </dsp:txBody>
      <dsp:txXfrm>
        <a:off x="194039" y="1784364"/>
        <a:ext cx="899666" cy="89966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692992" y="1722068"/>
          <a:ext cx="1024258" cy="102425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300" b="0" kern="1200" dirty="0"/>
            <a:t>Direct </a:t>
          </a:r>
          <a:r>
            <a:rPr lang="nl-NL" sz="1300" b="0" kern="1200" dirty="0" err="1"/>
            <a:t>Channels</a:t>
          </a:r>
          <a:endParaRPr lang="en-DE" sz="1300" kern="1200" dirty="0"/>
        </a:p>
      </dsp:txBody>
      <dsp:txXfrm>
        <a:off x="1842991" y="1872067"/>
        <a:ext cx="724260" cy="724260"/>
      </dsp:txXfrm>
    </dsp:sp>
    <dsp:sp modelId="{8C189818-31B3-A14C-9F8E-86F8D3516A39}">
      <dsp:nvSpPr>
        <dsp:cNvPr id="0" name=""/>
        <dsp:cNvSpPr/>
      </dsp:nvSpPr>
      <dsp:spPr>
        <a:xfrm rot="16200000">
          <a:off x="2095687" y="1347659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128517" y="1450138"/>
        <a:ext cx="153208" cy="208949"/>
      </dsp:txXfrm>
    </dsp:sp>
    <dsp:sp modelId="{33AE45FE-2802-6A42-ACE8-A7040CED4011}">
      <dsp:nvSpPr>
        <dsp:cNvPr id="0" name=""/>
        <dsp:cNvSpPr/>
      </dsp:nvSpPr>
      <dsp:spPr>
        <a:xfrm>
          <a:off x="1568961" y="36788"/>
          <a:ext cx="1272320" cy="127232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Company Websites</a:t>
          </a:r>
          <a:endParaRPr lang="en-DE" sz="1300" kern="1200" dirty="0"/>
        </a:p>
      </dsp:txBody>
      <dsp:txXfrm>
        <a:off x="1755288" y="223115"/>
        <a:ext cx="899666" cy="899666"/>
      </dsp:txXfrm>
    </dsp:sp>
    <dsp:sp modelId="{724178F7-FE35-7B43-B051-717442DEBDBC}">
      <dsp:nvSpPr>
        <dsp:cNvPr id="0" name=""/>
        <dsp:cNvSpPr/>
      </dsp:nvSpPr>
      <dsp:spPr>
        <a:xfrm>
          <a:off x="2808102" y="2060073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808102" y="2129722"/>
        <a:ext cx="153208" cy="208949"/>
      </dsp:txXfrm>
    </dsp:sp>
    <dsp:sp modelId="{2F9AB5B6-8516-954C-929D-9DFBF2DDEBBE}">
      <dsp:nvSpPr>
        <dsp:cNvPr id="0" name=""/>
        <dsp:cNvSpPr/>
      </dsp:nvSpPr>
      <dsp:spPr>
        <a:xfrm>
          <a:off x="3130210" y="1598037"/>
          <a:ext cx="1272320" cy="1272320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Social Media</a:t>
          </a:r>
          <a:endParaRPr lang="en-DE" sz="1300" kern="1200" dirty="0"/>
        </a:p>
      </dsp:txBody>
      <dsp:txXfrm>
        <a:off x="3316537" y="1784364"/>
        <a:ext cx="899666" cy="899666"/>
      </dsp:txXfrm>
    </dsp:sp>
    <dsp:sp modelId="{46425910-43DE-C24E-828A-319CE20202EA}">
      <dsp:nvSpPr>
        <dsp:cNvPr id="0" name=""/>
        <dsp:cNvSpPr/>
      </dsp:nvSpPr>
      <dsp:spPr>
        <a:xfrm rot="5400000">
          <a:off x="2095687" y="2772488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128517" y="2809307"/>
        <a:ext cx="153208" cy="208949"/>
      </dsp:txXfrm>
    </dsp:sp>
    <dsp:sp modelId="{D22A1B1C-5B96-F148-B268-F21156DF5061}">
      <dsp:nvSpPr>
        <dsp:cNvPr id="0" name=""/>
        <dsp:cNvSpPr/>
      </dsp:nvSpPr>
      <dsp:spPr>
        <a:xfrm>
          <a:off x="1568961" y="3159286"/>
          <a:ext cx="1272320" cy="1272320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Physical Locations</a:t>
          </a:r>
          <a:endParaRPr lang="en-DE" sz="1300" kern="1200" dirty="0"/>
        </a:p>
      </dsp:txBody>
      <dsp:txXfrm>
        <a:off x="1755288" y="3345613"/>
        <a:ext cx="899666" cy="899666"/>
      </dsp:txXfrm>
    </dsp:sp>
    <dsp:sp modelId="{16E317A5-9052-604F-AC96-2C80084197DF}">
      <dsp:nvSpPr>
        <dsp:cNvPr id="0" name=""/>
        <dsp:cNvSpPr/>
      </dsp:nvSpPr>
      <dsp:spPr>
        <a:xfrm rot="10800000">
          <a:off x="1383273" y="2060073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448933" y="2129722"/>
        <a:ext cx="153208" cy="208949"/>
      </dsp:txXfrm>
    </dsp:sp>
    <dsp:sp modelId="{F9F092CB-0D6B-8E43-A8C0-17DA5DF0C5FF}">
      <dsp:nvSpPr>
        <dsp:cNvPr id="0" name=""/>
        <dsp:cNvSpPr/>
      </dsp:nvSpPr>
      <dsp:spPr>
        <a:xfrm>
          <a:off x="7712" y="1598037"/>
          <a:ext cx="1272320" cy="127232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/>
            <a:t>Call </a:t>
          </a:r>
          <a:r>
            <a:rPr lang="en-US" sz="1300" b="1" kern="1200" dirty="0" err="1"/>
            <a:t>Centres</a:t>
          </a:r>
          <a:endParaRPr lang="en-DE" sz="1300" kern="1200" dirty="0"/>
        </a:p>
      </dsp:txBody>
      <dsp:txXfrm>
        <a:off x="194039" y="1784364"/>
        <a:ext cx="899666" cy="89966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692992" y="1722068"/>
          <a:ext cx="1024258" cy="102425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300" b="0" kern="1200" dirty="0"/>
            <a:t>Direct </a:t>
          </a:r>
          <a:r>
            <a:rPr lang="nl-NL" sz="1300" b="0" kern="1200" dirty="0" err="1"/>
            <a:t>Channels</a:t>
          </a:r>
          <a:endParaRPr lang="en-DE" sz="1300" kern="1200" dirty="0"/>
        </a:p>
      </dsp:txBody>
      <dsp:txXfrm>
        <a:off x="1842991" y="1872067"/>
        <a:ext cx="724260" cy="724260"/>
      </dsp:txXfrm>
    </dsp:sp>
    <dsp:sp modelId="{8C189818-31B3-A14C-9F8E-86F8D3516A39}">
      <dsp:nvSpPr>
        <dsp:cNvPr id="0" name=""/>
        <dsp:cNvSpPr/>
      </dsp:nvSpPr>
      <dsp:spPr>
        <a:xfrm rot="16200000">
          <a:off x="2095687" y="1347659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128517" y="1450138"/>
        <a:ext cx="153208" cy="208949"/>
      </dsp:txXfrm>
    </dsp:sp>
    <dsp:sp modelId="{33AE45FE-2802-6A42-ACE8-A7040CED4011}">
      <dsp:nvSpPr>
        <dsp:cNvPr id="0" name=""/>
        <dsp:cNvSpPr/>
      </dsp:nvSpPr>
      <dsp:spPr>
        <a:xfrm>
          <a:off x="1568961" y="36788"/>
          <a:ext cx="1272320" cy="127232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Company Websites</a:t>
          </a:r>
          <a:endParaRPr lang="en-DE" sz="1300" kern="1200" dirty="0"/>
        </a:p>
      </dsp:txBody>
      <dsp:txXfrm>
        <a:off x="1755288" y="223115"/>
        <a:ext cx="899666" cy="899666"/>
      </dsp:txXfrm>
    </dsp:sp>
    <dsp:sp modelId="{724178F7-FE35-7B43-B051-717442DEBDBC}">
      <dsp:nvSpPr>
        <dsp:cNvPr id="0" name=""/>
        <dsp:cNvSpPr/>
      </dsp:nvSpPr>
      <dsp:spPr>
        <a:xfrm>
          <a:off x="2808102" y="2060073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808102" y="2129722"/>
        <a:ext cx="153208" cy="208949"/>
      </dsp:txXfrm>
    </dsp:sp>
    <dsp:sp modelId="{2F9AB5B6-8516-954C-929D-9DFBF2DDEBBE}">
      <dsp:nvSpPr>
        <dsp:cNvPr id="0" name=""/>
        <dsp:cNvSpPr/>
      </dsp:nvSpPr>
      <dsp:spPr>
        <a:xfrm>
          <a:off x="3130210" y="1598037"/>
          <a:ext cx="1272320" cy="1272320"/>
        </a:xfrm>
        <a:prstGeom prst="ellipse">
          <a:avLst/>
        </a:prstGeom>
        <a:solidFill>
          <a:schemeClr val="accent5">
            <a:hueOff val="4040998"/>
            <a:satOff val="8430"/>
            <a:lumOff val="33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Social Media</a:t>
          </a:r>
          <a:endParaRPr lang="en-DE" sz="1300" kern="1200" dirty="0"/>
        </a:p>
      </dsp:txBody>
      <dsp:txXfrm>
        <a:off x="3316537" y="1784364"/>
        <a:ext cx="899666" cy="899666"/>
      </dsp:txXfrm>
    </dsp:sp>
    <dsp:sp modelId="{46425910-43DE-C24E-828A-319CE20202EA}">
      <dsp:nvSpPr>
        <dsp:cNvPr id="0" name=""/>
        <dsp:cNvSpPr/>
      </dsp:nvSpPr>
      <dsp:spPr>
        <a:xfrm rot="5400000">
          <a:off x="2095687" y="2772488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128517" y="2809307"/>
        <a:ext cx="153208" cy="208949"/>
      </dsp:txXfrm>
    </dsp:sp>
    <dsp:sp modelId="{D22A1B1C-5B96-F148-B268-F21156DF5061}">
      <dsp:nvSpPr>
        <dsp:cNvPr id="0" name=""/>
        <dsp:cNvSpPr/>
      </dsp:nvSpPr>
      <dsp:spPr>
        <a:xfrm>
          <a:off x="1568961" y="3159286"/>
          <a:ext cx="1272320" cy="1272320"/>
        </a:xfrm>
        <a:prstGeom prst="ellipse">
          <a:avLst/>
        </a:prstGeom>
        <a:solidFill>
          <a:schemeClr val="accent5">
            <a:hueOff val="8081996"/>
            <a:satOff val="16859"/>
            <a:lumOff val="66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i="0" u="none" kern="1200" dirty="0"/>
            <a:t>Physical Locations</a:t>
          </a:r>
          <a:endParaRPr lang="en-DE" sz="1300" kern="1200" dirty="0"/>
        </a:p>
      </dsp:txBody>
      <dsp:txXfrm>
        <a:off x="1755288" y="3345613"/>
        <a:ext cx="899666" cy="899666"/>
      </dsp:txXfrm>
    </dsp:sp>
    <dsp:sp modelId="{16E317A5-9052-604F-AC96-2C80084197DF}">
      <dsp:nvSpPr>
        <dsp:cNvPr id="0" name=""/>
        <dsp:cNvSpPr/>
      </dsp:nvSpPr>
      <dsp:spPr>
        <a:xfrm rot="10800000">
          <a:off x="1383273" y="2060073"/>
          <a:ext cx="218868" cy="348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448933" y="2129722"/>
        <a:ext cx="153208" cy="208949"/>
      </dsp:txXfrm>
    </dsp:sp>
    <dsp:sp modelId="{F9F092CB-0D6B-8E43-A8C0-17DA5DF0C5FF}">
      <dsp:nvSpPr>
        <dsp:cNvPr id="0" name=""/>
        <dsp:cNvSpPr/>
      </dsp:nvSpPr>
      <dsp:spPr>
        <a:xfrm>
          <a:off x="7712" y="1598037"/>
          <a:ext cx="1272320" cy="127232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/>
            <a:t>Call </a:t>
          </a:r>
          <a:r>
            <a:rPr lang="en-US" sz="1300" b="1" kern="1200" dirty="0" err="1"/>
            <a:t>Centres</a:t>
          </a:r>
          <a:endParaRPr lang="en-DE" sz="1300" kern="1200" dirty="0"/>
        </a:p>
      </dsp:txBody>
      <dsp:txXfrm>
        <a:off x="194039" y="1784364"/>
        <a:ext cx="899666" cy="8996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25-07-2025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25-07-2025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25-07-2025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3600" dirty="0"/>
              <a:t>Availability Management in </a:t>
            </a:r>
            <a:r>
              <a:rPr lang="nl-NL" sz="3600" dirty="0" err="1"/>
              <a:t>Tourism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/>
              <a:t>Abdou| </a:t>
            </a:r>
            <a:r>
              <a:rPr lang="nl-NL" dirty="0"/>
              <a:t>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Index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Distribution </a:t>
            </a:r>
            <a:r>
              <a:rPr lang="nl-NL" dirty="0" err="1"/>
              <a:t>Channels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 err="1"/>
              <a:t>Intermediaries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Managing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Destribution</a:t>
            </a:r>
            <a:r>
              <a:rPr lang="nl-NL" dirty="0"/>
              <a:t> </a:t>
            </a:r>
            <a:r>
              <a:rPr lang="nl-NL" dirty="0" err="1"/>
              <a:t>Costs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1026" name="Picture 2" descr="Top Global Tourism Trends for 2024: Travel's New Golden Era">
            <a:extLst>
              <a:ext uri="{FF2B5EF4-FFF2-40B4-BE49-F238E27FC236}">
                <a16:creationId xmlns:a16="http://schemas.microsoft.com/office/drawing/2014/main" id="{77151990-9A4C-D7F0-4927-DF34277BE994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47" r="2454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D5979BB-237A-3FAA-DFFE-48C05CA4ED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770"/>
            <a:ext cx="12198350" cy="6380704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5964D2-19D0-FE23-102D-A22E4FFF5A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4FFFA90-76E3-6847-79F7-848203E878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935"/>
            <a:ext cx="12198350" cy="638070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2C0559E-4E49-004B-B677-9F8548F89975}"/>
              </a:ext>
            </a:extLst>
          </p:cNvPr>
          <p:cNvSpPr txBox="1"/>
          <p:nvPr/>
        </p:nvSpPr>
        <p:spPr>
          <a:xfrm>
            <a:off x="482551" y="1124744"/>
            <a:ext cx="72008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4000" b="1" dirty="0">
                <a:solidFill>
                  <a:schemeClr val="bg1"/>
                </a:solidFill>
              </a:rPr>
              <a:t>1- DISTRIBUTION CHANNELS IN TOURISM</a:t>
            </a:r>
          </a:p>
        </p:txBody>
      </p:sp>
    </p:spTree>
    <p:extLst>
      <p:ext uri="{BB962C8B-B14F-4D97-AF65-F5344CB8AC3E}">
        <p14:creationId xmlns:p14="http://schemas.microsoft.com/office/powerpoint/2010/main" val="3715716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Distribution </a:t>
            </a:r>
            <a:r>
              <a:rPr lang="nl-NL" dirty="0" err="1"/>
              <a:t>Channels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They</a:t>
            </a:r>
            <a:r>
              <a:rPr lang="nl-NL" b="0" dirty="0"/>
              <a:t> </a:t>
            </a:r>
            <a:r>
              <a:rPr lang="nl-NL" b="0" dirty="0" err="1"/>
              <a:t>refer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pathways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which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products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services are </a:t>
            </a:r>
            <a:r>
              <a:rPr lang="nl-NL" b="0" dirty="0" err="1"/>
              <a:t>offered</a:t>
            </a:r>
            <a:r>
              <a:rPr lang="nl-NL" b="0" dirty="0"/>
              <a:t>, </a:t>
            </a:r>
            <a:r>
              <a:rPr lang="nl-NL" b="0" dirty="0" err="1"/>
              <a:t>delivered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sold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consumers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Also</a:t>
            </a:r>
            <a:r>
              <a:rPr lang="nl-NL" dirty="0"/>
              <a:t> </a:t>
            </a:r>
            <a:r>
              <a:rPr lang="nl-NL" dirty="0" err="1"/>
              <a:t>Known</a:t>
            </a:r>
            <a:r>
              <a:rPr lang="nl-NL" dirty="0"/>
              <a:t> As:</a:t>
            </a:r>
          </a:p>
          <a:p>
            <a:pPr lvl="3"/>
            <a:r>
              <a:rPr lang="nl-NL" b="0" dirty="0"/>
              <a:t>- "The Chain of Distribution"</a:t>
            </a:r>
          </a:p>
          <a:p>
            <a:pPr lvl="3"/>
            <a:r>
              <a:rPr lang="nl-NL" b="0" dirty="0"/>
              <a:t>- A system </a:t>
            </a:r>
            <a:r>
              <a:rPr lang="nl-NL" b="0" dirty="0" err="1"/>
              <a:t>linking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providers </a:t>
            </a:r>
            <a:r>
              <a:rPr lang="nl-NL" b="0" dirty="0" err="1"/>
              <a:t>to</a:t>
            </a:r>
            <a:r>
              <a:rPr lang="nl-NL" b="0" dirty="0"/>
              <a:t> end </a:t>
            </a:r>
            <a:r>
              <a:rPr lang="nl-NL" b="0" dirty="0" err="1"/>
              <a:t>consumers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various</a:t>
            </a:r>
            <a:r>
              <a:rPr lang="nl-NL" b="0" dirty="0"/>
              <a:t> </a:t>
            </a:r>
            <a:r>
              <a:rPr lang="nl-NL" b="0" dirty="0" err="1"/>
              <a:t>intermediaries</a:t>
            </a:r>
            <a:r>
              <a:rPr lang="nl-NL" b="0" dirty="0"/>
              <a:t>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774204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Distribution </a:t>
            </a:r>
            <a:r>
              <a:rPr lang="nl-NL" dirty="0" err="1"/>
              <a:t>Channels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 err="1"/>
              <a:t>What</a:t>
            </a:r>
            <a:r>
              <a:rPr lang="nl-NL" b="0" dirty="0"/>
              <a:t> It </a:t>
            </a:r>
            <a:r>
              <a:rPr lang="nl-NL" b="0" dirty="0" err="1"/>
              <a:t>Describes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location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availability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offering</a:t>
            </a:r>
            <a:endParaRPr lang="nl-NL" b="0" dirty="0"/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methods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platforms </a:t>
            </a:r>
            <a:r>
              <a:rPr lang="nl-NL" b="0" dirty="0" err="1"/>
              <a:t>used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reach</a:t>
            </a:r>
            <a:r>
              <a:rPr lang="nl-NL" b="0" dirty="0"/>
              <a:t> </a:t>
            </a:r>
            <a:r>
              <a:rPr lang="nl-NL" b="0" dirty="0" err="1"/>
              <a:t>consumers</a:t>
            </a:r>
            <a:endParaRPr lang="nl-NL" b="0" dirty="0"/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intermediaries</a:t>
            </a:r>
            <a:r>
              <a:rPr lang="nl-NL" b="0" dirty="0"/>
              <a:t> </a:t>
            </a:r>
            <a:r>
              <a:rPr lang="nl-NL" b="0" dirty="0" err="1"/>
              <a:t>involved</a:t>
            </a:r>
            <a:r>
              <a:rPr lang="nl-NL" b="0" dirty="0"/>
              <a:t> in </a:t>
            </a:r>
            <a:r>
              <a:rPr lang="nl-NL" b="0" dirty="0" err="1"/>
              <a:t>connecting</a:t>
            </a:r>
            <a:r>
              <a:rPr lang="nl-NL" b="0" dirty="0"/>
              <a:t> </a:t>
            </a:r>
            <a:r>
              <a:rPr lang="nl-NL" b="0" dirty="0" err="1"/>
              <a:t>supply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r>
              <a:rPr lang="en-GB" b="0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BD5518C-74C6-D400-E15A-A73AB518B73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52351347"/>
              </p:ext>
            </p:extLst>
          </p:nvPr>
        </p:nvGraphicFramePr>
        <p:xfrm>
          <a:off x="6387207" y="2348880"/>
          <a:ext cx="5490468" cy="36994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46374808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Distribution </a:t>
            </a:r>
            <a:r>
              <a:rPr lang="nl-NL" dirty="0" err="1"/>
              <a:t>Channels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In </a:t>
            </a:r>
            <a:r>
              <a:rPr lang="nl-NL" dirty="0" err="1"/>
              <a:t>the</a:t>
            </a:r>
            <a:r>
              <a:rPr lang="nl-NL" dirty="0"/>
              <a:t> manufacturing </a:t>
            </a:r>
            <a:r>
              <a:rPr lang="nl-NL" dirty="0" err="1"/>
              <a:t>Industry</a:t>
            </a:r>
            <a:endParaRPr lang="nl-NL" dirty="0"/>
          </a:p>
          <a:p>
            <a:pPr lvl="3"/>
            <a:r>
              <a:rPr lang="nl-NL" b="0" dirty="0"/>
              <a:t>- Distribution </a:t>
            </a:r>
            <a:r>
              <a:rPr lang="nl-NL" b="0" dirty="0" err="1"/>
              <a:t>channels</a:t>
            </a:r>
            <a:r>
              <a:rPr lang="nl-NL" b="0" dirty="0"/>
              <a:t> move </a:t>
            </a:r>
            <a:r>
              <a:rPr lang="nl-NL" b="0" dirty="0" err="1"/>
              <a:t>tangible</a:t>
            </a:r>
            <a:r>
              <a:rPr lang="nl-NL" b="0" dirty="0"/>
              <a:t> </a:t>
            </a:r>
            <a:r>
              <a:rPr lang="nl-NL" b="0" dirty="0" err="1"/>
              <a:t>goods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manufacturer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consumer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They</a:t>
            </a:r>
            <a:r>
              <a:rPr lang="nl-NL" b="0" dirty="0"/>
              <a:t> move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consumer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supplier</a:t>
            </a:r>
            <a:r>
              <a:rPr lang="nl-NL" b="0" dirty="0"/>
              <a:t> 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21590D-2298-6D30-1A39-04E357438E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8695" y="3710693"/>
            <a:ext cx="10259185" cy="2550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57644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Distribution </a:t>
            </a:r>
            <a:r>
              <a:rPr lang="nl-NL" dirty="0" err="1"/>
              <a:t>Channels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1.1. Traditional Distribution of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Products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products</a:t>
            </a:r>
            <a:r>
              <a:rPr lang="nl-NL" b="0" dirty="0"/>
              <a:t> are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sold</a:t>
            </a:r>
            <a:r>
              <a:rPr lang="nl-NL" b="0" dirty="0"/>
              <a:t> </a:t>
            </a:r>
            <a:r>
              <a:rPr lang="nl-NL" b="0" dirty="0" err="1"/>
              <a:t>directly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suppliers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Instead</a:t>
            </a:r>
            <a:r>
              <a:rPr lang="nl-NL" b="0" dirty="0"/>
              <a:t>, </a:t>
            </a:r>
            <a:r>
              <a:rPr lang="nl-NL" b="0" dirty="0" err="1"/>
              <a:t>they</a:t>
            </a:r>
            <a:r>
              <a:rPr lang="nl-NL" b="0" dirty="0"/>
              <a:t> move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intermediaries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Main</a:t>
            </a:r>
            <a:r>
              <a:rPr lang="nl-NL" dirty="0"/>
              <a:t> Types of </a:t>
            </a:r>
            <a:r>
              <a:rPr lang="nl-NL" dirty="0" err="1"/>
              <a:t>Intermediaries</a:t>
            </a:r>
            <a:endParaRPr lang="nl-NL" dirty="0"/>
          </a:p>
          <a:p>
            <a:pPr lvl="3"/>
            <a:r>
              <a:rPr lang="nl-NL" dirty="0" err="1"/>
              <a:t>Wholesalers</a:t>
            </a:r>
            <a:r>
              <a:rPr lang="nl-NL" dirty="0"/>
              <a:t> (Tour Operators):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Consolidate</a:t>
            </a:r>
            <a:r>
              <a:rPr lang="nl-NL" b="0" dirty="0"/>
              <a:t> different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products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Create</a:t>
            </a:r>
            <a:r>
              <a:rPr lang="nl-NL" b="0" dirty="0"/>
              <a:t> packages </a:t>
            </a:r>
            <a:r>
              <a:rPr lang="nl-NL" b="0" dirty="0" err="1"/>
              <a:t>tailored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specific</a:t>
            </a:r>
            <a:r>
              <a:rPr lang="nl-NL" b="0" dirty="0"/>
              <a:t> </a:t>
            </a:r>
            <a:r>
              <a:rPr lang="nl-NL" b="0" dirty="0" err="1"/>
              <a:t>markets</a:t>
            </a:r>
            <a:endParaRPr lang="nl-NL" b="0" dirty="0"/>
          </a:p>
          <a:p>
            <a:pPr lvl="3"/>
            <a:r>
              <a:rPr lang="nl-NL" dirty="0"/>
              <a:t>Retailers (Travel </a:t>
            </a:r>
            <a:r>
              <a:rPr lang="nl-NL" dirty="0" err="1"/>
              <a:t>Agents</a:t>
            </a:r>
            <a:r>
              <a:rPr lang="nl-NL" dirty="0"/>
              <a:t>):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Sell</a:t>
            </a:r>
            <a:r>
              <a:rPr lang="nl-NL" b="0" dirty="0"/>
              <a:t> packages or </a:t>
            </a:r>
            <a:r>
              <a:rPr lang="nl-NL" b="0" dirty="0" err="1"/>
              <a:t>individual</a:t>
            </a:r>
            <a:r>
              <a:rPr lang="nl-NL" b="0" dirty="0"/>
              <a:t> services </a:t>
            </a:r>
            <a:r>
              <a:rPr lang="nl-NL" b="0" dirty="0" err="1"/>
              <a:t>to</a:t>
            </a:r>
            <a:r>
              <a:rPr lang="nl-NL" b="0" dirty="0"/>
              <a:t> end-</a:t>
            </a:r>
            <a:r>
              <a:rPr lang="nl-NL" b="0" dirty="0" err="1"/>
              <a:t>consumers</a:t>
            </a:r>
            <a:endParaRPr lang="nl-NL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A8A2E4-8E36-6E92-AC05-CF3654D196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979" y="2348880"/>
            <a:ext cx="6126085" cy="410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117673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Distribution </a:t>
            </a:r>
            <a:r>
              <a:rPr lang="nl-NL" dirty="0" err="1"/>
              <a:t>Channels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1.2- Level of Distribution </a:t>
            </a:r>
            <a:r>
              <a:rPr lang="nl-NL" dirty="0" err="1"/>
              <a:t>Channels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One</a:t>
            </a:r>
            <a:r>
              <a:rPr lang="nl-NL" dirty="0"/>
              <a:t>-Level Channel:</a:t>
            </a:r>
          </a:p>
          <a:p>
            <a:pPr lvl="3"/>
            <a:r>
              <a:rPr lang="nl-NL" b="0" dirty="0"/>
              <a:t>- Direct </a:t>
            </a:r>
            <a:r>
              <a:rPr lang="nl-NL" b="0" dirty="0" err="1"/>
              <a:t>connection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supplier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customer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Two</a:t>
            </a:r>
            <a:r>
              <a:rPr lang="nl-NL" dirty="0"/>
              <a:t>-Level Channel: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Involves</a:t>
            </a:r>
            <a:r>
              <a:rPr lang="nl-NL" b="0" dirty="0"/>
              <a:t> </a:t>
            </a:r>
            <a:r>
              <a:rPr lang="nl-NL" b="0" dirty="0" err="1"/>
              <a:t>one</a:t>
            </a:r>
            <a:r>
              <a:rPr lang="nl-NL" b="0" dirty="0"/>
              <a:t> </a:t>
            </a:r>
            <a:r>
              <a:rPr lang="nl-NL" b="0" dirty="0" err="1"/>
              <a:t>intermediary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Three-Level Channel: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Involves</a:t>
            </a:r>
            <a:r>
              <a:rPr lang="nl-NL" b="0" dirty="0"/>
              <a:t> multiple </a:t>
            </a:r>
            <a:r>
              <a:rPr lang="nl-NL" b="0" dirty="0" err="1"/>
              <a:t>intermediaries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6B2B77-3F1C-32F7-5A68-580E591CD4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765" y="2015105"/>
            <a:ext cx="5063298" cy="44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10218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Destination Germany">
            <a:extLst>
              <a:ext uri="{FF2B5EF4-FFF2-40B4-BE49-F238E27FC236}">
                <a16:creationId xmlns:a16="http://schemas.microsoft.com/office/drawing/2014/main" id="{665BFF2A-0D9C-BD2C-DD25-6A6B8C9400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170"/>
            <a:ext cx="12198350" cy="6402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F973BF-84C9-4CFC-13D0-637701D189D4}"/>
              </a:ext>
            </a:extLst>
          </p:cNvPr>
          <p:cNvSpPr txBox="1"/>
          <p:nvPr/>
        </p:nvSpPr>
        <p:spPr>
          <a:xfrm>
            <a:off x="698575" y="620688"/>
            <a:ext cx="734481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3600" b="1" dirty="0">
                <a:solidFill>
                  <a:schemeClr val="bg1"/>
                </a:solidFill>
              </a:rPr>
              <a:t>2- INTERMEDIARIES IN TOURISM</a:t>
            </a:r>
          </a:p>
        </p:txBody>
      </p:sp>
    </p:spTree>
    <p:extLst>
      <p:ext uri="{BB962C8B-B14F-4D97-AF65-F5344CB8AC3E}">
        <p14:creationId xmlns:p14="http://schemas.microsoft.com/office/powerpoint/2010/main" val="2263065002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Intermediaries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b="0" dirty="0" err="1"/>
              <a:t>There</a:t>
            </a:r>
            <a:r>
              <a:rPr lang="nl-NL" b="0" dirty="0"/>
              <a:t> is a </a:t>
            </a:r>
            <a:r>
              <a:rPr lang="nl-NL" b="0" dirty="0" err="1"/>
              <a:t>wide</a:t>
            </a:r>
            <a:r>
              <a:rPr lang="nl-NL" b="0" dirty="0"/>
              <a:t> range of </a:t>
            </a:r>
            <a:r>
              <a:rPr lang="nl-NL" b="0" dirty="0" err="1"/>
              <a:t>intermediaries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suppliers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consumers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They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classified</a:t>
            </a:r>
            <a:r>
              <a:rPr lang="nl-NL" dirty="0"/>
              <a:t> </a:t>
            </a:r>
            <a:r>
              <a:rPr lang="nl-NL" dirty="0" err="1"/>
              <a:t>into</a:t>
            </a:r>
            <a:r>
              <a:rPr lang="nl-NL" dirty="0"/>
              <a:t>:</a:t>
            </a:r>
          </a:p>
          <a:p>
            <a:pPr lvl="3"/>
            <a:r>
              <a:rPr lang="nl-NL" dirty="0"/>
              <a:t>Indirect </a:t>
            </a:r>
            <a:r>
              <a:rPr lang="nl-NL" dirty="0" err="1"/>
              <a:t>Channels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</a:t>
            </a:r>
            <a:r>
              <a:rPr lang="nl-NL" b="0" dirty="0"/>
              <a:t> of </a:t>
            </a:r>
            <a:r>
              <a:rPr lang="nl-NL" b="0" dirty="0" err="1"/>
              <a:t>intermediaries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reach</a:t>
            </a:r>
            <a:r>
              <a:rPr lang="nl-NL" b="0" dirty="0"/>
              <a:t> </a:t>
            </a:r>
            <a:r>
              <a:rPr lang="nl-NL" b="0" dirty="0" err="1"/>
              <a:t>consumers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Often</a:t>
            </a:r>
            <a:r>
              <a:rPr lang="nl-NL" b="0" dirty="0"/>
              <a:t> more personal </a:t>
            </a:r>
            <a:r>
              <a:rPr lang="nl-NL" b="0" dirty="0" err="1"/>
              <a:t>interactions</a:t>
            </a:r>
            <a:endParaRPr lang="en-GB" b="0" dirty="0"/>
          </a:p>
          <a:p>
            <a:pPr lvl="3"/>
            <a:endParaRPr lang="nl-NL" dirty="0"/>
          </a:p>
          <a:p>
            <a:pPr lvl="3"/>
            <a:r>
              <a:rPr lang="nl-NL" dirty="0"/>
              <a:t>Direct </a:t>
            </a:r>
            <a:r>
              <a:rPr lang="nl-NL" dirty="0" err="1"/>
              <a:t>Channels</a:t>
            </a:r>
            <a:endParaRPr lang="nl-NL" dirty="0"/>
          </a:p>
          <a:p>
            <a:pPr lvl="3"/>
            <a:r>
              <a:rPr lang="nl-NL" b="0" dirty="0"/>
              <a:t>- No </a:t>
            </a:r>
            <a:r>
              <a:rPr lang="nl-NL" b="0" dirty="0" err="1"/>
              <a:t>intermediaries</a:t>
            </a:r>
            <a:r>
              <a:rPr lang="nl-NL" b="0" dirty="0"/>
              <a:t>; </a:t>
            </a:r>
            <a:r>
              <a:rPr lang="nl-NL" b="0" dirty="0" err="1"/>
              <a:t>supplier</a:t>
            </a:r>
            <a:r>
              <a:rPr lang="nl-NL" b="0" dirty="0"/>
              <a:t> </a:t>
            </a:r>
            <a:r>
              <a:rPr lang="nl-NL" b="0" dirty="0" err="1"/>
              <a:t>sells</a:t>
            </a:r>
            <a:r>
              <a:rPr lang="nl-NL" b="0" dirty="0"/>
              <a:t> </a:t>
            </a:r>
            <a:r>
              <a:rPr lang="nl-NL" b="0" dirty="0" err="1"/>
              <a:t>directly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consumer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technology-driven</a:t>
            </a:r>
            <a:endParaRPr lang="nl-NL" b="0" dirty="0"/>
          </a:p>
          <a:p>
            <a:pPr lvl="3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F824EFED-6C69-1B6E-12A0-8AC2944C9ED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04845210"/>
              </p:ext>
            </p:extLst>
          </p:nvPr>
        </p:nvGraphicFramePr>
        <p:xfrm>
          <a:off x="6603230" y="2348880"/>
          <a:ext cx="5624583" cy="3461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72099039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Intermediaries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2.1 Indirect </a:t>
            </a:r>
            <a:r>
              <a:rPr lang="nl-NL" dirty="0" err="1"/>
              <a:t>Channels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A- Tour Operator</a:t>
            </a:r>
          </a:p>
          <a:p>
            <a:pPr lvl="2"/>
            <a:r>
              <a:rPr lang="nl-NL" dirty="0"/>
              <a:t>- Tour operators </a:t>
            </a:r>
            <a:r>
              <a:rPr lang="nl-NL" dirty="0" err="1"/>
              <a:t>assemble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package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components</a:t>
            </a:r>
            <a:r>
              <a:rPr lang="nl-NL" dirty="0"/>
              <a:t> of </a:t>
            </a:r>
          </a:p>
          <a:p>
            <a:pPr lvl="2"/>
            <a:r>
              <a:rPr lang="nl-NL" dirty="0"/>
              <a:t>a </a:t>
            </a:r>
            <a:r>
              <a:rPr lang="nl-NL" dirty="0" err="1"/>
              <a:t>holiday</a:t>
            </a:r>
            <a:r>
              <a:rPr lang="nl-NL" dirty="0"/>
              <a:t> </a:t>
            </a:r>
            <a:r>
              <a:rPr lang="nl-NL" dirty="0" err="1"/>
              <a:t>into</a:t>
            </a:r>
            <a:r>
              <a:rPr lang="nl-NL" dirty="0"/>
              <a:t> a single product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sold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consumers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912C424-9B14-4137-6B49-631477DF8E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25252777"/>
              </p:ext>
            </p:extLst>
          </p:nvPr>
        </p:nvGraphicFramePr>
        <p:xfrm>
          <a:off x="6963271" y="1715578"/>
          <a:ext cx="4698276" cy="4741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00623288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Intermediaries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Destination</a:t>
            </a:r>
            <a:r>
              <a:rPr lang="nl-NL" dirty="0"/>
              <a:t> Management Companies (DMC)</a:t>
            </a:r>
          </a:p>
          <a:p>
            <a:pPr lvl="2"/>
            <a:r>
              <a:rPr lang="nl-NL" dirty="0"/>
              <a:t>- A DMC is a “service professional company </a:t>
            </a:r>
            <a:r>
              <a:rPr lang="nl-NL" dirty="0" err="1"/>
              <a:t>with</a:t>
            </a:r>
            <a:r>
              <a:rPr lang="nl-NL" dirty="0"/>
              <a:t> a </a:t>
            </a:r>
            <a:r>
              <a:rPr lang="nl-NL" dirty="0" err="1"/>
              <a:t>wide</a:t>
            </a:r>
            <a:r>
              <a:rPr lang="nl-NL" dirty="0"/>
              <a:t> range of </a:t>
            </a:r>
          </a:p>
          <a:p>
            <a:pPr lvl="2"/>
            <a:r>
              <a:rPr lang="nl-NL" dirty="0" err="1"/>
              <a:t>knowledge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experience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conditions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</a:p>
          <a:p>
            <a:pPr lvl="2"/>
            <a:r>
              <a:rPr lang="nl-NL" dirty="0" err="1"/>
              <a:t>touristic</a:t>
            </a:r>
            <a:r>
              <a:rPr lang="nl-NL" dirty="0"/>
              <a:t> resources of a </a:t>
            </a:r>
            <a:r>
              <a:rPr lang="nl-NL" dirty="0" err="1"/>
              <a:t>region</a:t>
            </a:r>
            <a:r>
              <a:rPr lang="nl-NL" dirty="0"/>
              <a:t>”.</a:t>
            </a:r>
          </a:p>
          <a:p>
            <a:pPr lvl="2"/>
            <a:endParaRPr lang="nl-NL" dirty="0"/>
          </a:p>
          <a:p>
            <a:pPr lvl="2"/>
            <a:r>
              <a:rPr lang="nl-NL" dirty="0"/>
              <a:t>- The manage </a:t>
            </a:r>
            <a:r>
              <a:rPr lang="nl-NL" dirty="0" err="1"/>
              <a:t>all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arrangements</a:t>
            </a:r>
            <a:r>
              <a:rPr lang="nl-NL" dirty="0"/>
              <a:t> </a:t>
            </a:r>
            <a:r>
              <a:rPr lang="nl-NL" dirty="0" err="1"/>
              <a:t>upon</a:t>
            </a:r>
            <a:r>
              <a:rPr lang="nl-NL" dirty="0"/>
              <a:t> </a:t>
            </a:r>
            <a:r>
              <a:rPr lang="nl-NL" dirty="0" err="1"/>
              <a:t>arrival</a:t>
            </a:r>
            <a:r>
              <a:rPr lang="nl-NL" dirty="0"/>
              <a:t>.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912C424-9B14-4137-6B49-631477DF8E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12341592"/>
              </p:ext>
            </p:extLst>
          </p:nvPr>
        </p:nvGraphicFramePr>
        <p:xfrm>
          <a:off x="7784116" y="1966561"/>
          <a:ext cx="441024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31248711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Intermediaries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Retail Travel </a:t>
            </a:r>
            <a:r>
              <a:rPr lang="nl-NL" dirty="0" err="1"/>
              <a:t>Agents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They</a:t>
            </a:r>
            <a:r>
              <a:rPr lang="nl-NL" dirty="0"/>
              <a:t> </a:t>
            </a:r>
            <a:r>
              <a:rPr lang="nl-NL" dirty="0" err="1"/>
              <a:t>function</a:t>
            </a:r>
            <a:r>
              <a:rPr lang="nl-NL" dirty="0"/>
              <a:t> as </a:t>
            </a:r>
            <a:r>
              <a:rPr lang="nl-NL" dirty="0" err="1"/>
              <a:t>convenient</a:t>
            </a:r>
            <a:r>
              <a:rPr lang="nl-NL" dirty="0"/>
              <a:t> outlets </a:t>
            </a:r>
            <a:r>
              <a:rPr lang="nl-NL" dirty="0" err="1"/>
              <a:t>where</a:t>
            </a:r>
            <a:r>
              <a:rPr lang="nl-NL" dirty="0"/>
              <a:t> </a:t>
            </a:r>
            <a:r>
              <a:rPr lang="nl-NL" dirty="0" err="1"/>
              <a:t>holidays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</a:p>
          <a:p>
            <a:pPr lvl="2"/>
            <a:r>
              <a:rPr lang="nl-NL" dirty="0" err="1"/>
              <a:t>other</a:t>
            </a:r>
            <a:r>
              <a:rPr lang="nl-NL" dirty="0"/>
              <a:t> </a:t>
            </a:r>
            <a:r>
              <a:rPr lang="nl-NL" dirty="0" err="1"/>
              <a:t>travel-related</a:t>
            </a:r>
            <a:r>
              <a:rPr lang="nl-NL" dirty="0"/>
              <a:t> </a:t>
            </a:r>
            <a:r>
              <a:rPr lang="nl-NL" dirty="0" err="1"/>
              <a:t>offerings</a:t>
            </a:r>
            <a:r>
              <a:rPr lang="nl-NL" dirty="0"/>
              <a:t> </a:t>
            </a:r>
            <a:r>
              <a:rPr lang="nl-NL" dirty="0" err="1"/>
              <a:t>they</a:t>
            </a:r>
            <a:r>
              <a:rPr lang="nl-NL" dirty="0"/>
              <a:t> </a:t>
            </a:r>
            <a:r>
              <a:rPr lang="nl-NL" dirty="0" err="1"/>
              <a:t>supply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public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services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They</a:t>
            </a:r>
            <a:r>
              <a:rPr lang="nl-NL" dirty="0"/>
              <a:t> act as a source of information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Advice</a:t>
            </a:r>
            <a:r>
              <a:rPr lang="nl-NL" dirty="0"/>
              <a:t> on visa </a:t>
            </a:r>
            <a:r>
              <a:rPr lang="nl-NL" dirty="0" err="1"/>
              <a:t>applications</a:t>
            </a:r>
            <a:endParaRPr lang="nl-NL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Reservations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visitor</a:t>
            </a:r>
            <a:r>
              <a:rPr lang="nl-NL" dirty="0"/>
              <a:t> </a:t>
            </a:r>
            <a:r>
              <a:rPr lang="nl-NL" dirty="0" err="1"/>
              <a:t>attractions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entertainment </a:t>
            </a:r>
            <a:r>
              <a:rPr lang="nl-NL" dirty="0" err="1"/>
              <a:t>venues</a:t>
            </a:r>
            <a:endParaRPr lang="nl-NL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/>
              <a:t>Planning </a:t>
            </a:r>
            <a:r>
              <a:rPr lang="nl-NL" dirty="0" err="1"/>
              <a:t>itineraries</a:t>
            </a:r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912C424-9B14-4137-6B49-631477DF8E04}"/>
              </a:ext>
            </a:extLst>
          </p:cNvPr>
          <p:cNvGraphicFramePr/>
          <p:nvPr/>
        </p:nvGraphicFramePr>
        <p:xfrm>
          <a:off x="7784116" y="1966561"/>
          <a:ext cx="441024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17672675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Intermediaries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Retail Travel </a:t>
            </a:r>
            <a:r>
              <a:rPr lang="nl-NL" dirty="0" err="1"/>
              <a:t>Agents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They</a:t>
            </a:r>
            <a:r>
              <a:rPr lang="nl-NL" dirty="0"/>
              <a:t> </a:t>
            </a:r>
            <a:r>
              <a:rPr lang="nl-NL" dirty="0" err="1"/>
              <a:t>function</a:t>
            </a:r>
            <a:r>
              <a:rPr lang="nl-NL" dirty="0"/>
              <a:t> as </a:t>
            </a:r>
            <a:r>
              <a:rPr lang="nl-NL" dirty="0" err="1"/>
              <a:t>convenient</a:t>
            </a:r>
            <a:r>
              <a:rPr lang="nl-NL" dirty="0"/>
              <a:t> outlets </a:t>
            </a:r>
            <a:r>
              <a:rPr lang="nl-NL" dirty="0" err="1"/>
              <a:t>where</a:t>
            </a:r>
            <a:r>
              <a:rPr lang="nl-NL" dirty="0"/>
              <a:t> </a:t>
            </a:r>
            <a:r>
              <a:rPr lang="nl-NL" dirty="0" err="1"/>
              <a:t>holidays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</a:p>
          <a:p>
            <a:pPr lvl="2"/>
            <a:r>
              <a:rPr lang="nl-NL" dirty="0" err="1"/>
              <a:t>other</a:t>
            </a:r>
            <a:r>
              <a:rPr lang="nl-NL" dirty="0"/>
              <a:t> </a:t>
            </a:r>
            <a:r>
              <a:rPr lang="nl-NL" dirty="0" err="1"/>
              <a:t>travel-related</a:t>
            </a:r>
            <a:r>
              <a:rPr lang="nl-NL" dirty="0"/>
              <a:t> </a:t>
            </a:r>
            <a:r>
              <a:rPr lang="nl-NL" dirty="0" err="1"/>
              <a:t>offerings</a:t>
            </a:r>
            <a:r>
              <a:rPr lang="nl-NL" dirty="0"/>
              <a:t> </a:t>
            </a:r>
            <a:r>
              <a:rPr lang="nl-NL" dirty="0" err="1"/>
              <a:t>they</a:t>
            </a:r>
            <a:r>
              <a:rPr lang="nl-NL" dirty="0"/>
              <a:t> </a:t>
            </a:r>
            <a:r>
              <a:rPr lang="nl-NL" dirty="0" err="1"/>
              <a:t>supply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public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services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They</a:t>
            </a:r>
            <a:r>
              <a:rPr lang="nl-NL" dirty="0"/>
              <a:t> act as a source of information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Advice</a:t>
            </a:r>
            <a:r>
              <a:rPr lang="nl-NL" dirty="0"/>
              <a:t> on visa </a:t>
            </a:r>
            <a:r>
              <a:rPr lang="nl-NL" dirty="0" err="1"/>
              <a:t>applications</a:t>
            </a:r>
            <a:endParaRPr lang="nl-NL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Reservations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visitor</a:t>
            </a:r>
            <a:r>
              <a:rPr lang="nl-NL" dirty="0"/>
              <a:t> </a:t>
            </a:r>
            <a:r>
              <a:rPr lang="nl-NL" dirty="0" err="1"/>
              <a:t>attractions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entertainment </a:t>
            </a:r>
            <a:r>
              <a:rPr lang="nl-NL" dirty="0" err="1"/>
              <a:t>venues</a:t>
            </a:r>
            <a:endParaRPr lang="nl-NL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/>
              <a:t>Planning </a:t>
            </a:r>
            <a:r>
              <a:rPr lang="nl-NL" dirty="0" err="1"/>
              <a:t>itineraries</a:t>
            </a:r>
            <a:endParaRPr lang="nl-NL" dirty="0"/>
          </a:p>
          <a:p>
            <a:pPr marL="285750" lvl="2" indent="-285750">
              <a:buFont typeface="Wingdings" pitchFamily="2" charset="2"/>
              <a:buChar char="Ø"/>
            </a:pPr>
            <a:endParaRPr lang="nl-NL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nl-NL" b="1" dirty="0" err="1"/>
              <a:t>Examples</a:t>
            </a:r>
            <a:r>
              <a:rPr lang="nl-NL" b="1" dirty="0"/>
              <a:t> </a:t>
            </a:r>
            <a:r>
              <a:rPr lang="nl-NL" b="1" dirty="0" err="1"/>
              <a:t>include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Thomas Cook                - DERTOUR</a:t>
            </a:r>
          </a:p>
          <a:p>
            <a:pPr lvl="2"/>
            <a:r>
              <a:rPr lang="nl-NL" dirty="0"/>
              <a:t>- FTI </a:t>
            </a:r>
            <a:r>
              <a:rPr lang="nl-NL" dirty="0" err="1"/>
              <a:t>Touristik</a:t>
            </a:r>
            <a:r>
              <a:rPr lang="nl-NL" dirty="0"/>
              <a:t>                 - Tui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912C424-9B14-4137-6B49-631477DF8E04}"/>
              </a:ext>
            </a:extLst>
          </p:cNvPr>
          <p:cNvGraphicFramePr/>
          <p:nvPr/>
        </p:nvGraphicFramePr>
        <p:xfrm>
          <a:off x="7784116" y="1966561"/>
          <a:ext cx="441024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06228300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Intermediaries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D- Online Travel Agent</a:t>
            </a:r>
          </a:p>
          <a:p>
            <a:pPr lvl="2"/>
            <a:r>
              <a:rPr lang="nl-NL" dirty="0"/>
              <a:t>- Electronic retailers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operate</a:t>
            </a:r>
            <a:r>
              <a:rPr lang="nl-NL" dirty="0"/>
              <a:t> </a:t>
            </a:r>
            <a:r>
              <a:rPr lang="nl-NL" dirty="0" err="1"/>
              <a:t>entirely</a:t>
            </a:r>
            <a:r>
              <a:rPr lang="nl-NL" dirty="0"/>
              <a:t> online</a:t>
            </a:r>
          </a:p>
          <a:p>
            <a:pPr lvl="2"/>
            <a:r>
              <a:rPr lang="nl-NL" dirty="0"/>
              <a:t>- No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presence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Provide</a:t>
            </a:r>
            <a:r>
              <a:rPr lang="nl-NL" dirty="0"/>
              <a:t> a </a:t>
            </a:r>
            <a:r>
              <a:rPr lang="nl-NL" dirty="0" err="1"/>
              <a:t>convenient</a:t>
            </a:r>
            <a:r>
              <a:rPr lang="nl-NL" dirty="0"/>
              <a:t> </a:t>
            </a:r>
            <a:r>
              <a:rPr lang="nl-NL" dirty="0" err="1"/>
              <a:t>booking</a:t>
            </a:r>
            <a:r>
              <a:rPr lang="nl-NL" dirty="0"/>
              <a:t> platform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consumers</a:t>
            </a:r>
            <a:endParaRPr lang="nl-NL" dirty="0"/>
          </a:p>
          <a:p>
            <a:pPr lvl="2"/>
            <a:r>
              <a:rPr lang="nl-NL" dirty="0"/>
              <a:t>- Serve as a </a:t>
            </a:r>
            <a:r>
              <a:rPr lang="nl-NL" dirty="0" err="1"/>
              <a:t>key</a:t>
            </a:r>
            <a:r>
              <a:rPr lang="nl-NL" dirty="0"/>
              <a:t> part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distribution</a:t>
            </a:r>
            <a:r>
              <a:rPr lang="nl-NL" dirty="0"/>
              <a:t> system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Examples</a:t>
            </a:r>
            <a:r>
              <a:rPr lang="nl-NL" b="1" dirty="0"/>
              <a:t>: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Booking.com</a:t>
            </a:r>
            <a:r>
              <a:rPr lang="nl-NL" dirty="0"/>
              <a:t>                  -Expedia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Agoda</a:t>
            </a:r>
            <a:r>
              <a:rPr lang="nl-NL" dirty="0"/>
              <a:t>                               - </a:t>
            </a:r>
            <a:r>
              <a:rPr lang="nl-NL" dirty="0" err="1"/>
              <a:t>C.Trip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912C424-9B14-4137-6B49-631477DF8E04}"/>
              </a:ext>
            </a:extLst>
          </p:cNvPr>
          <p:cNvGraphicFramePr/>
          <p:nvPr/>
        </p:nvGraphicFramePr>
        <p:xfrm>
          <a:off x="7784116" y="1966561"/>
          <a:ext cx="441024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22943101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Intermediaries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2.1.1- The </a:t>
            </a:r>
            <a:r>
              <a:rPr lang="nl-NL" dirty="0" err="1"/>
              <a:t>Advantages</a:t>
            </a:r>
            <a:r>
              <a:rPr lang="nl-NL" dirty="0"/>
              <a:t> of Indirect </a:t>
            </a:r>
            <a:r>
              <a:rPr lang="nl-NL" dirty="0" err="1"/>
              <a:t>Channels</a:t>
            </a:r>
            <a:r>
              <a:rPr lang="nl-NL" dirty="0"/>
              <a:t> 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Wider</a:t>
            </a:r>
            <a:r>
              <a:rPr lang="nl-NL" b="0" dirty="0"/>
              <a:t> Market Reach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Reduced</a:t>
            </a:r>
            <a:r>
              <a:rPr lang="nl-NL" b="0" dirty="0"/>
              <a:t> Marketing </a:t>
            </a:r>
            <a:r>
              <a:rPr lang="nl-NL" b="0" dirty="0" err="1"/>
              <a:t>Costs</a:t>
            </a:r>
            <a:endParaRPr lang="nl-NL" b="0" dirty="0"/>
          </a:p>
          <a:p>
            <a:pPr lvl="3"/>
            <a:r>
              <a:rPr lang="nl-NL" b="0" dirty="0"/>
              <a:t>- Sales Expertise </a:t>
            </a:r>
            <a:r>
              <a:rPr lang="nl-NL" b="0" dirty="0" err="1"/>
              <a:t>and</a:t>
            </a:r>
            <a:r>
              <a:rPr lang="nl-NL" b="0" dirty="0"/>
              <a:t> Brand Trust</a:t>
            </a:r>
          </a:p>
          <a:p>
            <a:pPr lvl="3"/>
            <a:r>
              <a:rPr lang="nl-NL" b="0" dirty="0"/>
              <a:t>- Convenience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Consumer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03042735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Intermediaries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2.1.2- The </a:t>
            </a:r>
            <a:r>
              <a:rPr lang="nl-NL" dirty="0" err="1"/>
              <a:t>Disadvantages</a:t>
            </a:r>
            <a:r>
              <a:rPr lang="nl-NL" dirty="0"/>
              <a:t> of Indirect </a:t>
            </a:r>
            <a:r>
              <a:rPr lang="nl-NL" dirty="0" err="1"/>
              <a:t>Channels</a:t>
            </a:r>
            <a:r>
              <a:rPr lang="nl-NL" dirty="0"/>
              <a:t> 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Reduced</a:t>
            </a:r>
            <a:r>
              <a:rPr lang="nl-NL" b="0" dirty="0"/>
              <a:t> Profit </a:t>
            </a:r>
            <a:r>
              <a:rPr lang="nl-NL" b="0" dirty="0" err="1"/>
              <a:t>Margins</a:t>
            </a:r>
            <a:endParaRPr lang="nl-NL" b="0" dirty="0"/>
          </a:p>
          <a:p>
            <a:pPr lvl="3"/>
            <a:r>
              <a:rPr lang="nl-NL" b="0" dirty="0"/>
              <a:t>-</a:t>
            </a:r>
            <a:r>
              <a:rPr lang="nl-NL" b="0" dirty="0" err="1"/>
              <a:t>Loss</a:t>
            </a:r>
            <a:r>
              <a:rPr lang="nl-NL" b="0" dirty="0"/>
              <a:t> of Control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Dependence</a:t>
            </a:r>
            <a:r>
              <a:rPr lang="nl-NL" b="0" dirty="0"/>
              <a:t> on </a:t>
            </a:r>
            <a:r>
              <a:rPr lang="nl-NL" b="0" dirty="0" err="1"/>
              <a:t>Intermediaries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Potential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Conflicts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73119517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Intermediaries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20000"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Conflicts</a:t>
            </a:r>
            <a:r>
              <a:rPr lang="nl-NL" dirty="0"/>
              <a:t> </a:t>
            </a:r>
            <a:r>
              <a:rPr lang="nl-NL" dirty="0" err="1"/>
              <a:t>between</a:t>
            </a:r>
            <a:r>
              <a:rPr lang="nl-NL" dirty="0"/>
              <a:t> </a:t>
            </a:r>
            <a:r>
              <a:rPr lang="nl-NL" dirty="0" err="1"/>
              <a:t>Europe’s</a:t>
            </a:r>
            <a:r>
              <a:rPr lang="nl-NL" dirty="0"/>
              <a:t> hotels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Booking.com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European hotels are </a:t>
            </a:r>
            <a:r>
              <a:rPr lang="nl-NL" b="0" dirty="0" err="1"/>
              <a:t>intensifying</a:t>
            </a:r>
            <a:r>
              <a:rPr lang="nl-NL" b="0" dirty="0"/>
              <a:t> a </a:t>
            </a:r>
            <a:r>
              <a:rPr lang="nl-NL" b="0" dirty="0" err="1"/>
              <a:t>legal</a:t>
            </a:r>
            <a:r>
              <a:rPr lang="nl-NL" b="0" dirty="0"/>
              <a:t> </a:t>
            </a:r>
            <a:r>
              <a:rPr lang="nl-NL" b="0" dirty="0" err="1"/>
              <a:t>challenge</a:t>
            </a:r>
            <a:r>
              <a:rPr lang="nl-NL" b="0" dirty="0"/>
              <a:t> </a:t>
            </a:r>
            <a:r>
              <a:rPr lang="nl-NL" b="0" dirty="0" err="1"/>
              <a:t>against</a:t>
            </a:r>
            <a:r>
              <a:rPr lang="nl-NL" b="0" dirty="0"/>
              <a:t> </a:t>
            </a:r>
            <a:r>
              <a:rPr lang="nl-NL" b="0" dirty="0" err="1"/>
              <a:t>Booking.com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They</a:t>
            </a:r>
            <a:r>
              <a:rPr lang="nl-NL" b="0" dirty="0"/>
              <a:t> </a:t>
            </a:r>
            <a:r>
              <a:rPr lang="nl-NL" b="0" dirty="0" err="1"/>
              <a:t>seek</a:t>
            </a:r>
            <a:r>
              <a:rPr lang="nl-NL" b="0" dirty="0"/>
              <a:t> </a:t>
            </a:r>
            <a:r>
              <a:rPr lang="nl-NL" b="0" dirty="0" err="1"/>
              <a:t>compensation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alleged</a:t>
            </a:r>
            <a:r>
              <a:rPr lang="nl-NL" b="0" dirty="0"/>
              <a:t> </a:t>
            </a:r>
            <a:r>
              <a:rPr lang="nl-NL" b="0" dirty="0" err="1"/>
              <a:t>overcharges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The </a:t>
            </a:r>
            <a:r>
              <a:rPr lang="nl-NL" dirty="0" err="1"/>
              <a:t>Core</a:t>
            </a:r>
            <a:r>
              <a:rPr lang="nl-NL" dirty="0"/>
              <a:t> Issue: “</a:t>
            </a:r>
            <a:r>
              <a:rPr lang="nl-NL" dirty="0" err="1"/>
              <a:t>Rate</a:t>
            </a:r>
            <a:r>
              <a:rPr lang="nl-NL" dirty="0"/>
              <a:t> </a:t>
            </a:r>
            <a:r>
              <a:rPr lang="nl-NL" dirty="0" err="1"/>
              <a:t>Parity</a:t>
            </a:r>
            <a:r>
              <a:rPr lang="nl-NL" dirty="0"/>
              <a:t>” </a:t>
            </a:r>
            <a:r>
              <a:rPr lang="nl-NL" dirty="0" err="1"/>
              <a:t>Clauses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Booking.com</a:t>
            </a:r>
            <a:r>
              <a:rPr lang="nl-NL" b="0" dirty="0"/>
              <a:t> </a:t>
            </a:r>
            <a:r>
              <a:rPr lang="nl-NL" b="0" dirty="0" err="1"/>
              <a:t>requires</a:t>
            </a:r>
            <a:r>
              <a:rPr lang="nl-NL" b="0" dirty="0"/>
              <a:t> hotels </a:t>
            </a:r>
            <a:r>
              <a:rPr lang="nl-NL" b="0" dirty="0" err="1"/>
              <a:t>to</a:t>
            </a:r>
            <a:r>
              <a:rPr lang="nl-NL" b="0" dirty="0"/>
              <a:t> offer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same</a:t>
            </a:r>
            <a:r>
              <a:rPr lang="nl-NL" b="0" dirty="0"/>
              <a:t> or </a:t>
            </a:r>
            <a:r>
              <a:rPr lang="nl-NL" b="0" dirty="0" err="1"/>
              <a:t>lower</a:t>
            </a:r>
            <a:r>
              <a:rPr lang="nl-NL" b="0" dirty="0"/>
              <a:t> </a:t>
            </a:r>
            <a:r>
              <a:rPr lang="nl-NL" b="0" dirty="0" err="1"/>
              <a:t>prices</a:t>
            </a:r>
            <a:endParaRPr lang="nl-NL" b="0" dirty="0"/>
          </a:p>
          <a:p>
            <a:pPr lvl="3"/>
            <a:r>
              <a:rPr lang="nl-NL" b="0" dirty="0"/>
              <a:t> on </a:t>
            </a:r>
            <a:r>
              <a:rPr lang="nl-NL" b="0" dirty="0" err="1"/>
              <a:t>its</a:t>
            </a:r>
            <a:r>
              <a:rPr lang="nl-NL" b="0" dirty="0"/>
              <a:t> platform.</a:t>
            </a:r>
          </a:p>
          <a:p>
            <a:pPr lvl="3"/>
            <a:r>
              <a:rPr lang="nl-NL" b="0" dirty="0"/>
              <a:t>- Hotels </a:t>
            </a:r>
            <a:r>
              <a:rPr lang="nl-NL" b="0" dirty="0" err="1"/>
              <a:t>cannot</a:t>
            </a:r>
            <a:r>
              <a:rPr lang="nl-NL" b="0" dirty="0"/>
              <a:t> offer </a:t>
            </a:r>
            <a:r>
              <a:rPr lang="nl-NL" b="0" dirty="0" err="1"/>
              <a:t>better</a:t>
            </a:r>
            <a:r>
              <a:rPr lang="nl-NL" b="0" dirty="0"/>
              <a:t> </a:t>
            </a:r>
            <a:r>
              <a:rPr lang="nl-NL" b="0" dirty="0" err="1"/>
              <a:t>rates</a:t>
            </a:r>
            <a:r>
              <a:rPr lang="nl-NL" b="0" dirty="0"/>
              <a:t> on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own</a:t>
            </a:r>
            <a:r>
              <a:rPr lang="nl-NL" b="0" dirty="0"/>
              <a:t> websites or</a:t>
            </a:r>
          </a:p>
          <a:p>
            <a:pPr lvl="3"/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channels</a:t>
            </a:r>
            <a:r>
              <a:rPr lang="nl-NL" b="0" dirty="0"/>
              <a:t>. </a:t>
            </a:r>
          </a:p>
          <a:p>
            <a:pPr lvl="3"/>
            <a:r>
              <a:rPr lang="nl-NL" dirty="0" err="1"/>
              <a:t>This</a:t>
            </a:r>
            <a:r>
              <a:rPr lang="nl-NL" dirty="0"/>
              <a:t> </a:t>
            </a:r>
            <a:r>
              <a:rPr lang="nl-NL" dirty="0" err="1"/>
              <a:t>practice</a:t>
            </a:r>
            <a:r>
              <a:rPr lang="nl-NL" dirty="0"/>
              <a:t> </a:t>
            </a:r>
            <a:r>
              <a:rPr lang="nl-NL" dirty="0" err="1"/>
              <a:t>allegedly</a:t>
            </a:r>
            <a:r>
              <a:rPr lang="nl-NL" dirty="0"/>
              <a:t> led </a:t>
            </a:r>
            <a:r>
              <a:rPr lang="nl-NL" dirty="0" err="1"/>
              <a:t>to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Inflated</a:t>
            </a:r>
            <a:r>
              <a:rPr lang="nl-NL" b="0" dirty="0"/>
              <a:t> </a:t>
            </a:r>
            <a:r>
              <a:rPr lang="nl-NL" b="0" dirty="0" err="1"/>
              <a:t>commission</a:t>
            </a:r>
            <a:r>
              <a:rPr lang="nl-NL" b="0" dirty="0"/>
              <a:t> </a:t>
            </a:r>
            <a:r>
              <a:rPr lang="nl-NL" b="0" dirty="0" err="1"/>
              <a:t>rates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Restricted</a:t>
            </a:r>
            <a:r>
              <a:rPr lang="nl-NL" b="0" dirty="0"/>
              <a:t> </a:t>
            </a:r>
            <a:r>
              <a:rPr lang="nl-NL" b="0" dirty="0" err="1"/>
              <a:t>price</a:t>
            </a:r>
            <a:r>
              <a:rPr lang="nl-NL" b="0" dirty="0"/>
              <a:t> </a:t>
            </a:r>
            <a:r>
              <a:rPr lang="nl-NL" b="0" dirty="0" err="1"/>
              <a:t>competition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pic>
        <p:nvPicPr>
          <p:cNvPr id="2050" name="Picture 2" descr="Exterior of a office building with a Booking.com sign">
            <a:extLst>
              <a:ext uri="{FF2B5EF4-FFF2-40B4-BE49-F238E27FC236}">
                <a16:creationId xmlns:a16="http://schemas.microsoft.com/office/drawing/2014/main" id="{40636C53-0257-D02F-8D25-B8900EFCC6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5277" y="2852936"/>
            <a:ext cx="5163471" cy="3443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4385159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Intermediaries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2.2- Direct </a:t>
            </a:r>
            <a:r>
              <a:rPr lang="nl-NL" dirty="0" err="1"/>
              <a:t>Channels</a:t>
            </a:r>
            <a:r>
              <a:rPr lang="nl-NL" dirty="0"/>
              <a:t> 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Selling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products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services </a:t>
            </a:r>
            <a:r>
              <a:rPr lang="nl-NL" b="0" dirty="0" err="1"/>
              <a:t>directly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consumers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Noo</a:t>
            </a:r>
            <a:r>
              <a:rPr lang="nl-NL" b="0" dirty="0"/>
              <a:t> </a:t>
            </a:r>
            <a:r>
              <a:rPr lang="nl-NL" b="0" dirty="0" err="1"/>
              <a:t>intermediaries</a:t>
            </a:r>
            <a:r>
              <a:rPr lang="nl-NL" b="0" dirty="0"/>
              <a:t> </a:t>
            </a:r>
            <a:r>
              <a:rPr lang="nl-NL" b="0" dirty="0" err="1"/>
              <a:t>involved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912C424-9B14-4137-6B49-631477DF8E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73002595"/>
              </p:ext>
            </p:extLst>
          </p:nvPr>
        </p:nvGraphicFramePr>
        <p:xfrm>
          <a:off x="7784116" y="1966561"/>
          <a:ext cx="441024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9B3B9DF-7DF7-E20D-253D-BB10148BAB16}"/>
              </a:ext>
            </a:extLst>
          </p:cNvPr>
          <p:cNvSpPr txBox="1"/>
          <p:nvPr/>
        </p:nvSpPr>
        <p:spPr>
          <a:xfrm>
            <a:off x="1561171" y="17061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847620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Intermediaries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A- Company Website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These websites </a:t>
            </a:r>
            <a:r>
              <a:rPr lang="nl-NL" b="0" dirty="0" err="1"/>
              <a:t>allow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- Browse </a:t>
            </a:r>
            <a:r>
              <a:rPr lang="nl-NL" b="0" dirty="0" err="1"/>
              <a:t>travel</a:t>
            </a:r>
            <a:r>
              <a:rPr lang="nl-NL" b="0" dirty="0"/>
              <a:t> options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Customize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trips </a:t>
            </a:r>
            <a:r>
              <a:rPr lang="nl-NL" b="0" dirty="0" err="1"/>
              <a:t>and</a:t>
            </a:r>
            <a:r>
              <a:rPr lang="nl-NL" b="0" dirty="0"/>
              <a:t> services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Book</a:t>
            </a:r>
            <a:r>
              <a:rPr lang="nl-NL" b="0" dirty="0"/>
              <a:t> </a:t>
            </a:r>
            <a:r>
              <a:rPr lang="nl-NL" b="0" dirty="0" err="1"/>
              <a:t>directly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real-time availability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</a:t>
            </a:r>
            <a:r>
              <a:rPr lang="nl-NL" b="0" dirty="0"/>
              <a:t> secure </a:t>
            </a:r>
            <a:r>
              <a:rPr lang="nl-NL" b="0" dirty="0" err="1"/>
              <a:t>payment</a:t>
            </a:r>
            <a:r>
              <a:rPr lang="nl-NL" b="0" dirty="0"/>
              <a:t> processing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912C424-9B14-4137-6B49-631477DF8E04}"/>
              </a:ext>
            </a:extLst>
          </p:cNvPr>
          <p:cNvGraphicFramePr/>
          <p:nvPr/>
        </p:nvGraphicFramePr>
        <p:xfrm>
          <a:off x="7784116" y="1966561"/>
          <a:ext cx="441024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9B3B9DF-7DF7-E20D-253D-BB10148BAB16}"/>
              </a:ext>
            </a:extLst>
          </p:cNvPr>
          <p:cNvSpPr txBox="1"/>
          <p:nvPr/>
        </p:nvSpPr>
        <p:spPr>
          <a:xfrm>
            <a:off x="1561171" y="17061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832638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Intermediaries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Social</a:t>
            </a:r>
            <a:r>
              <a:rPr lang="nl-NL" dirty="0"/>
              <a:t> Media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Platforms like Facebook </a:t>
            </a:r>
            <a:r>
              <a:rPr lang="nl-NL" b="0" dirty="0" err="1"/>
              <a:t>and</a:t>
            </a:r>
            <a:r>
              <a:rPr lang="nl-NL" b="0" dirty="0"/>
              <a:t> Instagram </a:t>
            </a:r>
            <a:r>
              <a:rPr lang="nl-NL" b="0" dirty="0" err="1"/>
              <a:t>enable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businesses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Engage</a:t>
            </a:r>
            <a:r>
              <a:rPr lang="nl-NL" b="0" dirty="0"/>
              <a:t> </a:t>
            </a:r>
            <a:r>
              <a:rPr lang="nl-NL" b="0" dirty="0" err="1"/>
              <a:t>directly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potential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endParaRPr lang="nl-NL" b="0" dirty="0"/>
          </a:p>
          <a:p>
            <a:pPr lvl="3"/>
            <a:r>
              <a:rPr lang="nl-NL" b="0" dirty="0"/>
              <a:t>- Showcase tours, </a:t>
            </a:r>
            <a:r>
              <a:rPr lang="nl-NL" b="0" dirty="0" err="1"/>
              <a:t>activities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Facilitate</a:t>
            </a:r>
            <a:r>
              <a:rPr lang="nl-NL" b="0" dirty="0"/>
              <a:t> </a:t>
            </a:r>
            <a:r>
              <a:rPr lang="nl-NL" b="0" dirty="0" err="1"/>
              <a:t>bookings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integrated</a:t>
            </a:r>
            <a:r>
              <a:rPr lang="nl-NL" b="0" dirty="0"/>
              <a:t> tools or links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912C424-9B14-4137-6B49-631477DF8E04}"/>
              </a:ext>
            </a:extLst>
          </p:cNvPr>
          <p:cNvGraphicFramePr/>
          <p:nvPr/>
        </p:nvGraphicFramePr>
        <p:xfrm>
          <a:off x="7784116" y="1966561"/>
          <a:ext cx="441024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9B3B9DF-7DF7-E20D-253D-BB10148BAB16}"/>
              </a:ext>
            </a:extLst>
          </p:cNvPr>
          <p:cNvSpPr txBox="1"/>
          <p:nvPr/>
        </p:nvSpPr>
        <p:spPr>
          <a:xfrm>
            <a:off x="1561171" y="17061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266100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Intermediaries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Locations</a:t>
            </a:r>
            <a:endParaRPr lang="nl-NL" dirty="0"/>
          </a:p>
          <a:p>
            <a:pPr lvl="3"/>
            <a:r>
              <a:rPr lang="nl-NL" b="0" dirty="0"/>
              <a:t>Companies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sell</a:t>
            </a:r>
            <a:r>
              <a:rPr lang="nl-NL" b="0" dirty="0"/>
              <a:t> </a:t>
            </a:r>
            <a:r>
              <a:rPr lang="nl-NL" b="0" dirty="0" err="1"/>
              <a:t>directly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at:</a:t>
            </a:r>
          </a:p>
          <a:p>
            <a:pPr lvl="3"/>
            <a:r>
              <a:rPr lang="nl-NL" b="0" dirty="0"/>
              <a:t>- Offices                       - Tour </a:t>
            </a:r>
            <a:r>
              <a:rPr lang="nl-NL" b="0" dirty="0" err="1"/>
              <a:t>starting</a:t>
            </a:r>
            <a:r>
              <a:rPr lang="nl-NL" b="0" dirty="0"/>
              <a:t> points</a:t>
            </a:r>
          </a:p>
          <a:p>
            <a:pPr lvl="3"/>
            <a:r>
              <a:rPr lang="nl-NL" b="0" dirty="0"/>
              <a:t>- Visitor information centers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It </a:t>
            </a:r>
            <a:r>
              <a:rPr lang="nl-NL" b="0" dirty="0" err="1"/>
              <a:t>enhances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- Personal </a:t>
            </a:r>
            <a:r>
              <a:rPr lang="nl-NL" b="0" dirty="0" err="1"/>
              <a:t>interaction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trust</a:t>
            </a:r>
          </a:p>
          <a:p>
            <a:pPr lvl="3"/>
            <a:r>
              <a:rPr lang="nl-NL" b="0" dirty="0"/>
              <a:t>- Opportunity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answer</a:t>
            </a:r>
            <a:r>
              <a:rPr lang="nl-NL" b="0" dirty="0"/>
              <a:t> </a:t>
            </a:r>
            <a:r>
              <a:rPr lang="nl-NL" b="0" dirty="0" err="1"/>
              <a:t>questions</a:t>
            </a:r>
            <a:r>
              <a:rPr lang="nl-NL" b="0" dirty="0"/>
              <a:t> face-</a:t>
            </a:r>
            <a:r>
              <a:rPr lang="nl-NL" b="0" dirty="0" err="1"/>
              <a:t>to</a:t>
            </a:r>
            <a:r>
              <a:rPr lang="nl-NL" b="0" dirty="0"/>
              <a:t>-face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Useful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last-minute or walk-in </a:t>
            </a:r>
            <a:r>
              <a:rPr lang="nl-NL" b="0" dirty="0" err="1"/>
              <a:t>bookings</a:t>
            </a:r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912C424-9B14-4137-6B49-631477DF8E04}"/>
              </a:ext>
            </a:extLst>
          </p:cNvPr>
          <p:cNvGraphicFramePr/>
          <p:nvPr/>
        </p:nvGraphicFramePr>
        <p:xfrm>
          <a:off x="7784116" y="1966561"/>
          <a:ext cx="441024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9B3B9DF-7DF7-E20D-253D-BB10148BAB16}"/>
              </a:ext>
            </a:extLst>
          </p:cNvPr>
          <p:cNvSpPr txBox="1"/>
          <p:nvPr/>
        </p:nvSpPr>
        <p:spPr>
          <a:xfrm>
            <a:off x="1561171" y="17061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902554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Intermediaries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D- Call </a:t>
            </a:r>
            <a:r>
              <a:rPr lang="nl-NL" dirty="0" err="1"/>
              <a:t>Centres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provide</a:t>
            </a:r>
            <a:r>
              <a:rPr lang="nl-NL" b="0" dirty="0"/>
              <a:t> a single point of contact 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Functions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Handle </a:t>
            </a:r>
            <a:r>
              <a:rPr lang="nl-NL" b="0" dirty="0" err="1"/>
              <a:t>inquiries</a:t>
            </a:r>
            <a:r>
              <a:rPr lang="nl-NL" b="0" dirty="0"/>
              <a:t>, </a:t>
            </a:r>
            <a:r>
              <a:rPr lang="nl-NL" b="0" dirty="0" err="1"/>
              <a:t>bookings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support via </a:t>
            </a:r>
            <a:r>
              <a:rPr lang="nl-NL" b="0" dirty="0" err="1"/>
              <a:t>phone</a:t>
            </a:r>
            <a:endParaRPr lang="nl-NL" b="0" dirty="0"/>
          </a:p>
          <a:p>
            <a:pPr lvl="3"/>
            <a:r>
              <a:rPr lang="nl-NL" b="0" dirty="0"/>
              <a:t>- Ensure </a:t>
            </a:r>
            <a:r>
              <a:rPr lang="nl-NL" b="0" dirty="0" err="1"/>
              <a:t>efficient</a:t>
            </a:r>
            <a:r>
              <a:rPr lang="nl-NL" b="0" dirty="0"/>
              <a:t> call processing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used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large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businesses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912C424-9B14-4137-6B49-631477DF8E04}"/>
              </a:ext>
            </a:extLst>
          </p:cNvPr>
          <p:cNvGraphicFramePr/>
          <p:nvPr/>
        </p:nvGraphicFramePr>
        <p:xfrm>
          <a:off x="7784116" y="1966561"/>
          <a:ext cx="4410244" cy="4468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9B3B9DF-7DF7-E20D-253D-BB10148BAB16}"/>
              </a:ext>
            </a:extLst>
          </p:cNvPr>
          <p:cNvSpPr txBox="1"/>
          <p:nvPr/>
        </p:nvSpPr>
        <p:spPr>
          <a:xfrm>
            <a:off x="1561171" y="17061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507340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Intermediaries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2.2.1- The </a:t>
            </a:r>
            <a:r>
              <a:rPr lang="nl-NL" dirty="0" err="1"/>
              <a:t>Advantages</a:t>
            </a:r>
            <a:r>
              <a:rPr lang="nl-NL" dirty="0"/>
              <a:t> of Direct </a:t>
            </a:r>
            <a:r>
              <a:rPr lang="nl-NL" dirty="0" err="1"/>
              <a:t>Channels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Increased</a:t>
            </a:r>
            <a:r>
              <a:rPr lang="nl-NL" b="0" dirty="0"/>
              <a:t> Control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Higher</a:t>
            </a:r>
            <a:r>
              <a:rPr lang="nl-NL" b="0" dirty="0"/>
              <a:t> Profit </a:t>
            </a:r>
            <a:r>
              <a:rPr lang="nl-NL" b="0" dirty="0" err="1"/>
              <a:t>Margins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Stronger</a:t>
            </a:r>
            <a:r>
              <a:rPr lang="nl-NL" b="0" dirty="0"/>
              <a:t> Customer </a:t>
            </a:r>
            <a:r>
              <a:rPr lang="nl-NL" b="0" dirty="0" err="1"/>
              <a:t>Relationships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The </a:t>
            </a:r>
            <a:r>
              <a:rPr lang="nl-NL" dirty="0" err="1"/>
              <a:t>Disadvantages</a:t>
            </a:r>
            <a:r>
              <a:rPr lang="nl-NL" dirty="0"/>
              <a:t> of Direct </a:t>
            </a:r>
            <a:r>
              <a:rPr lang="nl-NL" dirty="0" err="1"/>
              <a:t>Channels</a:t>
            </a:r>
            <a:endParaRPr lang="nl-NL" b="0" dirty="0"/>
          </a:p>
          <a:p>
            <a:pPr lvl="3"/>
            <a:r>
              <a:rPr lang="nl-NL" b="0" dirty="0"/>
              <a:t>- High </a:t>
            </a:r>
            <a:r>
              <a:rPr lang="nl-NL" b="0" dirty="0" err="1"/>
              <a:t>Initial</a:t>
            </a:r>
            <a:r>
              <a:rPr lang="nl-NL" b="0" dirty="0"/>
              <a:t> </a:t>
            </a:r>
            <a:r>
              <a:rPr lang="nl-NL" b="0" dirty="0" err="1"/>
              <a:t>Costs</a:t>
            </a:r>
            <a:endParaRPr lang="nl-NL" b="0" dirty="0"/>
          </a:p>
          <a:p>
            <a:pPr lvl="3"/>
            <a:r>
              <a:rPr lang="nl-NL" b="0" dirty="0"/>
              <a:t>- Limited Market Reach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Potential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Increased</a:t>
            </a:r>
            <a:r>
              <a:rPr lang="nl-NL" b="0" dirty="0"/>
              <a:t> Risk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B3B9DF-7DF7-E20D-253D-BB10148BAB16}"/>
              </a:ext>
            </a:extLst>
          </p:cNvPr>
          <p:cNvSpPr txBox="1"/>
          <p:nvPr/>
        </p:nvSpPr>
        <p:spPr>
          <a:xfrm>
            <a:off x="1561171" y="17061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053771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impact of the COVID-19 pandemic on the input and output prices of the  airline and hotel industries: Insights from new BLS data : Beyond the  Numbers: U.S. Bureau of Labor Statistics">
            <a:extLst>
              <a:ext uri="{FF2B5EF4-FFF2-40B4-BE49-F238E27FC236}">
                <a16:creationId xmlns:a16="http://schemas.microsoft.com/office/drawing/2014/main" id="{6FF9F268-77F5-E4C2-11DB-6986B62F41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54" y="12196"/>
            <a:ext cx="12179895" cy="6460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B3B9DF-7DF7-E20D-253D-BB10148BAB16}"/>
              </a:ext>
            </a:extLst>
          </p:cNvPr>
          <p:cNvSpPr txBox="1"/>
          <p:nvPr/>
        </p:nvSpPr>
        <p:spPr>
          <a:xfrm>
            <a:off x="1561171" y="17061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787F403-BCED-9D19-8F6E-807754D58D6B}"/>
              </a:ext>
            </a:extLst>
          </p:cNvPr>
          <p:cNvSpPr txBox="1"/>
          <p:nvPr/>
        </p:nvSpPr>
        <p:spPr>
          <a:xfrm>
            <a:off x="770583" y="1700808"/>
            <a:ext cx="748883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3600" b="1" dirty="0">
                <a:solidFill>
                  <a:schemeClr val="bg1"/>
                </a:solidFill>
              </a:rPr>
              <a:t>3- Managing the costs of distribution in tourism</a:t>
            </a:r>
          </a:p>
        </p:txBody>
      </p:sp>
    </p:spTree>
    <p:extLst>
      <p:ext uri="{BB962C8B-B14F-4D97-AF65-F5344CB8AC3E}">
        <p14:creationId xmlns:p14="http://schemas.microsoft.com/office/powerpoint/2010/main" val="3998137916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Managing Distribution </a:t>
            </a:r>
            <a:r>
              <a:rPr lang="nl-NL" dirty="0" err="1"/>
              <a:t>Costs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minimize</a:t>
            </a:r>
            <a:r>
              <a:rPr lang="nl-NL" b="0" dirty="0"/>
              <a:t> </a:t>
            </a:r>
            <a:r>
              <a:rPr lang="nl-NL" b="0" dirty="0" err="1"/>
              <a:t>expenses</a:t>
            </a:r>
            <a:r>
              <a:rPr lang="nl-NL" b="0" dirty="0"/>
              <a:t> </a:t>
            </a:r>
            <a:r>
              <a:rPr lang="nl-NL" b="0" dirty="0" err="1"/>
              <a:t>while</a:t>
            </a:r>
            <a:r>
              <a:rPr lang="nl-NL" b="0" dirty="0"/>
              <a:t> </a:t>
            </a:r>
            <a:r>
              <a:rPr lang="nl-NL" b="0" dirty="0" err="1"/>
              <a:t>maximizing</a:t>
            </a:r>
            <a:r>
              <a:rPr lang="nl-NL" b="0" dirty="0"/>
              <a:t> </a:t>
            </a:r>
            <a:r>
              <a:rPr lang="nl-NL" b="0" dirty="0" err="1"/>
              <a:t>reach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revenu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Strategies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minimize</a:t>
            </a:r>
            <a:r>
              <a:rPr lang="nl-NL" dirty="0"/>
              <a:t> </a:t>
            </a:r>
            <a:r>
              <a:rPr lang="nl-NL" dirty="0" err="1"/>
              <a:t>distribution</a:t>
            </a:r>
            <a:r>
              <a:rPr lang="nl-NL" dirty="0"/>
              <a:t> </a:t>
            </a:r>
            <a:r>
              <a:rPr lang="nl-NL" dirty="0" err="1"/>
              <a:t>costs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Analyze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Optimize</a:t>
            </a:r>
            <a:r>
              <a:rPr lang="nl-NL" dirty="0"/>
              <a:t> Distribution </a:t>
            </a:r>
            <a:r>
              <a:rPr lang="nl-NL" dirty="0" err="1"/>
              <a:t>Channels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Assess</a:t>
            </a:r>
            <a:r>
              <a:rPr lang="nl-NL" b="0" dirty="0"/>
              <a:t> Channel </a:t>
            </a:r>
            <a:r>
              <a:rPr lang="nl-NL" b="0" dirty="0" err="1"/>
              <a:t>Profitability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Reliance</a:t>
            </a:r>
            <a:r>
              <a:rPr lang="nl-NL" b="0" dirty="0"/>
              <a:t> on High-</a:t>
            </a:r>
            <a:r>
              <a:rPr lang="nl-NL" b="0" dirty="0" err="1"/>
              <a:t>Cost</a:t>
            </a:r>
            <a:r>
              <a:rPr lang="nl-NL" b="0" dirty="0"/>
              <a:t> </a:t>
            </a:r>
            <a:r>
              <a:rPr lang="nl-NL" b="0" dirty="0" err="1"/>
              <a:t>Channels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Prioritize</a:t>
            </a:r>
            <a:r>
              <a:rPr lang="nl-NL" b="0" dirty="0"/>
              <a:t> Direct </a:t>
            </a:r>
            <a:r>
              <a:rPr lang="nl-NL" b="0" dirty="0" err="1"/>
              <a:t>Bookings</a:t>
            </a:r>
            <a:r>
              <a:rPr lang="nl-NL" b="0" dirty="0"/>
              <a:t>:</a:t>
            </a:r>
          </a:p>
          <a:p>
            <a:pPr lvl="3"/>
            <a:r>
              <a:rPr lang="nl-NL" dirty="0" err="1"/>
              <a:t>Embrace</a:t>
            </a:r>
            <a:r>
              <a:rPr lang="nl-NL" dirty="0"/>
              <a:t> Technology</a:t>
            </a:r>
          </a:p>
          <a:p>
            <a:pPr lvl="3"/>
            <a:r>
              <a:rPr lang="nl-NL" b="0" dirty="0"/>
              <a:t>- Mobile Technology</a:t>
            </a:r>
          </a:p>
          <a:p>
            <a:pPr lvl="3"/>
            <a:r>
              <a:rPr lang="nl-NL" b="0" dirty="0"/>
              <a:t>- Pricing Software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B3B9DF-7DF7-E20D-253D-BB10148BAB16}"/>
              </a:ext>
            </a:extLst>
          </p:cNvPr>
          <p:cNvSpPr txBox="1"/>
          <p:nvPr/>
        </p:nvSpPr>
        <p:spPr>
          <a:xfrm>
            <a:off x="1561171" y="17061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51822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Managing Distribution </a:t>
            </a:r>
            <a:r>
              <a:rPr lang="nl-NL" dirty="0" err="1"/>
              <a:t>Costs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/>
              <a:t>  </a:t>
            </a:r>
          </a:p>
          <a:p>
            <a:pPr lvl="3"/>
            <a:r>
              <a:rPr lang="nl-NL" dirty="0"/>
              <a:t>The Case </a:t>
            </a:r>
            <a:r>
              <a:rPr lang="nl-NL" dirty="0" err="1"/>
              <a:t>Study</a:t>
            </a:r>
            <a:r>
              <a:rPr lang="nl-NL" dirty="0"/>
              <a:t>: </a:t>
            </a:r>
            <a:r>
              <a:rPr lang="nl-NL" dirty="0" err="1"/>
              <a:t>EasyJet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Started</a:t>
            </a:r>
            <a:r>
              <a:rPr lang="nl-NL" b="0" dirty="0"/>
              <a:t> business in 1995.</a:t>
            </a:r>
          </a:p>
          <a:p>
            <a:pPr lvl="3"/>
            <a:endParaRPr lang="nl-NL" b="0" dirty="0"/>
          </a:p>
          <a:p>
            <a:pPr lvl="3"/>
            <a:r>
              <a:rPr lang="nl-NL" b="0" dirty="0" err="1"/>
              <a:t>Key</a:t>
            </a:r>
            <a:r>
              <a:rPr lang="nl-NL" b="0" dirty="0"/>
              <a:t> </a:t>
            </a:r>
            <a:r>
              <a:rPr lang="nl-NL" b="0" dirty="0" err="1"/>
              <a:t>operational</a:t>
            </a:r>
            <a:r>
              <a:rPr lang="nl-NL" b="0" dirty="0"/>
              <a:t> features: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one</a:t>
            </a:r>
            <a:r>
              <a:rPr lang="nl-NL" b="0" dirty="0"/>
              <a:t> type of </a:t>
            </a:r>
            <a:r>
              <a:rPr lang="nl-NL" b="0" dirty="0" err="1"/>
              <a:t>aircraft</a:t>
            </a:r>
            <a:r>
              <a:rPr lang="nl-NL" b="0" dirty="0"/>
              <a:t>                                -</a:t>
            </a:r>
            <a:r>
              <a:rPr lang="nl-NL" b="0" dirty="0" err="1"/>
              <a:t>Point-to-point</a:t>
            </a:r>
            <a:r>
              <a:rPr lang="nl-NL" b="0" dirty="0"/>
              <a:t> operations</a:t>
            </a:r>
          </a:p>
          <a:p>
            <a:pPr lvl="3"/>
            <a:r>
              <a:rPr lang="nl-NL" b="0" dirty="0"/>
              <a:t> - Short-</a:t>
            </a:r>
            <a:r>
              <a:rPr lang="nl-NL" b="0" dirty="0" err="1"/>
              <a:t>haul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;                                 - No in-flight catering</a:t>
            </a:r>
          </a:p>
          <a:p>
            <a:pPr lvl="3"/>
            <a:r>
              <a:rPr lang="nl-NL" b="0" dirty="0"/>
              <a:t>- Rapid </a:t>
            </a:r>
            <a:r>
              <a:rPr lang="nl-NL" b="0" dirty="0" err="1"/>
              <a:t>turnaround</a:t>
            </a:r>
            <a:r>
              <a:rPr lang="nl-NL" b="0" dirty="0"/>
              <a:t> </a:t>
            </a:r>
            <a:r>
              <a:rPr lang="nl-NL" b="0" dirty="0" err="1"/>
              <a:t>times</a:t>
            </a:r>
            <a:r>
              <a:rPr lang="nl-NL" b="0" dirty="0"/>
              <a:t>                      - High </a:t>
            </a:r>
            <a:r>
              <a:rPr lang="nl-NL" b="0" dirty="0" err="1"/>
              <a:t>aircraft</a:t>
            </a:r>
            <a:r>
              <a:rPr lang="nl-NL" b="0" dirty="0"/>
              <a:t> </a:t>
            </a:r>
            <a:r>
              <a:rPr lang="nl-NL" b="0" dirty="0" err="1"/>
              <a:t>utilisation</a:t>
            </a:r>
            <a:endParaRPr lang="nl-NL" b="0" dirty="0"/>
          </a:p>
          <a:p>
            <a:pPr lvl="3"/>
            <a:r>
              <a:rPr lang="nl-NL" b="0" dirty="0"/>
              <a:t>Low </a:t>
            </a:r>
            <a:r>
              <a:rPr lang="nl-NL" b="0" dirty="0" err="1"/>
              <a:t>distribution</a:t>
            </a:r>
            <a:r>
              <a:rPr lang="nl-NL" b="0" dirty="0"/>
              <a:t> </a:t>
            </a:r>
            <a:r>
              <a:rPr lang="nl-NL" b="0" dirty="0" err="1"/>
              <a:t>costs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B3B9DF-7DF7-E20D-253D-BB10148BAB16}"/>
              </a:ext>
            </a:extLst>
          </p:cNvPr>
          <p:cNvSpPr txBox="1"/>
          <p:nvPr/>
        </p:nvSpPr>
        <p:spPr>
          <a:xfrm>
            <a:off x="1561171" y="17061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easyJet orders a further 157 A320neo Family aircraft | Airbus">
            <a:extLst>
              <a:ext uri="{FF2B5EF4-FFF2-40B4-BE49-F238E27FC236}">
                <a16:creationId xmlns:a16="http://schemas.microsoft.com/office/drawing/2014/main" id="{98F41788-2AF2-78DB-64B6-51C350A6D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263" y="3457229"/>
            <a:ext cx="51999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726039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Managing Distribution </a:t>
            </a:r>
            <a:r>
              <a:rPr lang="nl-NL" dirty="0" err="1"/>
              <a:t>Costs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/>
              <a:t>  </a:t>
            </a:r>
          </a:p>
          <a:p>
            <a:pPr lvl="3"/>
            <a:r>
              <a:rPr lang="nl-NL" dirty="0"/>
              <a:t>Distribution </a:t>
            </a:r>
            <a:r>
              <a:rPr lang="nl-NL" dirty="0" err="1"/>
              <a:t>Costs</a:t>
            </a:r>
            <a:r>
              <a:rPr lang="nl-NL" dirty="0"/>
              <a:t> </a:t>
            </a:r>
            <a:r>
              <a:rPr lang="nl-NL" dirty="0" err="1"/>
              <a:t>Strategies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A- </a:t>
            </a:r>
            <a:r>
              <a:rPr lang="nl-NL" dirty="0" err="1"/>
              <a:t>Cutting</a:t>
            </a:r>
            <a:r>
              <a:rPr lang="nl-NL" dirty="0"/>
              <a:t> Out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Middleman</a:t>
            </a:r>
            <a:r>
              <a:rPr lang="nl-NL" dirty="0"/>
              <a:t> (</a:t>
            </a:r>
            <a:r>
              <a:rPr lang="nl-NL" dirty="0" err="1"/>
              <a:t>disintermediation</a:t>
            </a:r>
            <a:r>
              <a:rPr lang="nl-NL" dirty="0"/>
              <a:t>)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means </a:t>
            </a:r>
            <a:r>
              <a:rPr lang="nl-NL" b="0" dirty="0" err="1"/>
              <a:t>eliminating</a:t>
            </a:r>
            <a:r>
              <a:rPr lang="nl-NL" b="0" dirty="0"/>
              <a:t> </a:t>
            </a:r>
            <a:r>
              <a:rPr lang="nl-NL" b="0" dirty="0" err="1"/>
              <a:t>intermediaries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distribution</a:t>
            </a:r>
            <a:r>
              <a:rPr lang="nl-NL" b="0" dirty="0"/>
              <a:t> </a:t>
            </a:r>
            <a:r>
              <a:rPr lang="nl-NL" b="0" dirty="0" err="1"/>
              <a:t>process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Instead</a:t>
            </a:r>
            <a:r>
              <a:rPr lang="nl-NL" b="0" dirty="0"/>
              <a:t>, companies </a:t>
            </a:r>
            <a:r>
              <a:rPr lang="nl-NL" b="0" dirty="0" err="1"/>
              <a:t>sell</a:t>
            </a:r>
            <a:r>
              <a:rPr lang="nl-NL" b="0" dirty="0"/>
              <a:t> </a:t>
            </a:r>
            <a:r>
              <a:rPr lang="nl-NL" b="0" dirty="0" err="1"/>
              <a:t>directly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, </a:t>
            </a:r>
            <a:r>
              <a:rPr lang="nl-NL" b="0" dirty="0" err="1"/>
              <a:t>usually</a:t>
            </a:r>
            <a:r>
              <a:rPr lang="nl-NL" b="0" dirty="0"/>
              <a:t> via: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Telephone </a:t>
            </a:r>
            <a:r>
              <a:rPr lang="nl-NL" b="0" dirty="0" err="1"/>
              <a:t>bookings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own</a:t>
            </a:r>
            <a:r>
              <a:rPr lang="nl-NL" b="0" dirty="0"/>
              <a:t> websites or mobile apps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B3B9DF-7DF7-E20D-253D-BB10148BAB16}"/>
              </a:ext>
            </a:extLst>
          </p:cNvPr>
          <p:cNvSpPr txBox="1"/>
          <p:nvPr/>
        </p:nvSpPr>
        <p:spPr>
          <a:xfrm>
            <a:off x="1561171" y="17061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easyJet orders a further 157 A320neo Family aircraft | Airbus">
            <a:extLst>
              <a:ext uri="{FF2B5EF4-FFF2-40B4-BE49-F238E27FC236}">
                <a16:creationId xmlns:a16="http://schemas.microsoft.com/office/drawing/2014/main" id="{98F41788-2AF2-78DB-64B6-51C350A6D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263" y="3457229"/>
            <a:ext cx="51999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2447227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Managing Distribution </a:t>
            </a:r>
            <a:r>
              <a:rPr lang="nl-NL" dirty="0" err="1"/>
              <a:t>Costs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/>
              <a:t> 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Rejecting</a:t>
            </a:r>
            <a:r>
              <a:rPr lang="nl-NL" dirty="0"/>
              <a:t> CRS</a:t>
            </a:r>
          </a:p>
          <a:p>
            <a:pPr lvl="3"/>
            <a:r>
              <a:rPr lang="nl-NL" b="0" dirty="0"/>
              <a:t>- GDS/CRS charge flat </a:t>
            </a:r>
            <a:r>
              <a:rPr lang="nl-NL" b="0" dirty="0" err="1"/>
              <a:t>fees</a:t>
            </a:r>
            <a:r>
              <a:rPr lang="nl-NL" b="0" dirty="0"/>
              <a:t> per ticket, </a:t>
            </a:r>
            <a:r>
              <a:rPr lang="nl-NL" b="0" dirty="0" err="1"/>
              <a:t>regardless</a:t>
            </a:r>
            <a:r>
              <a:rPr lang="nl-NL" b="0" dirty="0"/>
              <a:t> of </a:t>
            </a:r>
            <a:r>
              <a:rPr lang="nl-NL" b="0" dirty="0" err="1"/>
              <a:t>price</a:t>
            </a:r>
            <a:endParaRPr lang="nl-NL" b="0" dirty="0"/>
          </a:p>
          <a:p>
            <a:pPr lvl="3"/>
            <a:r>
              <a:rPr lang="nl-NL" b="0" dirty="0"/>
              <a:t>- For low-</a:t>
            </a:r>
            <a:r>
              <a:rPr lang="nl-NL" b="0" dirty="0" err="1"/>
              <a:t>margin</a:t>
            </a:r>
            <a:r>
              <a:rPr lang="nl-NL" b="0" dirty="0"/>
              <a:t> </a:t>
            </a:r>
            <a:r>
              <a:rPr lang="nl-NL" b="0" dirty="0" err="1"/>
              <a:t>airlines</a:t>
            </a:r>
            <a:r>
              <a:rPr lang="nl-NL" b="0" dirty="0"/>
              <a:t>, </a:t>
            </a:r>
            <a:r>
              <a:rPr lang="nl-NL" b="0" dirty="0" err="1"/>
              <a:t>this</a:t>
            </a:r>
            <a:r>
              <a:rPr lang="nl-NL" b="0" dirty="0"/>
              <a:t> means high </a:t>
            </a:r>
            <a:r>
              <a:rPr lang="nl-NL" b="0" dirty="0" err="1"/>
              <a:t>distribution</a:t>
            </a:r>
            <a:r>
              <a:rPr lang="nl-NL" b="0" dirty="0"/>
              <a:t> </a:t>
            </a:r>
            <a:r>
              <a:rPr lang="nl-NL" b="0" dirty="0" err="1"/>
              <a:t>costs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budget carriers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Avoids</a:t>
            </a:r>
            <a:r>
              <a:rPr lang="nl-NL" b="0" dirty="0"/>
              <a:t> GDS </a:t>
            </a:r>
            <a:r>
              <a:rPr lang="nl-NL" b="0" dirty="0" err="1"/>
              <a:t>fees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promoting direct online </a:t>
            </a:r>
            <a:r>
              <a:rPr lang="nl-NL" b="0" dirty="0" err="1"/>
              <a:t>bookings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Uses</a:t>
            </a:r>
            <a:r>
              <a:rPr lang="nl-NL" b="0" dirty="0"/>
              <a:t> </a:t>
            </a:r>
            <a:r>
              <a:rPr lang="nl-NL" b="0" dirty="0" err="1"/>
              <a:t>differential</a:t>
            </a:r>
            <a:r>
              <a:rPr lang="nl-NL" b="0" dirty="0"/>
              <a:t> pricing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encourage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book</a:t>
            </a:r>
            <a:r>
              <a:rPr lang="nl-NL" b="0" dirty="0"/>
              <a:t> via </a:t>
            </a:r>
            <a:r>
              <a:rPr lang="nl-NL" b="0" dirty="0" err="1"/>
              <a:t>the</a:t>
            </a:r>
            <a:r>
              <a:rPr lang="nl-NL" b="0" dirty="0"/>
              <a:t> Internet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B3B9DF-7DF7-E20D-253D-BB10148BAB16}"/>
              </a:ext>
            </a:extLst>
          </p:cNvPr>
          <p:cNvSpPr txBox="1"/>
          <p:nvPr/>
        </p:nvSpPr>
        <p:spPr>
          <a:xfrm>
            <a:off x="1561171" y="17061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easyJet orders a further 157 A320neo Family aircraft | Airbus">
            <a:extLst>
              <a:ext uri="{FF2B5EF4-FFF2-40B4-BE49-F238E27FC236}">
                <a16:creationId xmlns:a16="http://schemas.microsoft.com/office/drawing/2014/main" id="{98F41788-2AF2-78DB-64B6-51C350A6D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5963" y="1484784"/>
            <a:ext cx="51999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947926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Managing Distribution </a:t>
            </a:r>
            <a:r>
              <a:rPr lang="nl-NL" dirty="0" err="1"/>
              <a:t>Costs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/>
              <a:t> 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Ticktless</a:t>
            </a:r>
            <a:r>
              <a:rPr lang="nl-NL" dirty="0"/>
              <a:t> Travel</a:t>
            </a:r>
          </a:p>
          <a:p>
            <a:pPr lvl="3"/>
            <a:r>
              <a:rPr lang="nl-NL" b="0" dirty="0"/>
              <a:t>- No paper or </a:t>
            </a:r>
            <a:r>
              <a:rPr lang="nl-NL" b="0" dirty="0" err="1"/>
              <a:t>printed</a:t>
            </a:r>
            <a:r>
              <a:rPr lang="nl-NL" b="0" dirty="0"/>
              <a:t> ticket </a:t>
            </a:r>
            <a:r>
              <a:rPr lang="nl-NL" b="0" dirty="0" err="1"/>
              <a:t>needed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Passengers</a:t>
            </a:r>
            <a:r>
              <a:rPr lang="nl-NL" b="0" dirty="0"/>
              <a:t> </a:t>
            </a:r>
            <a:r>
              <a:rPr lang="nl-NL" b="0" dirty="0" err="1"/>
              <a:t>receive</a:t>
            </a:r>
            <a:r>
              <a:rPr lang="nl-NL" b="0" dirty="0"/>
              <a:t> a </a:t>
            </a:r>
            <a:r>
              <a:rPr lang="nl-NL" b="0" dirty="0" err="1"/>
              <a:t>booking</a:t>
            </a:r>
            <a:r>
              <a:rPr lang="nl-NL" b="0" dirty="0"/>
              <a:t> </a:t>
            </a:r>
            <a:r>
              <a:rPr lang="nl-NL" b="0" dirty="0" err="1"/>
              <a:t>reference</a:t>
            </a:r>
            <a:r>
              <a:rPr lang="nl-NL" b="0" dirty="0"/>
              <a:t> </a:t>
            </a:r>
            <a:r>
              <a:rPr lang="nl-NL" b="0" dirty="0" err="1"/>
              <a:t>number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Increases</a:t>
            </a:r>
            <a:r>
              <a:rPr lang="nl-NL" b="0" dirty="0"/>
              <a:t> </a:t>
            </a:r>
            <a:r>
              <a:rPr lang="nl-NL" b="0" dirty="0" err="1"/>
              <a:t>productivity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Reduces</a:t>
            </a:r>
            <a:r>
              <a:rPr lang="nl-NL" b="0" dirty="0"/>
              <a:t> </a:t>
            </a:r>
            <a:r>
              <a:rPr lang="nl-NL" b="0" dirty="0" err="1"/>
              <a:t>costs</a:t>
            </a:r>
            <a:r>
              <a:rPr lang="nl-NL" b="0" dirty="0"/>
              <a:t> </a:t>
            </a:r>
          </a:p>
          <a:p>
            <a:pPr lvl="3"/>
            <a:r>
              <a:rPr lang="nl-NL" b="0"/>
              <a:t>- Speeds </a:t>
            </a:r>
            <a:r>
              <a:rPr lang="nl-NL" b="0" dirty="0"/>
              <a:t>up </a:t>
            </a:r>
            <a:r>
              <a:rPr lang="nl-NL" b="0" dirty="0" err="1"/>
              <a:t>the</a:t>
            </a:r>
            <a:r>
              <a:rPr lang="nl-NL" b="0" dirty="0"/>
              <a:t> check-in </a:t>
            </a:r>
            <a:r>
              <a:rPr lang="nl-NL" b="0" dirty="0" err="1"/>
              <a:t>process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B3B9DF-7DF7-E20D-253D-BB10148BAB16}"/>
              </a:ext>
            </a:extLst>
          </p:cNvPr>
          <p:cNvSpPr txBox="1"/>
          <p:nvPr/>
        </p:nvSpPr>
        <p:spPr>
          <a:xfrm>
            <a:off x="1561171" y="17061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easyJet orders a further 157 A320neo Family aircraft | Airbus">
            <a:extLst>
              <a:ext uri="{FF2B5EF4-FFF2-40B4-BE49-F238E27FC236}">
                <a16:creationId xmlns:a16="http://schemas.microsoft.com/office/drawing/2014/main" id="{98F41788-2AF2-78DB-64B6-51C350A6D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9830" y="2780928"/>
            <a:ext cx="51999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24987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Managing Distribution </a:t>
            </a:r>
            <a:r>
              <a:rPr lang="nl-NL" dirty="0" err="1"/>
              <a:t>Costs</a:t>
            </a:r>
            <a:r>
              <a:rPr lang="nl-NL" dirty="0"/>
              <a:t> in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/>
              <a:t> 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Ticktless</a:t>
            </a:r>
            <a:r>
              <a:rPr lang="nl-NL" dirty="0"/>
              <a:t> Travel</a:t>
            </a:r>
          </a:p>
          <a:p>
            <a:pPr lvl="3"/>
            <a:r>
              <a:rPr lang="nl-NL" b="0" dirty="0"/>
              <a:t>- No paper or </a:t>
            </a:r>
            <a:r>
              <a:rPr lang="nl-NL" b="0" dirty="0" err="1"/>
              <a:t>printed</a:t>
            </a:r>
            <a:r>
              <a:rPr lang="nl-NL" b="0" dirty="0"/>
              <a:t> ticket </a:t>
            </a:r>
            <a:r>
              <a:rPr lang="nl-NL" b="0" dirty="0" err="1"/>
              <a:t>needed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Passengers</a:t>
            </a:r>
            <a:r>
              <a:rPr lang="nl-NL" b="0" dirty="0"/>
              <a:t> </a:t>
            </a:r>
            <a:r>
              <a:rPr lang="nl-NL" b="0" dirty="0" err="1"/>
              <a:t>receive</a:t>
            </a:r>
            <a:r>
              <a:rPr lang="nl-NL" b="0" dirty="0"/>
              <a:t> a </a:t>
            </a:r>
            <a:r>
              <a:rPr lang="nl-NL" b="0" dirty="0" err="1"/>
              <a:t>booking</a:t>
            </a:r>
            <a:r>
              <a:rPr lang="nl-NL" b="0" dirty="0"/>
              <a:t> </a:t>
            </a:r>
            <a:r>
              <a:rPr lang="nl-NL" b="0" dirty="0" err="1"/>
              <a:t>reference</a:t>
            </a:r>
            <a:r>
              <a:rPr lang="nl-NL" b="0" dirty="0"/>
              <a:t> </a:t>
            </a:r>
            <a:r>
              <a:rPr lang="nl-NL" b="0" dirty="0" err="1"/>
              <a:t>number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Increases</a:t>
            </a:r>
            <a:r>
              <a:rPr lang="nl-NL" b="0" dirty="0"/>
              <a:t> </a:t>
            </a:r>
            <a:r>
              <a:rPr lang="nl-NL" b="0" dirty="0" err="1"/>
              <a:t>productivity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Reduces</a:t>
            </a:r>
            <a:r>
              <a:rPr lang="nl-NL" b="0" dirty="0"/>
              <a:t> </a:t>
            </a:r>
            <a:r>
              <a:rPr lang="nl-NL" b="0" dirty="0" err="1"/>
              <a:t>costs</a:t>
            </a:r>
            <a:r>
              <a:rPr lang="nl-NL" b="0" dirty="0"/>
              <a:t> </a:t>
            </a:r>
          </a:p>
          <a:p>
            <a:pPr lvl="3"/>
            <a:r>
              <a:rPr lang="nl-NL" b="0"/>
              <a:t>- Speeds </a:t>
            </a:r>
            <a:r>
              <a:rPr lang="nl-NL" b="0" dirty="0"/>
              <a:t>up </a:t>
            </a:r>
            <a:r>
              <a:rPr lang="nl-NL" b="0" dirty="0" err="1"/>
              <a:t>the</a:t>
            </a:r>
            <a:r>
              <a:rPr lang="nl-NL" b="0" dirty="0"/>
              <a:t> check-in </a:t>
            </a:r>
            <a:r>
              <a:rPr lang="nl-NL" b="0" dirty="0" err="1"/>
              <a:t>process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B3B9DF-7DF7-E20D-253D-BB10148BAB16}"/>
              </a:ext>
            </a:extLst>
          </p:cNvPr>
          <p:cNvSpPr txBox="1"/>
          <p:nvPr/>
        </p:nvSpPr>
        <p:spPr>
          <a:xfrm>
            <a:off x="1561171" y="17061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easyJet orders a further 157 A320neo Family aircraft | Airbus">
            <a:extLst>
              <a:ext uri="{FF2B5EF4-FFF2-40B4-BE49-F238E27FC236}">
                <a16:creationId xmlns:a16="http://schemas.microsoft.com/office/drawing/2014/main" id="{98F41788-2AF2-78DB-64B6-51C350A6D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9830" y="2780928"/>
            <a:ext cx="51999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27259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 algn="ctr"/>
            <a:r>
              <a:rPr lang="nl-NL" sz="3600" dirty="0" err="1"/>
              <a:t>Discussion</a:t>
            </a:r>
            <a:endParaRPr lang="nl-NL" sz="3600" dirty="0"/>
          </a:p>
          <a:p>
            <a:pPr lvl="3" algn="ctr"/>
            <a:endParaRPr lang="nl-NL" dirty="0"/>
          </a:p>
          <a:p>
            <a:pPr lvl="3"/>
            <a:r>
              <a:rPr lang="nl-NL" dirty="0" err="1"/>
              <a:t>Compare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contrast </a:t>
            </a:r>
            <a:r>
              <a:rPr lang="nl-NL" dirty="0" err="1"/>
              <a:t>two</a:t>
            </a:r>
            <a:r>
              <a:rPr lang="nl-NL" dirty="0"/>
              <a:t> different </a:t>
            </a:r>
            <a:r>
              <a:rPr lang="nl-NL" dirty="0" err="1"/>
              <a:t>distribution</a:t>
            </a:r>
            <a:r>
              <a:rPr lang="nl-NL" dirty="0"/>
              <a:t> </a:t>
            </a:r>
            <a:r>
              <a:rPr lang="nl-NL" dirty="0" err="1"/>
              <a:t>forms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each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following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A small independent tour operator</a:t>
            </a:r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fully</a:t>
            </a:r>
            <a:r>
              <a:rPr lang="nl-NL" b="0" dirty="0"/>
              <a:t> </a:t>
            </a:r>
            <a:r>
              <a:rPr lang="nl-NL" b="0" dirty="0" err="1"/>
              <a:t>integrated</a:t>
            </a:r>
            <a:r>
              <a:rPr lang="nl-NL" b="0" dirty="0"/>
              <a:t> </a:t>
            </a:r>
            <a:r>
              <a:rPr lang="nl-NL" b="0" dirty="0" err="1"/>
              <a:t>mass</a:t>
            </a:r>
            <a:r>
              <a:rPr lang="nl-NL" b="0" dirty="0"/>
              <a:t> market tour operator </a:t>
            </a:r>
          </a:p>
          <a:p>
            <a:pPr lvl="3"/>
            <a:r>
              <a:rPr lang="nl-NL" b="0" dirty="0"/>
              <a:t>-A low-</a:t>
            </a:r>
            <a:r>
              <a:rPr lang="nl-NL" b="0" dirty="0" err="1"/>
              <a:t>cost</a:t>
            </a:r>
            <a:r>
              <a:rPr lang="nl-NL" b="0" dirty="0"/>
              <a:t> </a:t>
            </a:r>
            <a:r>
              <a:rPr lang="nl-NL" b="0" dirty="0" err="1"/>
              <a:t>airline</a:t>
            </a:r>
            <a:endParaRPr lang="nl-NL" b="0" dirty="0"/>
          </a:p>
          <a:p>
            <a:pPr lvl="3"/>
            <a:r>
              <a:rPr lang="nl-NL" b="0" dirty="0"/>
              <a:t>- An </a:t>
            </a:r>
            <a:r>
              <a:rPr lang="nl-NL" b="0" dirty="0" err="1"/>
              <a:t>owner-managed</a:t>
            </a:r>
            <a:r>
              <a:rPr lang="nl-NL" b="0" dirty="0"/>
              <a:t> small resort hotel</a:t>
            </a:r>
          </a:p>
          <a:p>
            <a:pPr lvl="3"/>
            <a:r>
              <a:rPr lang="nl-NL" b="0" dirty="0"/>
              <a:t>- An </a:t>
            </a:r>
            <a:r>
              <a:rPr lang="nl-NL" b="0" dirty="0" err="1"/>
              <a:t>international</a:t>
            </a:r>
            <a:r>
              <a:rPr lang="nl-NL" b="0" dirty="0"/>
              <a:t> hotel chain.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B3B9DF-7DF7-E20D-253D-BB10148BAB16}"/>
              </a:ext>
            </a:extLst>
          </p:cNvPr>
          <p:cNvSpPr txBox="1"/>
          <p:nvPr/>
        </p:nvSpPr>
        <p:spPr>
          <a:xfrm>
            <a:off x="1561171" y="17061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265792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441</TotalTime>
  <Words>1482</Words>
  <Application>Microsoft Macintosh PowerPoint</Application>
  <PresentationFormat>Custom</PresentationFormat>
  <Paragraphs>381</Paragraphs>
  <Slides>33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Minion</vt:lpstr>
      <vt:lpstr>Arial</vt:lpstr>
      <vt:lpstr>Georgia</vt:lpstr>
      <vt:lpstr>Calibri</vt:lpstr>
      <vt:lpstr>Wingdings</vt:lpstr>
      <vt:lpstr>Corporate template-set Universiteit Leiden</vt:lpstr>
      <vt:lpstr>Availability Management in Tourism  European Institute of Innovation, Entrepreneurship and Technology Lessingstraße 79, 13158 Berlin, Germany </vt:lpstr>
      <vt:lpstr>Index</vt:lpstr>
      <vt:lpstr>PowerPoint Presentation</vt:lpstr>
      <vt:lpstr>1- Distribution Channels in Tourism </vt:lpstr>
      <vt:lpstr>1- Distribution Channels in Tourism </vt:lpstr>
      <vt:lpstr>1- Distribution Channels in Tourism </vt:lpstr>
      <vt:lpstr>1- Distribution Channels in Tourism </vt:lpstr>
      <vt:lpstr>1- Distribution Channels in Tourism </vt:lpstr>
      <vt:lpstr>PowerPoint Presentation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2- Intermediaries in Tourism</vt:lpstr>
      <vt:lpstr>PowerPoint Presentation</vt:lpstr>
      <vt:lpstr>3- Managing Distribution Costs in Tourism</vt:lpstr>
      <vt:lpstr>3- Managing Distribution Costs in Tourism</vt:lpstr>
      <vt:lpstr>3- Managing Distribution Costs in Tourism</vt:lpstr>
      <vt:lpstr>3- Managing Distribution Costs in Tourism</vt:lpstr>
      <vt:lpstr>3- Managing Distribution Costs in Tourism</vt:lpstr>
      <vt:lpstr>3- Managing Distribution Costs in Tourism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199</cp:revision>
  <dcterms:created xsi:type="dcterms:W3CDTF">2023-10-18T00:40:52Z</dcterms:created>
  <dcterms:modified xsi:type="dcterms:W3CDTF">2025-07-25T13:16:56Z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